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b="def" i="def"/>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b="def" i="def"/>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b="def" i="def"/>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0333795"/>
          <c:y val="0.111375"/>
          <c:w val="0.961621"/>
          <c:h val="0.817947"/>
        </c:manualLayout>
      </c:layout>
      <c:barChart>
        <c:barDir val="col"/>
        <c:grouping val="clustered"/>
        <c:varyColors val="0"/>
        <c:ser>
          <c:idx val="0"/>
          <c:order val="0"/>
          <c:tx>
            <c:strRef>
              <c:f>Sheet1!$A$2</c:f>
              <c:strCache>
                <c:ptCount val="1"/>
                <c:pt idx="0">
                  <c:v>成本</c:v>
                </c:pt>
              </c:strCache>
            </c:strRef>
          </c:tx>
          <c:spPr>
            <a:solidFill>
              <a:srgbClr val="2E578C"/>
            </a:solidFill>
            <a:ln w="9525" cap="flat">
              <a:solidFill>
                <a:srgbClr val="F9F9F9"/>
              </a:solidFill>
              <a:prstDash val="solid"/>
              <a:bevel/>
            </a:ln>
            <a:effectLst/>
          </c:spPr>
          <c:invertIfNegative val="0"/>
          <c:dLbls>
            <c:numFmt formatCode="#,##0" sourceLinked="0"/>
            <c:txPr>
              <a:bodyPr/>
              <a:lstStyle/>
              <a:p>
                <a:pPr>
                  <a:defRPr b="0" i="0" strike="noStrike" sz="2400" u="none">
                    <a:solidFill>
                      <a:srgbClr val="000000"/>
                    </a:solidFill>
                    <a:latin typeface="Calibri"/>
                  </a:defRPr>
                </a:pPr>
              </a:p>
            </c:txPr>
            <c:dLblPos val="outEnd"/>
            <c:showLegendKey val="0"/>
            <c:showVal val="0"/>
            <c:showCatName val="0"/>
            <c:showSerName val="0"/>
            <c:showPercent val="0"/>
            <c:showBubbleSize val="0"/>
            <c:showLeaderLines val="0"/>
          </c:dLbls>
          <c:trendline>
            <c:spPr>
              <a:noFill/>
              <a:ln w="25400" cap="flat">
                <a:solidFill>
                  <a:srgbClr val="000000"/>
                </a:solidFill>
                <a:prstDash val="solid"/>
                <a:miter lim="400000"/>
              </a:ln>
              <a:effectLst/>
            </c:spPr>
            <c:trendlineType val="poly"/>
            <c:order val="3"/>
            <c:forward val="0"/>
            <c:backward val="0"/>
            <c:dispRSqr val="0"/>
            <c:dispEq val="0"/>
          </c:trendline>
          <c:cat>
            <c:strRef>
              <c:f>Sheet1!$B$1:$K$1</c:f>
              <c:strCache>
                <c:ptCount val="10"/>
                <c:pt idx="0">
                  <c:v>1</c:v>
                </c:pt>
                <c:pt idx="1">
                  <c:v>2</c:v>
                </c:pt>
                <c:pt idx="2">
                  <c:v>3</c:v>
                </c:pt>
                <c:pt idx="3">
                  <c:v>4</c:v>
                </c:pt>
                <c:pt idx="4">
                  <c:v>5</c:v>
                </c:pt>
                <c:pt idx="5">
                  <c:v>6</c:v>
                </c:pt>
                <c:pt idx="6">
                  <c:v>7</c:v>
                </c:pt>
                <c:pt idx="7">
                  <c:v>8</c:v>
                </c:pt>
                <c:pt idx="8">
                  <c:v>9</c:v>
                </c:pt>
                <c:pt idx="9">
                  <c:v>Untitled 1</c:v>
                </c:pt>
              </c:strCache>
            </c:strRef>
          </c:cat>
          <c:val>
            <c:numRef>
              <c:f>Sheet1!$B$2:$K$2</c:f>
              <c:numCache>
                <c:ptCount val="10"/>
                <c:pt idx="0">
                  <c:v>17.000000</c:v>
                </c:pt>
                <c:pt idx="1">
                  <c:v>22.000000</c:v>
                </c:pt>
                <c:pt idx="2">
                  <c:v>30.000000</c:v>
                </c:pt>
                <c:pt idx="3">
                  <c:v>46.000000</c:v>
                </c:pt>
                <c:pt idx="4">
                  <c:v>47.000000</c:v>
                </c:pt>
                <c:pt idx="5">
                  <c:v>48.000000</c:v>
                </c:pt>
                <c:pt idx="6">
                  <c:v>49.000000</c:v>
                </c:pt>
                <c:pt idx="7">
                  <c:v>52.000000</c:v>
                </c:pt>
                <c:pt idx="8">
                  <c:v>55.000000</c:v>
                </c:pt>
                <c:pt idx="9">
                  <c:v>55.000000</c:v>
                </c:pt>
              </c:numCache>
            </c:numRef>
          </c:val>
        </c:ser>
        <c:ser>
          <c:idx val="1"/>
          <c:order val="1"/>
          <c:tx>
            <c:strRef>
              <c:f>Sheet1!$A$3</c:f>
              <c:strCache>
                <c:ptCount val="1"/>
                <c:pt idx="0">
                  <c:v>收益</c:v>
                </c:pt>
              </c:strCache>
            </c:strRef>
          </c:tx>
          <c:spPr>
            <a:solidFill>
              <a:srgbClr val="5D9648"/>
            </a:solidFill>
            <a:ln w="9525" cap="flat">
              <a:solidFill>
                <a:srgbClr val="F9F9F9"/>
              </a:solidFill>
              <a:prstDash val="solid"/>
              <a:bevel/>
            </a:ln>
            <a:effectLst/>
          </c:spPr>
          <c:invertIfNegative val="0"/>
          <c:dLbls>
            <c:numFmt formatCode="#,##0" sourceLinked="0"/>
            <c:txPr>
              <a:bodyPr/>
              <a:lstStyle/>
              <a:p>
                <a:pPr>
                  <a:defRPr b="0" i="0" strike="noStrike" sz="2400" u="none">
                    <a:solidFill>
                      <a:srgbClr val="000000"/>
                    </a:solidFill>
                    <a:latin typeface="Calibri"/>
                  </a:defRPr>
                </a:pPr>
              </a:p>
            </c:txPr>
            <c:dLblPos val="outEnd"/>
            <c:showLegendKey val="0"/>
            <c:showVal val="0"/>
            <c:showCatName val="0"/>
            <c:showSerName val="0"/>
            <c:showPercent val="0"/>
            <c:showBubbleSize val="0"/>
            <c:showLeaderLines val="0"/>
          </c:dLbls>
          <c:trendline>
            <c:spPr>
              <a:noFill/>
              <a:ln w="25400" cap="flat">
                <a:solidFill>
                  <a:srgbClr val="000000"/>
                </a:solidFill>
                <a:prstDash val="solid"/>
                <a:miter lim="400000"/>
              </a:ln>
              <a:effectLst/>
            </c:spPr>
            <c:trendlineType val="poly"/>
            <c:order val="3"/>
            <c:forward val="0"/>
            <c:backward val="0"/>
            <c:dispRSqr val="0"/>
            <c:dispEq val="0"/>
          </c:trendline>
          <c:cat>
            <c:strRef>
              <c:f>Sheet1!$B$1:$K$1</c:f>
              <c:strCache>
                <c:ptCount val="10"/>
                <c:pt idx="0">
                  <c:v>1</c:v>
                </c:pt>
                <c:pt idx="1">
                  <c:v>2</c:v>
                </c:pt>
                <c:pt idx="2">
                  <c:v>3</c:v>
                </c:pt>
                <c:pt idx="3">
                  <c:v>4</c:v>
                </c:pt>
                <c:pt idx="4">
                  <c:v>5</c:v>
                </c:pt>
                <c:pt idx="5">
                  <c:v>6</c:v>
                </c:pt>
                <c:pt idx="6">
                  <c:v>7</c:v>
                </c:pt>
                <c:pt idx="7">
                  <c:v>8</c:v>
                </c:pt>
                <c:pt idx="8">
                  <c:v>9</c:v>
                </c:pt>
                <c:pt idx="9">
                  <c:v>Untitled 1</c:v>
                </c:pt>
              </c:strCache>
            </c:strRef>
          </c:cat>
          <c:val>
            <c:numRef>
              <c:f>Sheet1!$B$3:$K$3</c:f>
              <c:numCache>
                <c:ptCount val="10"/>
                <c:pt idx="0">
                  <c:v>0.000000</c:v>
                </c:pt>
                <c:pt idx="1">
                  <c:v>0.000000</c:v>
                </c:pt>
                <c:pt idx="2">
                  <c:v>0.000000</c:v>
                </c:pt>
                <c:pt idx="3">
                  <c:v>10.000000</c:v>
                </c:pt>
                <c:pt idx="4">
                  <c:v>15.000000</c:v>
                </c:pt>
                <c:pt idx="5">
                  <c:v>20.000000</c:v>
                </c:pt>
                <c:pt idx="6">
                  <c:v>30.000000</c:v>
                </c:pt>
                <c:pt idx="7">
                  <c:v>35.000000</c:v>
                </c:pt>
                <c:pt idx="8">
                  <c:v>50.000000</c:v>
                </c:pt>
                <c:pt idx="9">
                  <c:v>65.000000</c:v>
                </c:pt>
              </c:numCache>
            </c:numRef>
          </c:val>
        </c:ser>
        <c:gapWidth val="150"/>
        <c:overlap val="0"/>
        <c:axId val="2094734552"/>
        <c:axId val="2094734553"/>
      </c:barChart>
      <c:catAx>
        <c:axId val="2094734552"/>
        <c:scaling>
          <c:orientation val="minMax"/>
        </c:scaling>
        <c:delete val="0"/>
        <c:axPos val="b"/>
        <c:numFmt formatCode="General" sourceLinked="0"/>
        <c:majorTickMark val="out"/>
        <c:minorTickMark val="none"/>
        <c:tickLblPos val="none"/>
        <c:spPr>
          <a:ln w="3175" cap="flat">
            <a:noFill/>
            <a:miter lim="400000"/>
          </a:ln>
        </c:spPr>
        <c:txPr>
          <a:bodyPr rot="0"/>
          <a:lstStyle/>
          <a:p>
            <a:pPr>
              <a:defRPr b="0" i="0" strike="noStrike" sz="2400" u="none">
                <a:solidFill>
                  <a:srgbClr val="000000"/>
                </a:solidFill>
                <a:latin typeface="Calibri"/>
              </a:defRPr>
            </a:pPr>
          </a:p>
        </c:txPr>
        <c:crossAx val="2094734553"/>
        <c:crosses val="autoZero"/>
        <c:auto val="1"/>
        <c:lblAlgn val="ctr"/>
        <c:noMultiLvlLbl val="1"/>
      </c:catAx>
      <c:valAx>
        <c:axId val="2094734553"/>
        <c:scaling>
          <c:orientation val="minMax"/>
        </c:scaling>
        <c:delete val="0"/>
        <c:axPos val="l"/>
        <c:majorGridlines>
          <c:spPr>
            <a:ln w="12700" cap="flat">
              <a:solidFill>
                <a:srgbClr val="888888"/>
              </a:solidFill>
              <a:prstDash val="solid"/>
              <a:bevel/>
            </a:ln>
          </c:spPr>
        </c:majorGridlines>
        <c:numFmt formatCode="General" sourceLinked="0"/>
        <c:majorTickMark val="out"/>
        <c:minorTickMark val="none"/>
        <c:tickLblPos val="none"/>
        <c:spPr>
          <a:ln w="3175" cap="flat">
            <a:noFill/>
            <a:miter lim="400000"/>
          </a:ln>
        </c:spPr>
        <c:txPr>
          <a:bodyPr rot="0"/>
          <a:lstStyle/>
          <a:p>
            <a:pPr>
              <a:defRPr b="0" i="0" strike="noStrike" sz="2400" u="none">
                <a:solidFill>
                  <a:srgbClr val="000000"/>
                </a:solidFill>
                <a:latin typeface="Calibri"/>
              </a:defRPr>
            </a:pPr>
          </a:p>
        </c:txPr>
        <c:crossAx val="2094734552"/>
        <c:crosses val="autoZero"/>
        <c:crossBetween val="between"/>
        <c:majorUnit val="21.875"/>
        <c:minorUnit val="10.9375"/>
      </c:valAx>
      <c:spPr>
        <a:solidFill>
          <a:srgbClr val="FFFFFF"/>
        </a:solidFill>
        <a:ln w="12700" cap="flat">
          <a:noFill/>
          <a:miter lim="400000"/>
        </a:ln>
        <a:effectLst/>
      </c:spPr>
    </c:plotArea>
    <c:legend>
      <c:legendPos val="r"/>
      <c:layout>
        <c:manualLayout>
          <c:xMode val="edge"/>
          <c:yMode val="edge"/>
          <c:x val="0.00130591"/>
          <c:y val="0.185709"/>
          <c:w val="0.219341"/>
          <c:h val="0.211496"/>
        </c:manualLayout>
      </c:layout>
      <c:overlay val="1"/>
      <c:spPr>
        <a:noFill/>
        <a:ln w="12700" cap="flat">
          <a:noFill/>
          <a:miter lim="400000"/>
        </a:ln>
        <a:effectLst/>
      </c:spPr>
      <c:txPr>
        <a:bodyPr rot="0"/>
        <a:lstStyle/>
        <a:p>
          <a:pPr>
            <a:defRPr b="0" i="0" strike="noStrike" sz="2400" u="none">
              <a:solidFill>
                <a:srgbClr val="000000"/>
              </a:solidFill>
              <a:latin typeface="Calibri"/>
            </a:defRPr>
          </a:pPr>
        </a:p>
      </c:txPr>
    </c:legend>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ph type="sldImg"/>
          </p:nvPr>
        </p:nvSpPr>
        <p:spPr>
          <a:xfrm>
            <a:off x="1143000" y="685800"/>
            <a:ext cx="4572000" cy="3429000"/>
          </a:xfrm>
          <a:prstGeom prst="rect">
            <a:avLst/>
          </a:prstGeom>
        </p:spPr>
        <p:txBody>
          <a:bodyPr/>
          <a:lstStyle/>
          <a:p>
            <a:pPr/>
          </a:p>
        </p:txBody>
      </p:sp>
      <p:sp>
        <p:nvSpPr>
          <p:cNvPr id="396" name="Shape 39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3000">
        <a:latin typeface="+mj-lt"/>
        <a:ea typeface="+mj-ea"/>
        <a:cs typeface="+mj-cs"/>
        <a:sym typeface="Helvetica Neue"/>
      </a:defRPr>
    </a:lvl1pPr>
    <a:lvl2pPr indent="228600" defTabSz="457200" latinLnBrk="0">
      <a:lnSpc>
        <a:spcPct val="117999"/>
      </a:lnSpc>
      <a:defRPr sz="3000">
        <a:latin typeface="+mj-lt"/>
        <a:ea typeface="+mj-ea"/>
        <a:cs typeface="+mj-cs"/>
        <a:sym typeface="Helvetica Neue"/>
      </a:defRPr>
    </a:lvl2pPr>
    <a:lvl3pPr indent="457200" defTabSz="457200" latinLnBrk="0">
      <a:lnSpc>
        <a:spcPct val="117999"/>
      </a:lnSpc>
      <a:defRPr sz="3000">
        <a:latin typeface="+mj-lt"/>
        <a:ea typeface="+mj-ea"/>
        <a:cs typeface="+mj-cs"/>
        <a:sym typeface="Helvetica Neue"/>
      </a:defRPr>
    </a:lvl3pPr>
    <a:lvl4pPr indent="685800" defTabSz="457200" latinLnBrk="0">
      <a:lnSpc>
        <a:spcPct val="117999"/>
      </a:lnSpc>
      <a:defRPr sz="3000">
        <a:latin typeface="+mj-lt"/>
        <a:ea typeface="+mj-ea"/>
        <a:cs typeface="+mj-cs"/>
        <a:sym typeface="Helvetica Neue"/>
      </a:defRPr>
    </a:lvl4pPr>
    <a:lvl5pPr indent="914400" defTabSz="457200" latinLnBrk="0">
      <a:lnSpc>
        <a:spcPct val="117999"/>
      </a:lnSpc>
      <a:defRPr sz="3000">
        <a:latin typeface="+mj-lt"/>
        <a:ea typeface="+mj-ea"/>
        <a:cs typeface="+mj-cs"/>
        <a:sym typeface="Helvetica Neue"/>
      </a:defRPr>
    </a:lvl5pPr>
    <a:lvl6pPr indent="1143000" defTabSz="457200" latinLnBrk="0">
      <a:lnSpc>
        <a:spcPct val="117999"/>
      </a:lnSpc>
      <a:defRPr sz="3000">
        <a:latin typeface="+mj-lt"/>
        <a:ea typeface="+mj-ea"/>
        <a:cs typeface="+mj-cs"/>
        <a:sym typeface="Helvetica Neue"/>
      </a:defRPr>
    </a:lvl6pPr>
    <a:lvl7pPr indent="1371600" defTabSz="457200" latinLnBrk="0">
      <a:lnSpc>
        <a:spcPct val="117999"/>
      </a:lnSpc>
      <a:defRPr sz="3000">
        <a:latin typeface="+mj-lt"/>
        <a:ea typeface="+mj-ea"/>
        <a:cs typeface="+mj-cs"/>
        <a:sym typeface="Helvetica Neue"/>
      </a:defRPr>
    </a:lvl7pPr>
    <a:lvl8pPr indent="1600200" defTabSz="457200" latinLnBrk="0">
      <a:lnSpc>
        <a:spcPct val="117999"/>
      </a:lnSpc>
      <a:defRPr sz="3000">
        <a:latin typeface="+mj-lt"/>
        <a:ea typeface="+mj-ea"/>
        <a:cs typeface="+mj-cs"/>
        <a:sym typeface="Helvetica Neue"/>
      </a:defRPr>
    </a:lvl8pPr>
    <a:lvl9pPr indent="1828800" defTabSz="457200" latinLnBrk="0">
      <a:lnSpc>
        <a:spcPct val="117999"/>
      </a:lnSpc>
      <a:defRPr sz="3000">
        <a:latin typeface="+mj-lt"/>
        <a:ea typeface="+mj-ea"/>
        <a:cs typeface="+mj-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 Id="rId3" Type="http://schemas.openxmlformats.org/officeDocument/2006/relationships/hyperlink" Target="http://martinfowler.com/articles/microservice-trade-offs.html" TargetMode="External"/><Relationship Id="rId4" Type="http://schemas.openxmlformats.org/officeDocument/2006/relationships/hyperlink" Target="http://www.hollischuang.com/archives/672"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3" name="Shape 513"/>
          <p:cNvSpPr/>
          <p:nvPr>
            <p:ph type="sldImg"/>
          </p:nvPr>
        </p:nvSpPr>
        <p:spPr>
          <a:prstGeom prst="rect">
            <a:avLst/>
          </a:prstGeom>
        </p:spPr>
        <p:txBody>
          <a:bodyPr/>
          <a:lstStyle/>
          <a:p>
            <a:pPr/>
          </a:p>
        </p:txBody>
      </p:sp>
      <p:sp>
        <p:nvSpPr>
          <p:cNvPr id="514" name="Shape 514"/>
          <p:cNvSpPr/>
          <p:nvPr>
            <p:ph type="body" sz="quarter" idx="1"/>
          </p:nvPr>
        </p:nvSpPr>
        <p:spPr>
          <a:prstGeom prst="rect">
            <a:avLst/>
          </a:prstGeom>
        </p:spPr>
        <p:txBody>
          <a:bodyPr/>
          <a:lstStyle/>
          <a:p>
            <a:pPr>
              <a:defRPr sz="1700"/>
            </a:pPr>
            <a:r>
              <a:t>客观的对待微服务架构</a:t>
            </a:r>
          </a:p>
          <a:p>
            <a:pPr>
              <a:defRPr sz="1700"/>
            </a:pPr>
          </a:p>
          <a:p>
            <a:pPr>
              <a:defRPr sz="1700"/>
            </a:pPr>
            <a:r>
              <a:t>在项目的开始，单体应用的生产率是比较高的。随着复杂度的增加，单体应用的生产率会呈显著的下降。</a:t>
            </a:r>
          </a:p>
          <a:p>
            <a:pPr>
              <a:defRPr sz="1700"/>
            </a:pPr>
            <a:r>
              <a:t>而对于微服务架构而言，在一开始生产率并没有单体应用高，但是随着项目复杂度的增加，生产率也并没有显著的下降。</a:t>
            </a:r>
          </a:p>
          <a:p>
            <a:pPr>
              <a:defRPr sz="1700"/>
            </a:pPr>
            <a:r>
              <a:t>因此这篇文章给出一个结论:</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5" name="Shape 695"/>
          <p:cNvSpPr/>
          <p:nvPr>
            <p:ph type="sldImg"/>
          </p:nvPr>
        </p:nvSpPr>
        <p:spPr>
          <a:prstGeom prst="rect">
            <a:avLst/>
          </a:prstGeom>
        </p:spPr>
        <p:txBody>
          <a:bodyPr/>
          <a:lstStyle/>
          <a:p>
            <a:pPr/>
          </a:p>
        </p:txBody>
      </p:sp>
      <p:sp>
        <p:nvSpPr>
          <p:cNvPr id="696" name="Shape 696"/>
          <p:cNvSpPr/>
          <p:nvPr>
            <p:ph type="body" sz="quarter" idx="1"/>
          </p:nvPr>
        </p:nvSpPr>
        <p:spPr>
          <a:prstGeom prst="rect">
            <a:avLst/>
          </a:prstGeom>
        </p:spPr>
        <p:txBody>
          <a:bodyPr/>
          <a:lstStyle>
            <a:lvl1pPr>
              <a:defRPr sz="1900"/>
            </a:lvl1pPr>
          </a:lstStyle>
          <a:p>
            <a:pPr/>
            <a:r>
              <a:t>宇宙是由一个致密炽热的奇点于137亿年前一次大爆炸后膨胀形成的</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5" name="Shape 755"/>
          <p:cNvSpPr/>
          <p:nvPr>
            <p:ph type="sldImg"/>
          </p:nvPr>
        </p:nvSpPr>
        <p:spPr>
          <a:prstGeom prst="rect">
            <a:avLst/>
          </a:prstGeom>
        </p:spPr>
        <p:txBody>
          <a:bodyPr/>
          <a:lstStyle/>
          <a:p>
            <a:pPr/>
          </a:p>
        </p:txBody>
      </p:sp>
      <p:sp>
        <p:nvSpPr>
          <p:cNvPr id="756" name="Shape 756"/>
          <p:cNvSpPr/>
          <p:nvPr>
            <p:ph type="body" sz="quarter" idx="1"/>
          </p:nvPr>
        </p:nvSpPr>
        <p:spPr>
          <a:prstGeom prst="rect">
            <a:avLst/>
          </a:prstGeom>
        </p:spPr>
        <p:txBody>
          <a:bodyPr/>
          <a:lstStyle>
            <a:lvl1pPr>
              <a:defRPr sz="1500"/>
            </a:lvl1pPr>
          </a:lstStyle>
          <a:p>
            <a:pPr/>
            <a:r>
              <a:t>随着微服务的快速发展，2017年75%的企业</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6" name="Shape 816"/>
          <p:cNvSpPr/>
          <p:nvPr>
            <p:ph type="sldImg"/>
          </p:nvPr>
        </p:nvSpPr>
        <p:spPr>
          <a:prstGeom prst="rect">
            <a:avLst/>
          </a:prstGeom>
        </p:spPr>
        <p:txBody>
          <a:bodyPr/>
          <a:lstStyle/>
          <a:p>
            <a:pPr/>
          </a:p>
        </p:txBody>
      </p:sp>
      <p:sp>
        <p:nvSpPr>
          <p:cNvPr id="817" name="Shape 817"/>
          <p:cNvSpPr/>
          <p:nvPr>
            <p:ph type="body" sz="quarter" idx="1"/>
          </p:nvPr>
        </p:nvSpPr>
        <p:spPr>
          <a:prstGeom prst="rect">
            <a:avLst/>
          </a:prstGeom>
        </p:spPr>
        <p:txBody>
          <a:bodyPr/>
          <a:lstStyle>
            <a:lvl1pPr>
              <a:defRPr sz="1500"/>
            </a:lvl1pPr>
          </a:lstStyle>
          <a:p>
            <a:pPr/>
            <a:r>
              <a:t>随着微服务的快速发展，2017年75%的企业</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0" name="Shape 850"/>
          <p:cNvSpPr/>
          <p:nvPr>
            <p:ph type="sldImg"/>
          </p:nvPr>
        </p:nvSpPr>
        <p:spPr>
          <a:prstGeom prst="rect">
            <a:avLst/>
          </a:prstGeom>
        </p:spPr>
        <p:txBody>
          <a:bodyPr/>
          <a:lstStyle/>
          <a:p>
            <a:pPr/>
          </a:p>
        </p:txBody>
      </p:sp>
      <p:sp>
        <p:nvSpPr>
          <p:cNvPr id="851" name="Shape 851"/>
          <p:cNvSpPr/>
          <p:nvPr>
            <p:ph type="body" sz="quarter" idx="1"/>
          </p:nvPr>
        </p:nvSpPr>
        <p:spPr>
          <a:prstGeom prst="rect">
            <a:avLst/>
          </a:prstGeom>
        </p:spPr>
        <p:txBody>
          <a:bodyPr/>
          <a:lstStyle/>
          <a:p>
            <a:pPr>
              <a:defRPr sz="1300"/>
            </a:pPr>
            <a:r>
              <a:t>双模IT的价值观 和我们过去所理解的敏捷、精益非常类似</a:t>
            </a:r>
          </a:p>
          <a:p>
            <a:pPr>
              <a:defRPr sz="1300"/>
            </a:pPr>
            <a:r>
              <a:t>在双模IT实施的过程中，主要分为3个步骤</a:t>
            </a:r>
          </a:p>
          <a:p>
            <a:pPr marL="173789" indent="-173789">
              <a:buSzPct val="100000"/>
              <a:buAutoNum type="arabicPeriod" startAt="1"/>
              <a:defRPr sz="1300"/>
            </a:pPr>
            <a:r>
              <a:t>定义范围</a:t>
            </a:r>
          </a:p>
          <a:p>
            <a:pPr marL="173789" indent="-173789">
              <a:buSzPct val="100000"/>
              <a:buAutoNum type="arabicPeriod" startAt="1"/>
              <a:defRPr sz="1300"/>
            </a:pPr>
            <a:r>
              <a:t>构建服务</a:t>
            </a:r>
          </a:p>
          <a:p>
            <a:pPr marL="173789" indent="-173789">
              <a:buSzPct val="100000"/>
              <a:buAutoNum type="arabicPeriod" startAt="1"/>
              <a:defRPr sz="1300"/>
            </a:pPr>
            <a:r>
              <a:t>双模运行</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5" name="Shape 885"/>
          <p:cNvSpPr/>
          <p:nvPr>
            <p:ph type="sldImg"/>
          </p:nvPr>
        </p:nvSpPr>
        <p:spPr>
          <a:prstGeom prst="rect">
            <a:avLst/>
          </a:prstGeom>
        </p:spPr>
        <p:txBody>
          <a:bodyPr/>
          <a:lstStyle/>
          <a:p>
            <a:pPr/>
          </a:p>
        </p:txBody>
      </p:sp>
      <p:sp>
        <p:nvSpPr>
          <p:cNvPr id="886" name="Shape 886"/>
          <p:cNvSpPr/>
          <p:nvPr>
            <p:ph type="body" sz="quarter" idx="1"/>
          </p:nvPr>
        </p:nvSpPr>
        <p:spPr>
          <a:prstGeom prst="rect">
            <a:avLst/>
          </a:prstGeom>
        </p:spPr>
        <p:txBody>
          <a:bodyPr/>
          <a:lstStyle/>
          <a:p>
            <a:pPr>
              <a:defRPr sz="1300"/>
            </a:pPr>
            <a:r>
              <a:t>双模IT的价值观 和我们过去所理解的敏捷、精益非常类似</a:t>
            </a:r>
          </a:p>
          <a:p>
            <a:pPr>
              <a:defRPr sz="1300"/>
            </a:pPr>
            <a:r>
              <a:t>在双模IT实施的过程中，主要分为3个步骤</a:t>
            </a:r>
          </a:p>
          <a:p>
            <a:pPr marL="173789" indent="-173789">
              <a:buSzPct val="100000"/>
              <a:buAutoNum type="arabicPeriod" startAt="1"/>
              <a:defRPr sz="1300"/>
            </a:pPr>
            <a:r>
              <a:t>定义范围</a:t>
            </a:r>
          </a:p>
          <a:p>
            <a:pPr marL="173789" indent="-173789">
              <a:buSzPct val="100000"/>
              <a:buAutoNum type="arabicPeriod" startAt="1"/>
              <a:defRPr sz="1300"/>
            </a:pPr>
            <a:r>
              <a:t>构建服务</a:t>
            </a:r>
          </a:p>
          <a:p>
            <a:pPr marL="173789" indent="-173789">
              <a:buSzPct val="100000"/>
              <a:buAutoNum type="arabicPeriod" startAt="1"/>
              <a:defRPr sz="1300"/>
            </a:pPr>
            <a:r>
              <a:t>双模运行</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3" name="Shape 1013"/>
          <p:cNvSpPr/>
          <p:nvPr>
            <p:ph type="sldImg"/>
          </p:nvPr>
        </p:nvSpPr>
        <p:spPr>
          <a:prstGeom prst="rect">
            <a:avLst/>
          </a:prstGeom>
        </p:spPr>
        <p:txBody>
          <a:bodyPr/>
          <a:lstStyle/>
          <a:p>
            <a:pPr/>
          </a:p>
        </p:txBody>
      </p:sp>
      <p:sp>
        <p:nvSpPr>
          <p:cNvPr id="1014" name="Shape 1014"/>
          <p:cNvSpPr/>
          <p:nvPr>
            <p:ph type="body" sz="quarter" idx="1"/>
          </p:nvPr>
        </p:nvSpPr>
        <p:spPr>
          <a:prstGeom prst="rect">
            <a:avLst/>
          </a:prstGeom>
        </p:spPr>
        <p:txBody>
          <a:bodyPr/>
          <a:lstStyle>
            <a:lvl1pPr>
              <a:defRPr sz="1700"/>
            </a:lvl1pPr>
          </a:lstStyle>
          <a:p>
            <a:pPr/>
            <a:r>
              <a:t>拿房产门户举例，买房/租房是现有的运作成熟的业务，对于房屋的装修，其实是一块相对独立的子系统，我们可以通过构建一组独立的服务，并通过DNS或者URL的方式同现有遗留系统集成起来。</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8" name="Shape 1048"/>
          <p:cNvSpPr/>
          <p:nvPr>
            <p:ph type="sldImg"/>
          </p:nvPr>
        </p:nvSpPr>
        <p:spPr>
          <a:prstGeom prst="rect">
            <a:avLst/>
          </a:prstGeom>
        </p:spPr>
        <p:txBody>
          <a:bodyPr/>
          <a:lstStyle/>
          <a:p>
            <a:pPr/>
          </a:p>
        </p:txBody>
      </p:sp>
      <p:sp>
        <p:nvSpPr>
          <p:cNvPr id="1049" name="Shape 1049"/>
          <p:cNvSpPr/>
          <p:nvPr>
            <p:ph type="body" sz="quarter" idx="1"/>
          </p:nvPr>
        </p:nvSpPr>
        <p:spPr>
          <a:prstGeom prst="rect">
            <a:avLst/>
          </a:prstGeom>
        </p:spPr>
        <p:txBody>
          <a:bodyPr/>
          <a:lstStyle/>
          <a:p>
            <a:pPr>
              <a:defRPr sz="1400"/>
            </a:pPr>
            <a:r>
              <a:t>这三种方式其实都是微服务架构演进过程中的过渡阶段。</a:t>
            </a:r>
          </a:p>
          <a:p>
            <a:pPr>
              <a:defRPr sz="1400"/>
            </a:pPr>
            <a:r>
              <a:t>最终的理想情况，其实都是服务持有业务数据。</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0" name="Shape 1090"/>
          <p:cNvSpPr/>
          <p:nvPr>
            <p:ph type="sldImg"/>
          </p:nvPr>
        </p:nvSpPr>
        <p:spPr>
          <a:prstGeom prst="rect">
            <a:avLst/>
          </a:prstGeom>
        </p:spPr>
        <p:txBody>
          <a:bodyPr/>
          <a:lstStyle/>
          <a:p>
            <a:pPr/>
          </a:p>
        </p:txBody>
      </p:sp>
      <p:sp>
        <p:nvSpPr>
          <p:cNvPr id="1091" name="Shape 1091"/>
          <p:cNvSpPr/>
          <p:nvPr>
            <p:ph type="body" sz="quarter" idx="1"/>
          </p:nvPr>
        </p:nvSpPr>
        <p:spPr>
          <a:prstGeom prst="rect">
            <a:avLst/>
          </a:prstGeom>
        </p:spPr>
        <p:txBody>
          <a:bodyPr/>
          <a:lstStyle/>
          <a:p>
            <a:pPr>
              <a:defRPr sz="1000"/>
            </a:pPr>
            <a:r>
              <a:t>新功能服务演变中过渡的一种方式，它的场景通常是现有业务的复杂度较高，数据隔离难。</a:t>
            </a:r>
          </a:p>
          <a:p>
            <a:pPr>
              <a:defRPr sz="1000"/>
            </a:pPr>
            <a:r>
              <a:t>因此，从应用层上完成服务的实现，数据层面依然依赖于现有的数据存储机制，这也是风险较低的一种方式</a:t>
            </a:r>
          </a:p>
          <a:p>
            <a:pPr>
              <a:defRPr sz="1000"/>
            </a:pPr>
          </a:p>
          <a:p>
            <a:pPr>
              <a:defRPr sz="1000"/>
            </a:pPr>
            <a:r>
              <a:t>优点显而易见</a:t>
            </a:r>
          </a:p>
          <a:p>
            <a:pPr>
              <a:defRPr sz="1000"/>
            </a:pPr>
            <a:r>
              <a:t>  - 应用层技术实现容易，譬如现在的SpringBoot，DropWizard，能很容易的实现个体服务。同时基于Docker，PaaS平台，能完成部署</a:t>
            </a:r>
          </a:p>
          <a:p>
            <a:pPr>
              <a:defRPr sz="1000"/>
            </a:pPr>
            <a:r>
              <a:t>  - 选择合适的技术栈，这也是大家考虑微服务的一个显著优势，不断提高企业的响应力。 </a:t>
            </a:r>
          </a:p>
          <a:p>
            <a:pPr>
              <a:defRPr sz="1000"/>
            </a:pPr>
          </a:p>
          <a:p>
            <a:pPr>
              <a:defRPr sz="1000"/>
            </a:pPr>
            <a:r>
              <a:t>带来的缺点主要是 </a:t>
            </a:r>
          </a:p>
          <a:p>
            <a:pPr>
              <a:defRPr sz="1000"/>
            </a:pPr>
            <a:r>
              <a:t>  - 数据库作为集成点。数据库作为集成点，企业架构中的一个反模式。它会导致业务之间没有边界，所有的数据都放在那，业务需要的时候取就好了。很多企业中，其实都在数据库中实现大量的存储过程，简化业务层面的操作。</a:t>
            </a:r>
          </a:p>
          <a:p>
            <a:pPr>
              <a:defRPr sz="1000"/>
            </a:pPr>
            <a:r>
              <a:t>  - 访问权限与账号的设置。对于数据源的访问，通常会为</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1" name="Shape 1131"/>
          <p:cNvSpPr/>
          <p:nvPr>
            <p:ph type="sldImg"/>
          </p:nvPr>
        </p:nvSpPr>
        <p:spPr>
          <a:prstGeom prst="rect">
            <a:avLst/>
          </a:prstGeom>
        </p:spPr>
        <p:txBody>
          <a:bodyPr/>
          <a:lstStyle/>
          <a:p>
            <a:pPr/>
          </a:p>
        </p:txBody>
      </p:sp>
      <p:sp>
        <p:nvSpPr>
          <p:cNvPr id="1132" name="Shape 1132"/>
          <p:cNvSpPr/>
          <p:nvPr>
            <p:ph type="body" sz="quarter" idx="1"/>
          </p:nvPr>
        </p:nvSpPr>
        <p:spPr>
          <a:prstGeom prst="rect">
            <a:avLst/>
          </a:prstGeom>
        </p:spPr>
        <p:txBody>
          <a:bodyPr/>
          <a:lstStyle/>
          <a:p>
            <a:pPr>
              <a:defRPr sz="1000"/>
            </a:pPr>
            <a:r>
              <a:t>另外一种场景，如果数据的处理比较复杂，比如通过一些算法提供的数据，或者数据库因为某些场景访问受限，譬如同外包团队的合作。这时候就需要构建一个API，而不是直接提供数据，与新的服务提供数据依赖。</a:t>
            </a:r>
          </a:p>
          <a:p>
            <a:pPr>
              <a:defRPr sz="1000"/>
            </a:pPr>
          </a:p>
          <a:p>
            <a:pPr>
              <a:defRPr sz="1000"/>
            </a:pPr>
            <a:r>
              <a:t>优点显而易见</a:t>
            </a:r>
          </a:p>
          <a:p>
            <a:pPr>
              <a:defRPr sz="1000"/>
            </a:pPr>
            <a:r>
              <a:t>  - 按需提供数据的访问</a:t>
            </a:r>
          </a:p>
          <a:p>
            <a:pPr>
              <a:defRPr sz="1000"/>
            </a:pPr>
            <a:r>
              <a:t>  - 使用API隔离数据变化</a:t>
            </a:r>
          </a:p>
          <a:p>
            <a:pPr>
              <a:defRPr sz="1000"/>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4" name="Shape 1184"/>
          <p:cNvSpPr/>
          <p:nvPr>
            <p:ph type="sldImg"/>
          </p:nvPr>
        </p:nvSpPr>
        <p:spPr>
          <a:prstGeom prst="rect">
            <a:avLst/>
          </a:prstGeom>
        </p:spPr>
        <p:txBody>
          <a:bodyPr/>
          <a:lstStyle/>
          <a:p>
            <a:pPr/>
          </a:p>
        </p:txBody>
      </p:sp>
      <p:sp>
        <p:nvSpPr>
          <p:cNvPr id="1185" name="Shape 1185"/>
          <p:cNvSpPr/>
          <p:nvPr>
            <p:ph type="body" sz="quarter" idx="1"/>
          </p:nvPr>
        </p:nvSpPr>
        <p:spPr>
          <a:prstGeom prst="rect">
            <a:avLst/>
          </a:prstGeom>
        </p:spPr>
        <p:txBody>
          <a:bodyPr/>
          <a:lstStyle>
            <a:lvl1pPr>
              <a:defRPr sz="1400"/>
            </a:lvl1pPr>
          </a:lstStyle>
          <a:p>
            <a:pPr/>
            <a:r>
              <a:t>ETL的核心逻辑包括3部分：本地事务，游标记录，补偿机制</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6" name="Shape 526"/>
          <p:cNvSpPr/>
          <p:nvPr>
            <p:ph type="sldImg"/>
          </p:nvPr>
        </p:nvSpPr>
        <p:spPr>
          <a:prstGeom prst="rect">
            <a:avLst/>
          </a:prstGeom>
        </p:spPr>
        <p:txBody>
          <a:bodyPr/>
          <a:lstStyle/>
          <a:p>
            <a:pPr/>
          </a:p>
        </p:txBody>
      </p:sp>
      <p:sp>
        <p:nvSpPr>
          <p:cNvPr id="527" name="Shape 527"/>
          <p:cNvSpPr/>
          <p:nvPr>
            <p:ph type="body" sz="quarter" idx="1"/>
          </p:nvPr>
        </p:nvSpPr>
        <p:spPr>
          <a:prstGeom prst="rect">
            <a:avLst/>
          </a:prstGeom>
        </p:spPr>
        <p:txBody>
          <a:bodyPr/>
          <a:lstStyle/>
          <a:p>
            <a:pPr>
              <a:defRPr sz="1700"/>
            </a:pPr>
            <a:r>
              <a:t>客观的对待微服务架构</a:t>
            </a:r>
          </a:p>
          <a:p>
            <a:pPr>
              <a:defRPr sz="1700"/>
            </a:pPr>
          </a:p>
          <a:p>
            <a:pPr>
              <a:defRPr sz="1700"/>
            </a:pPr>
            <a:r>
              <a:t>在项目的开始，单体应用的生产率是比较高的。随着复杂度的增加，单体应用的生产率会呈显著的下降。</a:t>
            </a:r>
          </a:p>
          <a:p>
            <a:pPr>
              <a:defRPr sz="1700"/>
            </a:pPr>
            <a:r>
              <a:t>而对于微服务架构而言，在一开始生产率并没有单体应用高，但是随着项目复杂度的增加，生产率也并没有显著的下降。</a:t>
            </a:r>
          </a:p>
          <a:p>
            <a:pPr>
              <a:defRPr sz="1700"/>
            </a:pPr>
            <a:r>
              <a:t>因此这篇文章给出一个结论:</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7" name="Shape 1237"/>
          <p:cNvSpPr/>
          <p:nvPr>
            <p:ph type="sldImg"/>
          </p:nvPr>
        </p:nvSpPr>
        <p:spPr>
          <a:prstGeom prst="rect">
            <a:avLst/>
          </a:prstGeom>
        </p:spPr>
        <p:txBody>
          <a:bodyPr/>
          <a:lstStyle/>
          <a:p>
            <a:pPr/>
          </a:p>
        </p:txBody>
      </p:sp>
      <p:sp>
        <p:nvSpPr>
          <p:cNvPr id="1238" name="Shape 1238"/>
          <p:cNvSpPr/>
          <p:nvPr>
            <p:ph type="body" sz="quarter" idx="1"/>
          </p:nvPr>
        </p:nvSpPr>
        <p:spPr>
          <a:prstGeom prst="rect">
            <a:avLst/>
          </a:prstGeom>
        </p:spPr>
        <p:txBody>
          <a:bodyPr/>
          <a:lstStyle/>
          <a:p>
            <a:pPr>
              <a:defRPr sz="1700"/>
            </a:pPr>
            <a:r>
              <a:t>ETL实现的复杂度，需要确保每次成功后记录游标，出现问题回滚到上次</a:t>
            </a:r>
          </a:p>
          <a:p>
            <a:pPr>
              <a:defRPr sz="1700"/>
            </a:pPr>
            <a:r>
              <a:t>服务需要提供数据接口，通常要考虑分页、</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3" name="Shape 1273"/>
          <p:cNvSpPr/>
          <p:nvPr>
            <p:ph type="sldImg"/>
          </p:nvPr>
        </p:nvSpPr>
        <p:spPr>
          <a:prstGeom prst="rect">
            <a:avLst/>
          </a:prstGeom>
        </p:spPr>
        <p:txBody>
          <a:bodyPr/>
          <a:lstStyle/>
          <a:p>
            <a:pPr/>
          </a:p>
        </p:txBody>
      </p:sp>
      <p:sp>
        <p:nvSpPr>
          <p:cNvPr id="1274" name="Shape 1274"/>
          <p:cNvSpPr/>
          <p:nvPr>
            <p:ph type="body" sz="quarter" idx="1"/>
          </p:nvPr>
        </p:nvSpPr>
        <p:spPr>
          <a:prstGeom prst="rect">
            <a:avLst/>
          </a:prstGeom>
        </p:spPr>
        <p:txBody>
          <a:bodyPr/>
          <a:lstStyle/>
          <a:p>
            <a:pPr>
              <a:defRPr sz="1100"/>
            </a:pPr>
            <a:r>
              <a:t>价值产出&gt; 在数据同步的场景下，服务的定义是清晰的(API/Data)，在后期的演进中，比较灵活，服务微服务本身的定义逻辑。</a:t>
            </a:r>
            <a:br/>
            <a:r>
              <a:t>                  API提供数据或者遗留系统提供数据，数据本身依然没有做到业务分离；</a:t>
            </a:r>
          </a:p>
          <a:p>
            <a:pPr>
              <a:defRPr sz="1100"/>
            </a:pPr>
          </a:p>
          <a:p>
            <a:pPr>
              <a:defRPr sz="1100"/>
            </a:pPr>
            <a:r>
              <a:t>核心关注点&gt; 在数据同步的场景下.除了新特性服务提供的业务接口，可能要关注特性服务中提供的数据接口，以及ETL；</a:t>
            </a:r>
          </a:p>
          <a:p>
            <a:pPr>
              <a:defRPr sz="1100"/>
            </a:pPr>
            <a:r>
              <a:t>                     API提供数据的场景下，只要关心</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7" name="Shape 1327"/>
          <p:cNvSpPr/>
          <p:nvPr>
            <p:ph type="sldImg"/>
          </p:nvPr>
        </p:nvSpPr>
        <p:spPr>
          <a:prstGeom prst="rect">
            <a:avLst/>
          </a:prstGeom>
        </p:spPr>
        <p:txBody>
          <a:bodyPr/>
          <a:lstStyle/>
          <a:p>
            <a:pPr/>
          </a:p>
        </p:txBody>
      </p:sp>
      <p:sp>
        <p:nvSpPr>
          <p:cNvPr id="1328" name="Shape 1328"/>
          <p:cNvSpPr/>
          <p:nvPr>
            <p:ph type="body" sz="quarter" idx="1"/>
          </p:nvPr>
        </p:nvSpPr>
        <p:spPr>
          <a:prstGeom prst="rect">
            <a:avLst/>
          </a:prstGeom>
        </p:spPr>
        <p:txBody>
          <a:bodyPr/>
          <a:lstStyle/>
          <a:p>
            <a:pPr>
              <a:defRPr sz="1700"/>
            </a:pPr>
            <a:r>
              <a:t>ETL实现的复杂度，需要确保每次成功后记录游标，出现问题回滚到上次</a:t>
            </a:r>
          </a:p>
          <a:p>
            <a:pPr>
              <a:defRPr sz="1700"/>
            </a:pPr>
            <a:r>
              <a:t>服务需要提供数据接口，通常要考虑分页、</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5" name="Shape 1365"/>
          <p:cNvSpPr/>
          <p:nvPr>
            <p:ph type="sldImg"/>
          </p:nvPr>
        </p:nvSpPr>
        <p:spPr>
          <a:prstGeom prst="rect">
            <a:avLst/>
          </a:prstGeom>
        </p:spPr>
        <p:txBody>
          <a:bodyPr/>
          <a:lstStyle/>
          <a:p>
            <a:pPr/>
          </a:p>
        </p:txBody>
      </p:sp>
      <p:sp>
        <p:nvSpPr>
          <p:cNvPr id="1366" name="Shape 1366"/>
          <p:cNvSpPr/>
          <p:nvPr>
            <p:ph type="body" sz="quarter" idx="1"/>
          </p:nvPr>
        </p:nvSpPr>
        <p:spPr>
          <a:prstGeom prst="rect">
            <a:avLst/>
          </a:prstGeom>
        </p:spPr>
        <p:txBody>
          <a:bodyPr/>
          <a:lstStyle/>
          <a:p>
            <a:pPr>
              <a:defRPr sz="1700"/>
            </a:pPr>
            <a:r>
              <a:t>ETL实现的复杂度，需要确保每次成功后记录游标，出现问题回滚到上次</a:t>
            </a:r>
          </a:p>
          <a:p>
            <a:pPr>
              <a:defRPr sz="1700"/>
            </a:pPr>
            <a:r>
              <a:t>服务需要提供数据接口，通常要考虑分页、</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6" name="Shape 1426"/>
          <p:cNvSpPr/>
          <p:nvPr>
            <p:ph type="sldImg"/>
          </p:nvPr>
        </p:nvSpPr>
        <p:spPr>
          <a:prstGeom prst="rect">
            <a:avLst/>
          </a:prstGeom>
        </p:spPr>
        <p:txBody>
          <a:bodyPr/>
          <a:lstStyle/>
          <a:p>
            <a:pPr/>
          </a:p>
        </p:txBody>
      </p:sp>
      <p:sp>
        <p:nvSpPr>
          <p:cNvPr id="1427" name="Shape 1427"/>
          <p:cNvSpPr/>
          <p:nvPr>
            <p:ph type="body" sz="quarter" idx="1"/>
          </p:nvPr>
        </p:nvSpPr>
        <p:spPr>
          <a:prstGeom prst="rect">
            <a:avLst/>
          </a:prstGeom>
        </p:spPr>
        <p:txBody>
          <a:bodyPr/>
          <a:lstStyle/>
          <a:p>
            <a:pPr>
              <a:defRPr sz="1700"/>
            </a:pPr>
            <a:r>
              <a:t>ETL实现的复杂度，需要确保每次成功后记录游标，出现问题回滚到上次</a:t>
            </a:r>
          </a:p>
          <a:p>
            <a:pPr>
              <a:defRPr sz="1700"/>
            </a:pPr>
            <a:r>
              <a:t>服务需要提供数据接口，通常要考虑分页、</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5" name="Shape 1515"/>
          <p:cNvSpPr/>
          <p:nvPr>
            <p:ph type="sldImg"/>
          </p:nvPr>
        </p:nvSpPr>
        <p:spPr>
          <a:prstGeom prst="rect">
            <a:avLst/>
          </a:prstGeom>
        </p:spPr>
        <p:txBody>
          <a:bodyPr/>
          <a:lstStyle/>
          <a:p>
            <a:pPr/>
          </a:p>
        </p:txBody>
      </p:sp>
      <p:sp>
        <p:nvSpPr>
          <p:cNvPr id="1516" name="Shape 1516"/>
          <p:cNvSpPr/>
          <p:nvPr>
            <p:ph type="body" sz="quarter" idx="1"/>
          </p:nvPr>
        </p:nvSpPr>
        <p:spPr>
          <a:prstGeom prst="rect">
            <a:avLst/>
          </a:prstGeom>
        </p:spPr>
        <p:txBody>
          <a:bodyPr/>
          <a:lstStyle/>
          <a:p>
            <a:pPr>
              <a:defRPr sz="1700"/>
            </a:pPr>
            <a:r>
              <a:t>ETL实现的复杂度，需要确保每次成功后记录游标，出现问题回滚到上次</a:t>
            </a:r>
          </a:p>
          <a:p>
            <a:pPr>
              <a:defRPr sz="1700"/>
            </a:pPr>
            <a:r>
              <a:t>服务需要提供数据接口，通常要考虑分页、</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3" name="Shape 1623"/>
          <p:cNvSpPr/>
          <p:nvPr>
            <p:ph type="sldImg"/>
          </p:nvPr>
        </p:nvSpPr>
        <p:spPr>
          <a:prstGeom prst="rect">
            <a:avLst/>
          </a:prstGeom>
        </p:spPr>
        <p:txBody>
          <a:bodyPr/>
          <a:lstStyle/>
          <a:p>
            <a:pPr/>
          </a:p>
        </p:txBody>
      </p:sp>
      <p:sp>
        <p:nvSpPr>
          <p:cNvPr id="1624" name="Shape 1624"/>
          <p:cNvSpPr/>
          <p:nvPr>
            <p:ph type="body" sz="quarter" idx="1"/>
          </p:nvPr>
        </p:nvSpPr>
        <p:spPr>
          <a:prstGeom prst="rect">
            <a:avLst/>
          </a:prstGeom>
        </p:spPr>
        <p:txBody>
          <a:bodyPr/>
          <a:lstStyle/>
          <a:p>
            <a:pPr>
              <a:defRPr sz="1700"/>
            </a:pPr>
            <a:r>
              <a:t>ETL实现的复杂度，需要确保每次成功后记录游标，出现问题回滚到上次</a:t>
            </a:r>
          </a:p>
          <a:p>
            <a:pPr>
              <a:defRPr sz="1700"/>
            </a:pPr>
            <a:r>
              <a:t>服务需要提供数据接口，通常要考虑分页、</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6" name="Shape 1736"/>
          <p:cNvSpPr/>
          <p:nvPr>
            <p:ph type="sldImg"/>
          </p:nvPr>
        </p:nvSpPr>
        <p:spPr>
          <a:prstGeom prst="rect">
            <a:avLst/>
          </a:prstGeom>
        </p:spPr>
        <p:txBody>
          <a:bodyPr/>
          <a:lstStyle/>
          <a:p>
            <a:pPr/>
          </a:p>
        </p:txBody>
      </p:sp>
      <p:sp>
        <p:nvSpPr>
          <p:cNvPr id="1737" name="Shape 1737"/>
          <p:cNvSpPr/>
          <p:nvPr>
            <p:ph type="body" sz="quarter" idx="1"/>
          </p:nvPr>
        </p:nvSpPr>
        <p:spPr>
          <a:prstGeom prst="rect">
            <a:avLst/>
          </a:prstGeom>
        </p:spPr>
        <p:txBody>
          <a:bodyPr/>
          <a:lstStyle/>
          <a:p>
            <a:pPr>
              <a:defRPr sz="1700"/>
            </a:pPr>
            <a:r>
              <a:t>ETL实现的复杂度，需要确保每次成功后记录游标，出现问题回滚到上次</a:t>
            </a:r>
          </a:p>
          <a:p>
            <a:pPr>
              <a:defRPr sz="1700"/>
            </a:pPr>
            <a:r>
              <a:t>服务需要提供数据接口，通常要考虑分页、</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7" name="Shape 1777"/>
          <p:cNvSpPr/>
          <p:nvPr>
            <p:ph type="sldImg"/>
          </p:nvPr>
        </p:nvSpPr>
        <p:spPr>
          <a:prstGeom prst="rect">
            <a:avLst/>
          </a:prstGeom>
        </p:spPr>
        <p:txBody>
          <a:bodyPr/>
          <a:lstStyle/>
          <a:p>
            <a:pPr/>
          </a:p>
        </p:txBody>
      </p:sp>
      <p:sp>
        <p:nvSpPr>
          <p:cNvPr id="1778" name="Shape 1778"/>
          <p:cNvSpPr/>
          <p:nvPr>
            <p:ph type="body" sz="quarter" idx="1"/>
          </p:nvPr>
        </p:nvSpPr>
        <p:spPr>
          <a:prstGeom prst="rect">
            <a:avLst/>
          </a:prstGeom>
        </p:spPr>
        <p:txBody>
          <a:bodyPr/>
          <a:lstStyle>
            <a:lvl1pPr>
              <a:defRPr sz="1500"/>
            </a:lvl1pPr>
          </a:lstStyle>
          <a:p>
            <a:pPr/>
            <a:r>
              <a:t>第一个需求来自于</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9" name="Shape 1829"/>
          <p:cNvSpPr/>
          <p:nvPr>
            <p:ph type="sldImg"/>
          </p:nvPr>
        </p:nvSpPr>
        <p:spPr>
          <a:prstGeom prst="rect">
            <a:avLst/>
          </a:prstGeom>
        </p:spPr>
        <p:txBody>
          <a:bodyPr/>
          <a:lstStyle/>
          <a:p>
            <a:pPr/>
          </a:p>
        </p:txBody>
      </p:sp>
      <p:sp>
        <p:nvSpPr>
          <p:cNvPr id="1830" name="Shape 1830"/>
          <p:cNvSpPr/>
          <p:nvPr>
            <p:ph type="body" sz="quarter" idx="1"/>
          </p:nvPr>
        </p:nvSpPr>
        <p:spPr>
          <a:prstGeom prst="rect">
            <a:avLst/>
          </a:prstGeom>
        </p:spPr>
        <p:txBody>
          <a:bodyPr/>
          <a:lstStyle>
            <a:lvl1pPr>
              <a:defRPr sz="1500"/>
            </a:lvl1pPr>
          </a:lstStyle>
          <a:p>
            <a:pPr/>
            <a:r>
              <a:t>第一个需求来自于</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4" name="Shape 534"/>
          <p:cNvSpPr/>
          <p:nvPr>
            <p:ph type="sldImg"/>
          </p:nvPr>
        </p:nvSpPr>
        <p:spPr>
          <a:prstGeom prst="rect">
            <a:avLst/>
          </a:prstGeom>
        </p:spPr>
        <p:txBody>
          <a:bodyPr/>
          <a:lstStyle/>
          <a:p>
            <a:pPr/>
          </a:p>
        </p:txBody>
      </p:sp>
      <p:sp>
        <p:nvSpPr>
          <p:cNvPr id="535" name="Shape 535"/>
          <p:cNvSpPr/>
          <p:nvPr>
            <p:ph type="body" sz="quarter" idx="1"/>
          </p:nvPr>
        </p:nvSpPr>
        <p:spPr>
          <a:prstGeom prst="rect">
            <a:avLst/>
          </a:prstGeom>
        </p:spPr>
        <p:txBody>
          <a:bodyPr/>
          <a:lstStyle/>
          <a:p>
            <a:pPr>
              <a:defRPr sz="1400"/>
            </a:pPr>
            <a:r>
              <a:t>第三幅图，是关于不同类型的企业对微服务架构的接受周期</a:t>
            </a:r>
          </a:p>
          <a:p>
            <a:pPr>
              <a:defRPr sz="1400"/>
            </a:pPr>
            <a:r>
              <a:t>左边的第一条线，是互联网公司</a:t>
            </a:r>
          </a:p>
          <a:p>
            <a:pPr>
              <a:defRPr sz="1400"/>
            </a:pPr>
            <a:r>
              <a:t>我们知道，对于微服务架构而言，一些顶尖的互联网公司都分享过他们的案例。对于很多互联网公司，其实在微服务这个名词诞生之前，他们的很多实践和和我们今天所提及的微服务架构的模式都是一致的。</a:t>
            </a:r>
          </a:p>
          <a:p>
            <a:pPr>
              <a:defRPr sz="1400"/>
            </a:pPr>
            <a:r>
              <a:t>中间的这条线，是IT供应商，目前有许多IT供应商，也在提供微服务架构的工具以及解决方案，譬如Redhat, IBM等。</a:t>
            </a:r>
          </a:p>
          <a:p>
            <a:pPr>
              <a:defRPr sz="1400"/>
            </a:pPr>
            <a:r>
              <a:t>最右边这条线呢，是我们的传统企业（金融、电信、保险、制造、能源），随着微服务架构生态系统的不断完善，传统企业正在逐渐的接受微服务架构。</a:t>
            </a:r>
          </a:p>
          <a:p>
            <a:pPr>
              <a:defRPr sz="1400"/>
            </a:pPr>
          </a:p>
          <a:p>
            <a:pPr>
              <a:defRPr sz="1400"/>
            </a:pPr>
          </a:p>
          <a:p>
            <a:pPr>
              <a:defRPr sz="1400"/>
            </a:pPr>
          </a:p>
          <a:p>
            <a:pPr>
              <a:defRPr sz="1400"/>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4" name="Shape 1844"/>
          <p:cNvSpPr/>
          <p:nvPr>
            <p:ph type="sldImg"/>
          </p:nvPr>
        </p:nvSpPr>
        <p:spPr>
          <a:prstGeom prst="rect">
            <a:avLst/>
          </a:prstGeom>
        </p:spPr>
        <p:txBody>
          <a:bodyPr/>
          <a:lstStyle/>
          <a:p>
            <a:pPr/>
          </a:p>
        </p:txBody>
      </p:sp>
      <p:sp>
        <p:nvSpPr>
          <p:cNvPr id="1845" name="Shape 1845"/>
          <p:cNvSpPr/>
          <p:nvPr>
            <p:ph type="body" sz="quarter" idx="1"/>
          </p:nvPr>
        </p:nvSpPr>
        <p:spPr>
          <a:prstGeom prst="rect">
            <a:avLst/>
          </a:prstGeom>
        </p:spPr>
        <p:txBody>
          <a:bodyPr/>
          <a:lstStyle/>
          <a:p>
            <a:pPr marL="187157" indent="-187157">
              <a:buSzPct val="100000"/>
              <a:buAutoNum type="arabicPeriod" startAt="1"/>
              <a:defRPr sz="1400"/>
            </a:pPr>
            <a:r>
              <a:t>组织架构以及资源原因。现有门户的团队在澳洲，业务压力大，开发人员较少</a:t>
            </a:r>
            <a:br/>
            <a:r>
              <a:t>因此，在门户网站现有的逻辑下，使用Apache CXF封装了API。(遗留系统通过API提供数据)</a:t>
            </a:r>
          </a:p>
          <a:p>
            <a:pPr marL="187157" indent="-187157">
              <a:buSzPct val="100000"/>
              <a:buAutoNum type="arabicPeriod" startAt="1"/>
              <a:defRPr sz="1400"/>
            </a:pPr>
            <a:r>
              <a:t>有了原始数据的API后，构建一层独立的服务。</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9" name="Shape 1899"/>
          <p:cNvSpPr/>
          <p:nvPr>
            <p:ph type="sldImg"/>
          </p:nvPr>
        </p:nvSpPr>
        <p:spPr>
          <a:prstGeom prst="rect">
            <a:avLst/>
          </a:prstGeom>
        </p:spPr>
        <p:txBody>
          <a:bodyPr/>
          <a:lstStyle/>
          <a:p>
            <a:pPr/>
          </a:p>
        </p:txBody>
      </p:sp>
      <p:sp>
        <p:nvSpPr>
          <p:cNvPr id="1900" name="Shape 1900"/>
          <p:cNvSpPr/>
          <p:nvPr>
            <p:ph type="body" sz="quarter" idx="1"/>
          </p:nvPr>
        </p:nvSpPr>
        <p:spPr>
          <a:prstGeom prst="rect">
            <a:avLst/>
          </a:prstGeom>
        </p:spPr>
        <p:txBody>
          <a:bodyPr/>
          <a:lstStyle/>
          <a:p>
            <a:pPr marL="187157" indent="-187157">
              <a:buSzPct val="100000"/>
              <a:buAutoNum type="arabicPeriod" startAt="1"/>
              <a:defRPr sz="1400"/>
            </a:pPr>
            <a:r>
              <a:t>组织架构以及资源原因。现有门户的团队在澳洲，业务压力大，开发人员较少</a:t>
            </a:r>
            <a:br/>
            <a:r>
              <a:t>因此，在门户网站现有的逻辑下，使用Apache CXF封装了API。(遗留系统通过API提供数据)</a:t>
            </a:r>
          </a:p>
          <a:p>
            <a:pPr marL="187157" indent="-187157">
              <a:buSzPct val="100000"/>
              <a:buAutoNum type="arabicPeriod" startAt="1"/>
              <a:defRPr sz="1400"/>
            </a:pPr>
            <a:r>
              <a:t>有了原始数据的API后，构建一层独立的服务。</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3" name="Shape 1913"/>
          <p:cNvSpPr/>
          <p:nvPr>
            <p:ph type="sldImg"/>
          </p:nvPr>
        </p:nvSpPr>
        <p:spPr>
          <a:prstGeom prst="rect">
            <a:avLst/>
          </a:prstGeom>
        </p:spPr>
        <p:txBody>
          <a:bodyPr/>
          <a:lstStyle/>
          <a:p>
            <a:pPr/>
          </a:p>
        </p:txBody>
      </p:sp>
      <p:sp>
        <p:nvSpPr>
          <p:cNvPr id="1914" name="Shape 1914"/>
          <p:cNvSpPr/>
          <p:nvPr>
            <p:ph type="body" sz="quarter" idx="1"/>
          </p:nvPr>
        </p:nvSpPr>
        <p:spPr>
          <a:prstGeom prst="rect">
            <a:avLst/>
          </a:prstGeom>
        </p:spPr>
        <p:txBody>
          <a:bodyPr/>
          <a:lstStyle/>
          <a:p>
            <a:pPr marL="187157" indent="-187157">
              <a:buSzPct val="100000"/>
              <a:buAutoNum type="arabicPeriod" startAt="1"/>
              <a:defRPr sz="1400"/>
            </a:pPr>
            <a:r>
              <a:t>组织架构以及资源原因。现有门户的团队在澳洲，业务压力大，开发人员较少</a:t>
            </a:r>
            <a:br/>
            <a:r>
              <a:t>因此，在门户网站现有的逻辑下，使用Apache CXF封装了API。(遗留系统通过API提供数据)</a:t>
            </a:r>
          </a:p>
          <a:p>
            <a:pPr marL="187157" indent="-187157">
              <a:buSzPct val="100000"/>
              <a:buAutoNum type="arabicPeriod" startAt="1"/>
              <a:defRPr sz="1400"/>
            </a:pPr>
            <a:r>
              <a:t>有了原始数据的API后，构建一层独立的服务。</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2" name="Shape 1972"/>
          <p:cNvSpPr/>
          <p:nvPr>
            <p:ph type="sldImg"/>
          </p:nvPr>
        </p:nvSpPr>
        <p:spPr>
          <a:prstGeom prst="rect">
            <a:avLst/>
          </a:prstGeom>
        </p:spPr>
        <p:txBody>
          <a:bodyPr/>
          <a:lstStyle/>
          <a:p>
            <a:pPr/>
          </a:p>
        </p:txBody>
      </p:sp>
      <p:sp>
        <p:nvSpPr>
          <p:cNvPr id="1973" name="Shape 1973"/>
          <p:cNvSpPr/>
          <p:nvPr>
            <p:ph type="body" sz="quarter" idx="1"/>
          </p:nvPr>
        </p:nvSpPr>
        <p:spPr>
          <a:prstGeom prst="rect">
            <a:avLst/>
          </a:prstGeom>
        </p:spPr>
        <p:txBody>
          <a:bodyPr/>
          <a:lstStyle/>
          <a:p>
            <a:pPr marL="187157" indent="-187157">
              <a:buSzPct val="100000"/>
              <a:buAutoNum type="arabicPeriod" startAt="1"/>
              <a:defRPr sz="1400"/>
            </a:pPr>
            <a:r>
              <a:t>组织架构以及资源原因。现有门户的团队在澳洲，业务压力大，开发人员较少</a:t>
            </a:r>
            <a:br/>
            <a:r>
              <a:t>因此，在门户网站现有的逻辑下，使用Apache CXF封装了API。(遗留系统通过API提供数据)</a:t>
            </a:r>
          </a:p>
          <a:p>
            <a:pPr marL="187157" indent="-187157">
              <a:buSzPct val="100000"/>
              <a:buAutoNum type="arabicPeriod" startAt="1"/>
              <a:defRPr sz="1400"/>
            </a:pPr>
            <a:r>
              <a:t>有了原始数据的API后，构建一层独立的服务。</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4" name="Shape 2024"/>
          <p:cNvSpPr/>
          <p:nvPr>
            <p:ph type="sldImg"/>
          </p:nvPr>
        </p:nvSpPr>
        <p:spPr>
          <a:prstGeom prst="rect">
            <a:avLst/>
          </a:prstGeom>
        </p:spPr>
        <p:txBody>
          <a:bodyPr/>
          <a:lstStyle/>
          <a:p>
            <a:pPr/>
          </a:p>
        </p:txBody>
      </p:sp>
      <p:sp>
        <p:nvSpPr>
          <p:cNvPr id="2025" name="Shape 2025"/>
          <p:cNvSpPr/>
          <p:nvPr>
            <p:ph type="body" sz="quarter" idx="1"/>
          </p:nvPr>
        </p:nvSpPr>
        <p:spPr>
          <a:prstGeom prst="rect">
            <a:avLst/>
          </a:prstGeom>
        </p:spPr>
        <p:txBody>
          <a:bodyPr/>
          <a:lstStyle/>
          <a:p>
            <a:pPr marL="187157" indent="-187157">
              <a:buSzPct val="100000"/>
              <a:buAutoNum type="arabicPeriod" startAt="1"/>
              <a:defRPr sz="1400"/>
            </a:pPr>
            <a:r>
              <a:t>组织架构以及资源原因。现有门户的团队在澳洲，业务压力大，开发人员较少</a:t>
            </a:r>
            <a:br/>
            <a:r>
              <a:t>因此，在门户网站现有的逻辑下，使用Apache CXF封装了API。(遗留系统通过API提供数据)</a:t>
            </a:r>
          </a:p>
          <a:p>
            <a:pPr marL="187157" indent="-187157">
              <a:buSzPct val="100000"/>
              <a:buAutoNum type="arabicPeriod" startAt="1"/>
              <a:defRPr sz="1400"/>
            </a:pPr>
            <a:r>
              <a:t>有了原始数据的API后，构建一层独立的服务。</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5" name="Shape 2035"/>
          <p:cNvSpPr/>
          <p:nvPr>
            <p:ph type="sldImg"/>
          </p:nvPr>
        </p:nvSpPr>
        <p:spPr>
          <a:prstGeom prst="rect">
            <a:avLst/>
          </a:prstGeom>
        </p:spPr>
        <p:txBody>
          <a:bodyPr/>
          <a:lstStyle/>
          <a:p>
            <a:pPr/>
          </a:p>
        </p:txBody>
      </p:sp>
      <p:sp>
        <p:nvSpPr>
          <p:cNvPr id="2036" name="Shape 2036"/>
          <p:cNvSpPr/>
          <p:nvPr>
            <p:ph type="body" sz="quarter" idx="1"/>
          </p:nvPr>
        </p:nvSpPr>
        <p:spPr>
          <a:prstGeom prst="rect">
            <a:avLst/>
          </a:prstGeom>
        </p:spPr>
        <p:txBody>
          <a:bodyPr/>
          <a:lstStyle/>
          <a:p>
            <a:pPr marL="187157" indent="-187157">
              <a:buSzPct val="100000"/>
              <a:buAutoNum type="arabicPeriod" startAt="1"/>
              <a:defRPr sz="1400"/>
            </a:pPr>
            <a:r>
              <a:t>组织架构以及资源原因。现有门户的团队在澳洲，业务压力大，开发人员较少</a:t>
            </a:r>
            <a:br/>
            <a:r>
              <a:t>因此，在门户网站现有的逻辑下，使用Apache CXF封装了API。(遗留系统通过API提供数据)</a:t>
            </a:r>
          </a:p>
          <a:p>
            <a:pPr marL="187157" indent="-187157">
              <a:buSzPct val="100000"/>
              <a:buAutoNum type="arabicPeriod" startAt="1"/>
              <a:defRPr sz="1400"/>
            </a:pPr>
            <a:r>
              <a:t>有了原始数据的API后，构建一层独立的服务。</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6" name="Shape 2086"/>
          <p:cNvSpPr/>
          <p:nvPr>
            <p:ph type="sldImg"/>
          </p:nvPr>
        </p:nvSpPr>
        <p:spPr>
          <a:prstGeom prst="rect">
            <a:avLst/>
          </a:prstGeom>
        </p:spPr>
        <p:txBody>
          <a:bodyPr/>
          <a:lstStyle/>
          <a:p>
            <a:pPr/>
          </a:p>
        </p:txBody>
      </p:sp>
      <p:sp>
        <p:nvSpPr>
          <p:cNvPr id="2087" name="Shape 2087"/>
          <p:cNvSpPr/>
          <p:nvPr>
            <p:ph type="body" sz="quarter" idx="1"/>
          </p:nvPr>
        </p:nvSpPr>
        <p:spPr>
          <a:prstGeom prst="rect">
            <a:avLst/>
          </a:prstGeom>
        </p:spPr>
        <p:txBody>
          <a:bodyPr/>
          <a:lstStyle/>
          <a:p>
            <a:pPr marL="187157" indent="-187157">
              <a:buSzPct val="100000"/>
              <a:buAutoNum type="arabicPeriod" startAt="1"/>
              <a:defRPr sz="1400"/>
            </a:pPr>
            <a:r>
              <a:t>组织架构以及资源原因。现有门户的团队在澳洲，业务压力大，开发人员较少</a:t>
            </a:r>
            <a:br/>
            <a:r>
              <a:t>因此，在门户网站现有的逻辑下，使用Apache CXF封装了API。(遗留系统通过API提供数据)</a:t>
            </a:r>
          </a:p>
          <a:p>
            <a:pPr marL="187157" indent="-187157">
              <a:buSzPct val="100000"/>
              <a:buAutoNum type="arabicPeriod" startAt="1"/>
              <a:defRPr sz="1400"/>
            </a:pPr>
            <a:r>
              <a:t>有了原始数据的API后，构建一层独立的服务。</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3" name="Shape 2143"/>
          <p:cNvSpPr/>
          <p:nvPr>
            <p:ph type="sldImg"/>
          </p:nvPr>
        </p:nvSpPr>
        <p:spPr>
          <a:prstGeom prst="rect">
            <a:avLst/>
          </a:prstGeom>
        </p:spPr>
        <p:txBody>
          <a:bodyPr/>
          <a:lstStyle/>
          <a:p>
            <a:pPr/>
          </a:p>
        </p:txBody>
      </p:sp>
      <p:sp>
        <p:nvSpPr>
          <p:cNvPr id="2144" name="Shape 2144"/>
          <p:cNvSpPr/>
          <p:nvPr>
            <p:ph type="body" sz="quarter" idx="1"/>
          </p:nvPr>
        </p:nvSpPr>
        <p:spPr>
          <a:prstGeom prst="rect">
            <a:avLst/>
          </a:prstGeom>
        </p:spPr>
        <p:txBody>
          <a:bodyPr/>
          <a:lstStyle/>
          <a:p>
            <a:pPr marL="187157" indent="-187157">
              <a:buSzPct val="100000"/>
              <a:buAutoNum type="arabicPeriod" startAt="1"/>
              <a:defRPr sz="1400"/>
            </a:pPr>
            <a:r>
              <a:t>组织架构以及资源原因。现有门户的团队在澳洲，业务压力大，开发人员较少</a:t>
            </a:r>
            <a:br/>
            <a:r>
              <a:t>因此，在门户网站现有的逻辑下，使用Apache CXF封装了API。(遗留系统通过API提供数据)</a:t>
            </a:r>
          </a:p>
          <a:p>
            <a:pPr marL="187157" indent="-187157">
              <a:buSzPct val="100000"/>
              <a:buAutoNum type="arabicPeriod" startAt="1"/>
              <a:defRPr sz="1400"/>
            </a:pPr>
            <a:r>
              <a:t>有了原始数据的API后，构建一层独立的服务。</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0" name="Shape 2200"/>
          <p:cNvSpPr/>
          <p:nvPr>
            <p:ph type="sldImg"/>
          </p:nvPr>
        </p:nvSpPr>
        <p:spPr>
          <a:prstGeom prst="rect">
            <a:avLst/>
          </a:prstGeom>
        </p:spPr>
        <p:txBody>
          <a:bodyPr/>
          <a:lstStyle/>
          <a:p>
            <a:pPr/>
          </a:p>
        </p:txBody>
      </p:sp>
      <p:sp>
        <p:nvSpPr>
          <p:cNvPr id="2201" name="Shape 2201"/>
          <p:cNvSpPr/>
          <p:nvPr>
            <p:ph type="body" sz="quarter" idx="1"/>
          </p:nvPr>
        </p:nvSpPr>
        <p:spPr>
          <a:prstGeom prst="rect">
            <a:avLst/>
          </a:prstGeom>
        </p:spPr>
        <p:txBody>
          <a:bodyPr/>
          <a:lstStyle/>
          <a:p>
            <a:pPr marL="187157" indent="-187157">
              <a:buSzPct val="100000"/>
              <a:buAutoNum type="arabicPeriod" startAt="1"/>
              <a:defRPr sz="1400"/>
            </a:pPr>
            <a:r>
              <a:t>组织架构以及资源原因。现有门户的团队在澳洲，业务压力大，开发人员较少</a:t>
            </a:r>
            <a:br/>
            <a:r>
              <a:t>因此，在门户网站现有的逻辑下，使用Apache CXF封装了API。(遗留系统通过API提供数据)</a:t>
            </a:r>
          </a:p>
          <a:p>
            <a:pPr marL="187157" indent="-187157">
              <a:buSzPct val="100000"/>
              <a:buAutoNum type="arabicPeriod" startAt="1"/>
              <a:defRPr sz="1400"/>
            </a:pPr>
            <a:r>
              <a:t>有了原始数据的API后，构建一层独立的服务。</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1" name="Shape 2211"/>
          <p:cNvSpPr/>
          <p:nvPr>
            <p:ph type="sldImg"/>
          </p:nvPr>
        </p:nvSpPr>
        <p:spPr>
          <a:prstGeom prst="rect">
            <a:avLst/>
          </a:prstGeom>
        </p:spPr>
        <p:txBody>
          <a:bodyPr/>
          <a:lstStyle/>
          <a:p>
            <a:pPr/>
          </a:p>
        </p:txBody>
      </p:sp>
      <p:sp>
        <p:nvSpPr>
          <p:cNvPr id="2212" name="Shape 2212"/>
          <p:cNvSpPr/>
          <p:nvPr>
            <p:ph type="body" sz="quarter" idx="1"/>
          </p:nvPr>
        </p:nvSpPr>
        <p:spPr>
          <a:prstGeom prst="rect">
            <a:avLst/>
          </a:prstGeom>
        </p:spPr>
        <p:txBody>
          <a:bodyPr/>
          <a:lstStyle/>
          <a:p>
            <a:pPr marL="187157" indent="-187157">
              <a:buSzPct val="100000"/>
              <a:buAutoNum type="arabicPeriod" startAt="1"/>
              <a:defRPr sz="1400"/>
            </a:pPr>
            <a:r>
              <a:t>组织架构以及资源原因。现有门户的团队在澳洲，业务压力大，开发人员较少</a:t>
            </a:r>
            <a:br/>
            <a:r>
              <a:t>因此，在门户网站现有的逻辑下，使用Apache CXF封装了API。(遗留系统通过API提供数据)</a:t>
            </a:r>
          </a:p>
          <a:p>
            <a:pPr marL="187157" indent="-187157">
              <a:buSzPct val="100000"/>
              <a:buAutoNum type="arabicPeriod" startAt="1"/>
              <a:defRPr sz="1400"/>
            </a:pPr>
            <a:r>
              <a:t>有了原始数据的API后，构建一层独立的服务。</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0" name="Shape 570"/>
          <p:cNvSpPr/>
          <p:nvPr>
            <p:ph type="sldImg"/>
          </p:nvPr>
        </p:nvSpPr>
        <p:spPr>
          <a:prstGeom prst="rect">
            <a:avLst/>
          </a:prstGeom>
        </p:spPr>
        <p:txBody>
          <a:bodyPr/>
          <a:lstStyle/>
          <a:p>
            <a:pPr/>
          </a:p>
        </p:txBody>
      </p:sp>
      <p:sp>
        <p:nvSpPr>
          <p:cNvPr id="571" name="Shape 571"/>
          <p:cNvSpPr/>
          <p:nvPr>
            <p:ph type="body" sz="quarter" idx="1"/>
          </p:nvPr>
        </p:nvSpPr>
        <p:spPr>
          <a:prstGeom prst="rect">
            <a:avLst/>
          </a:prstGeom>
        </p:spPr>
        <p:txBody>
          <a:bodyPr/>
          <a:lstStyle>
            <a:lvl1pPr>
              <a:defRPr sz="1500"/>
            </a:lvl1pPr>
          </a:lstStyle>
          <a:p>
            <a:pPr/>
            <a:r>
              <a:t>请问在做的各位，有多少朋友是工作在遗留系统上？</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9" name="Shape 2269"/>
          <p:cNvSpPr/>
          <p:nvPr>
            <p:ph type="sldImg"/>
          </p:nvPr>
        </p:nvSpPr>
        <p:spPr>
          <a:prstGeom prst="rect">
            <a:avLst/>
          </a:prstGeom>
        </p:spPr>
        <p:txBody>
          <a:bodyPr/>
          <a:lstStyle/>
          <a:p>
            <a:pPr/>
          </a:p>
        </p:txBody>
      </p:sp>
      <p:sp>
        <p:nvSpPr>
          <p:cNvPr id="2270" name="Shape 2270"/>
          <p:cNvSpPr/>
          <p:nvPr>
            <p:ph type="body" sz="quarter" idx="1"/>
          </p:nvPr>
        </p:nvSpPr>
        <p:spPr>
          <a:prstGeom prst="rect">
            <a:avLst/>
          </a:prstGeom>
        </p:spPr>
        <p:txBody>
          <a:bodyPr/>
          <a:lstStyle/>
          <a:p>
            <a:pPr marL="187157" indent="-187157">
              <a:buSzPct val="100000"/>
              <a:buAutoNum type="arabicPeriod" startAt="1"/>
              <a:defRPr sz="1400"/>
            </a:pPr>
            <a:r>
              <a:t>组织架构以及资源原因。现有门户的团队在澳洲，业务压力大，开发人员较少</a:t>
            </a:r>
            <a:br/>
            <a:r>
              <a:t>因此，在门户网站现有的逻辑下，使用Apache CXF封装了API。(遗留系统通过API提供数据)</a:t>
            </a:r>
          </a:p>
          <a:p>
            <a:pPr marL="187157" indent="-187157">
              <a:buSzPct val="100000"/>
              <a:buAutoNum type="arabicPeriod" startAt="1"/>
              <a:defRPr sz="1400"/>
            </a:pPr>
            <a:r>
              <a:t>有了原始数据的API后，构建一层独立的服务。</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7" name="Shape 2287"/>
          <p:cNvSpPr/>
          <p:nvPr>
            <p:ph type="sldImg"/>
          </p:nvPr>
        </p:nvSpPr>
        <p:spPr>
          <a:prstGeom prst="rect">
            <a:avLst/>
          </a:prstGeom>
        </p:spPr>
        <p:txBody>
          <a:bodyPr/>
          <a:lstStyle/>
          <a:p>
            <a:pPr/>
          </a:p>
        </p:txBody>
      </p:sp>
      <p:sp>
        <p:nvSpPr>
          <p:cNvPr id="2288" name="Shape 2288"/>
          <p:cNvSpPr/>
          <p:nvPr>
            <p:ph type="body" sz="quarter" idx="1"/>
          </p:nvPr>
        </p:nvSpPr>
        <p:spPr>
          <a:prstGeom prst="rect">
            <a:avLst/>
          </a:prstGeom>
        </p:spPr>
        <p:txBody>
          <a:bodyPr/>
          <a:lstStyle/>
          <a:p>
            <a:pPr marL="187157" indent="-187157">
              <a:buSzPct val="100000"/>
              <a:buAutoNum type="arabicPeriod" startAt="1"/>
              <a:defRPr sz="1400"/>
            </a:pPr>
            <a:r>
              <a:t>组织架构以及资源原因。现有门户的团队在澳洲，业务压力大，开发人员较少</a:t>
            </a:r>
            <a:br/>
            <a:r>
              <a:t>因此，在门户网站现有的逻辑下，使用Apache CXF封装了API。(遗留系统通过API提供数据)</a:t>
            </a:r>
          </a:p>
          <a:p>
            <a:pPr marL="187157" indent="-187157">
              <a:buSzPct val="100000"/>
              <a:buAutoNum type="arabicPeriod" startAt="1"/>
              <a:defRPr sz="1400"/>
            </a:pPr>
            <a:r>
              <a:t>有了原始数据的API后，构建一层独立的服务。</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8" name="Shape 2298"/>
          <p:cNvSpPr/>
          <p:nvPr>
            <p:ph type="sldImg"/>
          </p:nvPr>
        </p:nvSpPr>
        <p:spPr>
          <a:prstGeom prst="rect">
            <a:avLst/>
          </a:prstGeom>
        </p:spPr>
        <p:txBody>
          <a:bodyPr/>
          <a:lstStyle/>
          <a:p>
            <a:pPr/>
          </a:p>
        </p:txBody>
      </p:sp>
      <p:sp>
        <p:nvSpPr>
          <p:cNvPr id="2299" name="Shape 2299"/>
          <p:cNvSpPr/>
          <p:nvPr>
            <p:ph type="body" sz="quarter" idx="1"/>
          </p:nvPr>
        </p:nvSpPr>
        <p:spPr>
          <a:prstGeom prst="rect">
            <a:avLst/>
          </a:prstGeom>
        </p:spPr>
        <p:txBody>
          <a:bodyPr/>
          <a:lstStyle/>
          <a:p>
            <a:pPr marL="187157" indent="-187157">
              <a:buSzPct val="100000"/>
              <a:buAutoNum type="arabicPeriod" startAt="1"/>
              <a:defRPr sz="1400"/>
            </a:pPr>
            <a:r>
              <a:t>组织架构以及资源原因。现有门户的团队在澳洲，业务压力大，开发人员较少</a:t>
            </a:r>
            <a:br/>
            <a:r>
              <a:t>因此，在门户网站现有的逻辑下，使用Apache CXF封装了API。(遗留系统通过API提供数据)</a:t>
            </a:r>
          </a:p>
          <a:p>
            <a:pPr marL="187157" indent="-187157">
              <a:buSzPct val="100000"/>
              <a:buAutoNum type="arabicPeriod" startAt="1"/>
              <a:defRPr sz="1400"/>
            </a:pPr>
            <a:r>
              <a:t>有了原始数据的API后，构建一层独立的服务。</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0" name="Shape 2360"/>
          <p:cNvSpPr/>
          <p:nvPr>
            <p:ph type="sldImg"/>
          </p:nvPr>
        </p:nvSpPr>
        <p:spPr>
          <a:prstGeom prst="rect">
            <a:avLst/>
          </a:prstGeom>
        </p:spPr>
        <p:txBody>
          <a:bodyPr/>
          <a:lstStyle/>
          <a:p>
            <a:pPr/>
          </a:p>
        </p:txBody>
      </p:sp>
      <p:sp>
        <p:nvSpPr>
          <p:cNvPr id="2361" name="Shape 2361"/>
          <p:cNvSpPr/>
          <p:nvPr>
            <p:ph type="body" sz="quarter" idx="1"/>
          </p:nvPr>
        </p:nvSpPr>
        <p:spPr>
          <a:prstGeom prst="rect">
            <a:avLst/>
          </a:prstGeom>
        </p:spPr>
        <p:txBody>
          <a:bodyPr/>
          <a:lstStyle/>
          <a:p>
            <a:pPr marL="187157" indent="-187157">
              <a:buSzPct val="100000"/>
              <a:buAutoNum type="arabicPeriod" startAt="1"/>
              <a:defRPr sz="1400"/>
            </a:pPr>
            <a:r>
              <a:t>组织架构以及资源原因。现有门户的团队在澳洲，业务压力大，开发人员较少</a:t>
            </a:r>
            <a:br/>
            <a:r>
              <a:t>因此，在门户网站现有的逻辑下，使用Apache CXF封装了API。(遗留系统通过API提供数据)</a:t>
            </a:r>
          </a:p>
          <a:p>
            <a:pPr marL="187157" indent="-187157">
              <a:buSzPct val="100000"/>
              <a:buAutoNum type="arabicPeriod" startAt="1"/>
              <a:defRPr sz="1400"/>
            </a:pPr>
            <a:r>
              <a:t>有了原始数据的API后，构建一层独立的服务。</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0" name="Shape 2420"/>
          <p:cNvSpPr/>
          <p:nvPr>
            <p:ph type="sldImg"/>
          </p:nvPr>
        </p:nvSpPr>
        <p:spPr>
          <a:prstGeom prst="rect">
            <a:avLst/>
          </a:prstGeom>
        </p:spPr>
        <p:txBody>
          <a:bodyPr/>
          <a:lstStyle/>
          <a:p>
            <a:pPr/>
          </a:p>
        </p:txBody>
      </p:sp>
      <p:sp>
        <p:nvSpPr>
          <p:cNvPr id="2421" name="Shape 2421"/>
          <p:cNvSpPr/>
          <p:nvPr>
            <p:ph type="body" sz="quarter" idx="1"/>
          </p:nvPr>
        </p:nvSpPr>
        <p:spPr>
          <a:prstGeom prst="rect">
            <a:avLst/>
          </a:prstGeom>
        </p:spPr>
        <p:txBody>
          <a:bodyPr/>
          <a:lstStyle/>
          <a:p>
            <a:pPr marL="187157" indent="-187157">
              <a:buSzPct val="100000"/>
              <a:buAutoNum type="arabicPeriod" startAt="1"/>
              <a:defRPr sz="1400"/>
            </a:pPr>
            <a:r>
              <a:t>组织架构以及资源原因。现有门户的团队在澳洲，业务压力大，开发人员较少</a:t>
            </a:r>
            <a:br/>
            <a:r>
              <a:t>因此，在门户网站现有的逻辑下，使用Apache CXF封装了API。(遗留系统通过API提供数据)</a:t>
            </a:r>
          </a:p>
          <a:p>
            <a:pPr marL="187157" indent="-187157">
              <a:buSzPct val="100000"/>
              <a:buAutoNum type="arabicPeriod" startAt="1"/>
              <a:defRPr sz="1400"/>
            </a:pPr>
            <a:r>
              <a:t>有了原始数据的API后，构建一层独立的服务。</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8" name="Shape 578"/>
          <p:cNvSpPr/>
          <p:nvPr>
            <p:ph type="sldImg"/>
          </p:nvPr>
        </p:nvSpPr>
        <p:spPr>
          <a:prstGeom prst="rect">
            <a:avLst/>
          </a:prstGeom>
        </p:spPr>
        <p:txBody>
          <a:bodyPr/>
          <a:lstStyle/>
          <a:p>
            <a:pPr/>
          </a:p>
        </p:txBody>
      </p:sp>
      <p:sp>
        <p:nvSpPr>
          <p:cNvPr id="579" name="Shape 579"/>
          <p:cNvSpPr/>
          <p:nvPr>
            <p:ph type="body" sz="quarter" idx="1"/>
          </p:nvPr>
        </p:nvSpPr>
        <p:spPr>
          <a:prstGeom prst="rect">
            <a:avLst/>
          </a:prstGeom>
        </p:spPr>
        <p:txBody>
          <a:bodyPr/>
          <a:lstStyle>
            <a:lvl1pPr>
              <a:defRPr sz="1400"/>
            </a:lvl1pPr>
          </a:lstStyle>
          <a:p>
            <a:pPr/>
            <a:r>
              <a:t>难以维护，变更成本高，交付周期长，</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7" name="Shape 587"/>
          <p:cNvSpPr/>
          <p:nvPr>
            <p:ph type="sldImg"/>
          </p:nvPr>
        </p:nvSpPr>
        <p:spPr>
          <a:prstGeom prst="rect">
            <a:avLst/>
          </a:prstGeom>
        </p:spPr>
        <p:txBody>
          <a:bodyPr/>
          <a:lstStyle/>
          <a:p>
            <a:pPr/>
          </a:p>
        </p:txBody>
      </p:sp>
      <p:sp>
        <p:nvSpPr>
          <p:cNvPr id="588" name="Shape 588"/>
          <p:cNvSpPr/>
          <p:nvPr>
            <p:ph type="body" sz="quarter" idx="1"/>
          </p:nvPr>
        </p:nvSpPr>
        <p:spPr>
          <a:prstGeom prst="rect">
            <a:avLst/>
          </a:prstGeom>
        </p:spPr>
        <p:txBody>
          <a:bodyPr/>
          <a:lstStyle>
            <a:lvl1pPr>
              <a:defRPr sz="1600"/>
            </a:lvl1pPr>
          </a:lstStyle>
          <a:p>
            <a:pPr/>
            <a:r>
              <a:t>随着企业的发展，我们需要它更有效的提供更多价值</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9" name="Shape 599"/>
          <p:cNvSpPr/>
          <p:nvPr>
            <p:ph type="sldImg"/>
          </p:nvPr>
        </p:nvSpPr>
        <p:spPr>
          <a:prstGeom prst="rect">
            <a:avLst/>
          </a:prstGeom>
        </p:spPr>
        <p:txBody>
          <a:bodyPr/>
          <a:lstStyle/>
          <a:p>
            <a:pPr/>
          </a:p>
        </p:txBody>
      </p:sp>
      <p:sp>
        <p:nvSpPr>
          <p:cNvPr id="600" name="Shape 600"/>
          <p:cNvSpPr/>
          <p:nvPr>
            <p:ph type="body" sz="quarter" idx="1"/>
          </p:nvPr>
        </p:nvSpPr>
        <p:spPr>
          <a:prstGeom prst="rect">
            <a:avLst/>
          </a:prstGeom>
        </p:spPr>
        <p:txBody>
          <a:bodyPr/>
          <a:lstStyle>
            <a:lvl1pPr>
              <a:defRPr sz="1600"/>
            </a:lvl1pPr>
          </a:lstStyle>
          <a:p>
            <a:pPr/>
            <a:r>
              <a:t>随着企业的发展，我们需要它更有效的提供更多价值</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5" name="Shape 645"/>
          <p:cNvSpPr/>
          <p:nvPr>
            <p:ph type="sldImg"/>
          </p:nvPr>
        </p:nvSpPr>
        <p:spPr>
          <a:prstGeom prst="rect">
            <a:avLst/>
          </a:prstGeom>
        </p:spPr>
        <p:txBody>
          <a:bodyPr/>
          <a:lstStyle/>
          <a:p>
            <a:pPr/>
          </a:p>
        </p:txBody>
      </p:sp>
      <p:sp>
        <p:nvSpPr>
          <p:cNvPr id="646" name="Shape 646"/>
          <p:cNvSpPr/>
          <p:nvPr>
            <p:ph type="body" sz="quarter" idx="1"/>
          </p:nvPr>
        </p:nvSpPr>
        <p:spPr>
          <a:prstGeom prst="rect">
            <a:avLst/>
          </a:prstGeom>
        </p:spPr>
        <p:txBody>
          <a:bodyPr/>
          <a:lstStyle>
            <a:lvl1pPr defTabSz="584200">
              <a:lnSpc>
                <a:spcPct val="100000"/>
              </a:lnSpc>
              <a:defRPr sz="1400">
                <a:latin typeface="Lucida Grande"/>
                <a:ea typeface="Lucida Grande"/>
                <a:cs typeface="Lucida Grande"/>
                <a:sym typeface="Lucida Grande"/>
              </a:defRPr>
            </a:lvl1pPr>
          </a:lstStyle>
          <a:p>
            <a:pPr/>
            <a:r>
              <a:t>CPU密集型，IO密集型，内存密集型</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3" name="Shape 663"/>
          <p:cNvSpPr/>
          <p:nvPr>
            <p:ph type="sldImg"/>
          </p:nvPr>
        </p:nvSpPr>
        <p:spPr>
          <a:prstGeom prst="rect">
            <a:avLst/>
          </a:prstGeom>
        </p:spPr>
        <p:txBody>
          <a:bodyPr/>
          <a:lstStyle/>
          <a:p>
            <a:pPr/>
          </a:p>
        </p:txBody>
      </p:sp>
      <p:sp>
        <p:nvSpPr>
          <p:cNvPr id="664" name="Shape 664"/>
          <p:cNvSpPr/>
          <p:nvPr>
            <p:ph type="body" sz="quarter" idx="1"/>
          </p:nvPr>
        </p:nvSpPr>
        <p:spPr>
          <a:prstGeom prst="rect">
            <a:avLst/>
          </a:prstGeom>
        </p:spPr>
        <p:txBody>
          <a:bodyPr/>
          <a:lstStyle/>
          <a:p>
            <a:pPr defTabSz="584200">
              <a:lnSpc>
                <a:spcPct val="100000"/>
              </a:lnSpc>
              <a:defRPr sz="1800">
                <a:latin typeface="Lucida Grande"/>
                <a:ea typeface="Lucida Grande"/>
                <a:cs typeface="Lucida Grande"/>
                <a:sym typeface="Lucida Grande"/>
              </a:defRPr>
            </a:pPr>
            <a:r>
              <a:rPr u="sng">
                <a:solidFill>
                  <a:srgbClr val="0000FF"/>
                </a:solidFill>
                <a:uFill>
                  <a:solidFill>
                    <a:srgbClr val="0000FF"/>
                  </a:solidFill>
                </a:uFill>
                <a:hlinkClick r:id="rId3" invalidUrl="" action="" tgtFrame="" tooltip="" history="1" highlightClick="0" endSnd="0"/>
              </a:rPr>
              <a:t>http://martinfowler.com/articles/microservice-trade-offs.html</a:t>
            </a:r>
          </a:p>
          <a:p>
            <a:pPr defTabSz="584200">
              <a:lnSpc>
                <a:spcPct val="100000"/>
              </a:lnSpc>
              <a:defRPr sz="1800">
                <a:latin typeface="Lucida Grande"/>
                <a:ea typeface="Lucida Grande"/>
                <a:cs typeface="Lucida Grande"/>
                <a:sym typeface="Lucida Grande"/>
              </a:defRPr>
            </a:pPr>
            <a:r>
              <a:rPr u="sng">
                <a:solidFill>
                  <a:srgbClr val="0000FF"/>
                </a:solidFill>
                <a:uFill>
                  <a:solidFill>
                    <a:srgbClr val="0000FF"/>
                  </a:solidFill>
                </a:uFill>
                <a:hlinkClick r:id="rId4" invalidUrl="" action="" tgtFrame="" tooltip="" history="1" highlightClick="0" endSnd="0"/>
              </a:rPr>
              <a:t>http://www.hollischuang.com/archives/672</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cover page 1">
    <p:spTree>
      <p:nvGrpSpPr>
        <p:cNvPr id="1" name=""/>
        <p:cNvGrpSpPr/>
        <p:nvPr/>
      </p:nvGrpSpPr>
      <p:grpSpPr>
        <a:xfrm>
          <a:off x="0" y="0"/>
          <a:ext cx="0" cy="0"/>
          <a:chOff x="0" y="0"/>
          <a:chExt cx="0" cy="0"/>
        </a:xfrm>
      </p:grpSpPr>
      <p:sp>
        <p:nvSpPr>
          <p:cNvPr id="12" name="Shape 1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Blank with Title - Green">
    <p:spTree>
      <p:nvGrpSpPr>
        <p:cNvPr id="1" name=""/>
        <p:cNvGrpSpPr/>
        <p:nvPr/>
      </p:nvGrpSpPr>
      <p:grpSpPr>
        <a:xfrm>
          <a:off x="0" y="0"/>
          <a:ext cx="0" cy="0"/>
          <a:chOff x="0" y="0"/>
          <a:chExt cx="0" cy="0"/>
        </a:xfrm>
      </p:grpSpPr>
      <p:sp>
        <p:nvSpPr>
          <p:cNvPr id="100" name="Shape 100"/>
          <p:cNvSpPr/>
          <p:nvPr/>
        </p:nvSpPr>
        <p:spPr>
          <a:xfrm>
            <a:off x="2019269" y="1574639"/>
            <a:ext cx="8978960" cy="3"/>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101" name="Shape 101"/>
          <p:cNvSpPr/>
          <p:nvPr/>
        </p:nvSpPr>
        <p:spPr>
          <a:xfrm flipV="1">
            <a:off x="2019288" y="367546"/>
            <a:ext cx="8978924" cy="432"/>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102" name="Shape 102"/>
          <p:cNvSpPr/>
          <p:nvPr>
            <p:ph type="title"/>
          </p:nvPr>
        </p:nvSpPr>
        <p:spPr>
          <a:xfrm>
            <a:off x="2019299" y="476249"/>
            <a:ext cx="8966201" cy="977901"/>
          </a:xfrm>
          <a:prstGeom prst="rect">
            <a:avLst/>
          </a:prstGeom>
        </p:spPr>
        <p:txBody>
          <a:bodyPr lIns="0" tIns="0" rIns="0" bIns="0"/>
          <a:lstStyle>
            <a:lvl1pPr defTabSz="584200">
              <a:lnSpc>
                <a:spcPct val="70000"/>
              </a:lnSpc>
              <a:defRPr b="1" cap="all" spc="-200" sz="5000">
                <a:solidFill>
                  <a:srgbClr val="00B56E"/>
                </a:solidFill>
                <a:latin typeface="+mn-lt"/>
                <a:ea typeface="+mn-ea"/>
                <a:cs typeface="+mn-cs"/>
                <a:sym typeface="Helvetica"/>
              </a:defRPr>
            </a:lvl1pPr>
          </a:lstStyle>
          <a:p>
            <a:pPr/>
            <a:r>
              <a:t>Title Text</a:t>
            </a:r>
          </a:p>
        </p:txBody>
      </p:sp>
      <p:sp>
        <p:nvSpPr>
          <p:cNvPr id="103" name="Shape 103"/>
          <p:cNvSpPr/>
          <p:nvPr>
            <p:ph type="sldNum" sz="quarter" idx="2"/>
          </p:nvPr>
        </p:nvSpPr>
        <p:spPr>
          <a:xfrm>
            <a:off x="12383107" y="9258300"/>
            <a:ext cx="241438" cy="241300"/>
          </a:xfrm>
          <a:prstGeom prst="rect">
            <a:avLst/>
          </a:prstGeom>
        </p:spPr>
        <p:txBody>
          <a:bodyPr wrap="none" lIns="50800" tIns="50800" rIns="50800" bIns="50800" anchor="t"/>
          <a:lstStyle>
            <a:lvl1pPr defTabSz="584200">
              <a:defRPr i="1"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110" name="Shape 110"/>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111" name="Shape 111"/>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12" name="Shape 112"/>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119" name="Shape 119"/>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120" name="Shape 120"/>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21" name="Shape 121"/>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128" name="Shape 128"/>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129" name="Shape 129"/>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30" name="Shape 130"/>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Blank with Title - Green">
    <p:spTree>
      <p:nvGrpSpPr>
        <p:cNvPr id="1" name=""/>
        <p:cNvGrpSpPr/>
        <p:nvPr/>
      </p:nvGrpSpPr>
      <p:grpSpPr>
        <a:xfrm>
          <a:off x="0" y="0"/>
          <a:ext cx="0" cy="0"/>
          <a:chOff x="0" y="0"/>
          <a:chExt cx="0" cy="0"/>
        </a:xfrm>
      </p:grpSpPr>
      <p:sp>
        <p:nvSpPr>
          <p:cNvPr id="137" name="Shape 137"/>
          <p:cNvSpPr/>
          <p:nvPr/>
        </p:nvSpPr>
        <p:spPr>
          <a:xfrm>
            <a:off x="2019269" y="1574639"/>
            <a:ext cx="8978960" cy="3"/>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138" name="Shape 138"/>
          <p:cNvSpPr/>
          <p:nvPr/>
        </p:nvSpPr>
        <p:spPr>
          <a:xfrm flipV="1">
            <a:off x="2019288" y="367546"/>
            <a:ext cx="8978924" cy="432"/>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139" name="Shape 139"/>
          <p:cNvSpPr/>
          <p:nvPr>
            <p:ph type="title"/>
          </p:nvPr>
        </p:nvSpPr>
        <p:spPr>
          <a:xfrm>
            <a:off x="2019299" y="476249"/>
            <a:ext cx="8966201" cy="977901"/>
          </a:xfrm>
          <a:prstGeom prst="rect">
            <a:avLst/>
          </a:prstGeom>
        </p:spPr>
        <p:txBody>
          <a:bodyPr lIns="0" tIns="0" rIns="0" bIns="0"/>
          <a:lstStyle>
            <a:lvl1pPr defTabSz="584200">
              <a:lnSpc>
                <a:spcPct val="70000"/>
              </a:lnSpc>
              <a:defRPr b="1" cap="all" spc="-200" sz="5000">
                <a:solidFill>
                  <a:srgbClr val="00B56E"/>
                </a:solidFill>
                <a:latin typeface="+mn-lt"/>
                <a:ea typeface="+mn-ea"/>
                <a:cs typeface="+mn-cs"/>
                <a:sym typeface="Helvetica"/>
              </a:defRPr>
            </a:lvl1pPr>
          </a:lstStyle>
          <a:p>
            <a:pPr/>
            <a:r>
              <a:t>Title Text</a:t>
            </a:r>
          </a:p>
        </p:txBody>
      </p:sp>
      <p:sp>
        <p:nvSpPr>
          <p:cNvPr id="140" name="Shape 140"/>
          <p:cNvSpPr/>
          <p:nvPr>
            <p:ph type="sldNum" sz="quarter" idx="2"/>
          </p:nvPr>
        </p:nvSpPr>
        <p:spPr>
          <a:xfrm>
            <a:off x="12383107" y="9258300"/>
            <a:ext cx="241438" cy="241300"/>
          </a:xfrm>
          <a:prstGeom prst="rect">
            <a:avLst/>
          </a:prstGeom>
        </p:spPr>
        <p:txBody>
          <a:bodyPr wrap="none" lIns="50800" tIns="50800" rIns="50800" bIns="50800" anchor="t"/>
          <a:lstStyle>
            <a:lvl1pPr defTabSz="584200">
              <a:defRPr i="1"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147"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148" name="Shape 148"/>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149" name="Shape 149"/>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150" name="Shape 150"/>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151" name="Shape 151"/>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52" name="Shape 152"/>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159" name="Shape 159"/>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160" name="Shape 160"/>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61" name="Shape 161"/>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168" name="Shape 168"/>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169" name="Shape 169"/>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70" name="Shape 170"/>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177"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178" name="Shape 178"/>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179" name="Shape 179"/>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180" name="Shape 180"/>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181" name="Shape 181"/>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82" name="Shape 182"/>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189"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190" name="Shape 190"/>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191" name="Shape 191"/>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192" name="Shape 192"/>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193" name="Shape 193"/>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94" name="Shape 194"/>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cover page 2">
    <p:spTree>
      <p:nvGrpSpPr>
        <p:cNvPr id="1" name=""/>
        <p:cNvGrpSpPr/>
        <p:nvPr/>
      </p:nvGrpSpPr>
      <p:grpSpPr>
        <a:xfrm>
          <a:off x="0" y="0"/>
          <a:ext cx="0" cy="0"/>
          <a:chOff x="0" y="0"/>
          <a:chExt cx="0" cy="0"/>
        </a:xfrm>
      </p:grpSpPr>
      <p:sp>
        <p:nvSpPr>
          <p:cNvPr id="19" name="Shape 19"/>
          <p:cNvSpPr/>
          <p:nvPr>
            <p:ph type="title"/>
          </p:nvPr>
        </p:nvSpPr>
        <p:spPr>
          <a:xfrm>
            <a:off x="975359" y="2623537"/>
            <a:ext cx="11054082" cy="2903503"/>
          </a:xfrm>
          <a:prstGeom prst="rect">
            <a:avLst/>
          </a:prstGeom>
        </p:spPr>
        <p:txBody>
          <a:bodyPr/>
          <a:lstStyle/>
          <a:p>
            <a:pPr/>
            <a:r>
              <a:t>Title Text</a:t>
            </a:r>
          </a:p>
        </p:txBody>
      </p:sp>
      <p:sp>
        <p:nvSpPr>
          <p:cNvPr id="20" name="Shape 20"/>
          <p:cNvSpPr/>
          <p:nvPr>
            <p:ph type="body" sz="half" idx="1"/>
          </p:nvPr>
        </p:nvSpPr>
        <p:spPr>
          <a:xfrm>
            <a:off x="1950719" y="5527040"/>
            <a:ext cx="9103361" cy="4226561"/>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1" name="Shape 21"/>
          <p:cNvSpPr/>
          <p:nvPr>
            <p:ph type="sldNum" sz="quarter" idx="2"/>
          </p:nvPr>
        </p:nvSpPr>
        <p:spPr>
          <a:xfrm>
            <a:off x="9320107" y="9114112"/>
            <a:ext cx="3034454" cy="371349"/>
          </a:xfrm>
          <a:prstGeom prst="rect">
            <a:avLst/>
          </a:prstGeom>
        </p:spPr>
        <p:txBody>
          <a:bodyPr/>
          <a:lstStyle/>
          <a:p>
            <a:pPr/>
            <a:fld id="{86CB4B4D-7CA3-9044-876B-883B54F8677D}" type="slidenum"/>
          </a:p>
        </p:txBody>
      </p:sp>
      <p:pic>
        <p:nvPicPr>
          <p:cNvPr id="22" name="image2.png" descr="20131228_PPT模板_QCon-02.png"/>
          <p:cNvPicPr>
            <a:picLocks noChangeAspect="1"/>
          </p:cNvPicPr>
          <p:nvPr/>
        </p:nvPicPr>
        <p:blipFill>
          <a:blip r:embed="rId2">
            <a:extLst/>
          </a:blip>
          <a:stretch>
            <a:fillRect/>
          </a:stretch>
        </p:blipFill>
        <p:spPr>
          <a:xfrm>
            <a:off x="-1" y="-1"/>
            <a:ext cx="13004801" cy="9753601"/>
          </a:xfrm>
          <a:prstGeom prst="rect">
            <a:avLst/>
          </a:prstGeom>
          <a:ln w="12700">
            <a:miter lim="400000"/>
          </a:ln>
        </p:spPr>
      </p:pic>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Quote - Green">
    <p:spTree>
      <p:nvGrpSpPr>
        <p:cNvPr id="1" name=""/>
        <p:cNvGrpSpPr/>
        <p:nvPr/>
      </p:nvGrpSpPr>
      <p:grpSpPr>
        <a:xfrm>
          <a:off x="0" y="0"/>
          <a:ext cx="0" cy="0"/>
          <a:chOff x="0" y="0"/>
          <a:chExt cx="0" cy="0"/>
        </a:xfrm>
      </p:grpSpPr>
      <p:sp>
        <p:nvSpPr>
          <p:cNvPr id="201" name="Shape 201"/>
          <p:cNvSpPr/>
          <p:nvPr>
            <p:ph type="body" idx="1"/>
          </p:nvPr>
        </p:nvSpPr>
        <p:spPr>
          <a:xfrm>
            <a:off x="1327149" y="698499"/>
            <a:ext cx="10350501" cy="8343901"/>
          </a:xfrm>
          <a:prstGeom prst="rect">
            <a:avLst/>
          </a:prstGeom>
        </p:spPr>
        <p:txBody>
          <a:bodyPr lIns="0" tIns="0" rIns="0" bIns="0" anchor="ctr">
            <a:noAutofit/>
          </a:bodyPr>
          <a:lstStyle>
            <a:lvl1pPr marL="0" indent="0" algn="ctr" defTabSz="584200">
              <a:lnSpc>
                <a:spcPct val="120000"/>
              </a:lnSpc>
              <a:spcBef>
                <a:spcPts val="2400"/>
              </a:spcBef>
              <a:buSzTx/>
              <a:buFontTx/>
              <a:buNone/>
              <a:defRPr i="1">
                <a:solidFill>
                  <a:srgbClr val="00B56E"/>
                </a:solidFill>
                <a:latin typeface="+mn-lt"/>
                <a:ea typeface="+mn-ea"/>
                <a:cs typeface="+mn-cs"/>
                <a:sym typeface="Helvetica"/>
              </a:defRPr>
            </a:lvl1pPr>
            <a:lvl2pPr marL="0" indent="0" algn="ctr" defTabSz="584200">
              <a:spcBef>
                <a:spcPts val="2400"/>
              </a:spcBef>
              <a:buSzTx/>
              <a:buFontTx/>
              <a:buNone/>
              <a:defRPr sz="2400">
                <a:latin typeface="+mn-lt"/>
                <a:ea typeface="+mn-ea"/>
                <a:cs typeface="+mn-cs"/>
                <a:sym typeface="Helvetica"/>
              </a:defRPr>
            </a:lvl2pPr>
            <a:lvl3pPr marL="0" indent="0" algn="ctr" defTabSz="584200">
              <a:spcBef>
                <a:spcPts val="2400"/>
              </a:spcBef>
              <a:buSzTx/>
              <a:buFont typeface="Lucida Grande"/>
              <a:buNone/>
              <a:defRPr sz="2400">
                <a:latin typeface="+mn-lt"/>
                <a:ea typeface="+mn-ea"/>
                <a:cs typeface="+mn-cs"/>
                <a:sym typeface="Helvetica"/>
              </a:defRPr>
            </a:lvl3pPr>
            <a:lvl4pPr marL="0" indent="0" algn="ctr" defTabSz="584200">
              <a:spcBef>
                <a:spcPts val="2400"/>
              </a:spcBef>
              <a:buSzTx/>
              <a:buFont typeface="Lucida Grande"/>
              <a:buNone/>
              <a:defRPr sz="1600">
                <a:latin typeface="+mn-lt"/>
                <a:ea typeface="+mn-ea"/>
                <a:cs typeface="+mn-cs"/>
                <a:sym typeface="Helvetica"/>
              </a:defRPr>
            </a:lvl4pPr>
            <a:lvl5pPr marL="0" indent="0" algn="ctr" defTabSz="584200">
              <a:spcBef>
                <a:spcPts val="2400"/>
              </a:spcBef>
              <a:buSzTx/>
              <a:buFont typeface="Lucida Grande"/>
              <a:buNone/>
              <a:defRPr sz="12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202" name="Shape 202"/>
          <p:cNvSpPr/>
          <p:nvPr>
            <p:ph type="sldNum" sz="quarter" idx="2"/>
          </p:nvPr>
        </p:nvSpPr>
        <p:spPr>
          <a:xfrm>
            <a:off x="12383107" y="9258300"/>
            <a:ext cx="241438" cy="241300"/>
          </a:xfrm>
          <a:prstGeom prst="rect">
            <a:avLst/>
          </a:prstGeom>
        </p:spPr>
        <p:txBody>
          <a:bodyPr wrap="none" lIns="50800" tIns="50800" rIns="50800" bIns="50800" anchor="t"/>
          <a:lstStyle>
            <a:lvl1pPr defTabSz="584200">
              <a:defRPr i="1"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209"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210" name="Shape 210"/>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11" name="Shape 211"/>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12" name="Shape 212"/>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213" name="Shape 213"/>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214" name="Shape 214"/>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221"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222" name="Shape 222"/>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23" name="Shape 223"/>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24" name="Shape 224"/>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225" name="Shape 225"/>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226" name="Shape 226"/>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233"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234" name="Shape 234"/>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35" name="Shape 235"/>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36" name="Shape 236"/>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237" name="Shape 237"/>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238" name="Shape 238"/>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245" name="Shape 245"/>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246" name="Shape 246"/>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247" name="Shape 247"/>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254" name="Shape 254"/>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255" name="Shape 255"/>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256" name="Shape 256"/>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263" name="Shape 263"/>
          <p:cNvSpPr/>
          <p:nvPr>
            <p:ph type="title"/>
          </p:nvPr>
        </p:nvSpPr>
        <p:spPr>
          <a:xfrm>
            <a:off x="952499" y="444499"/>
            <a:ext cx="11099801" cy="2159001"/>
          </a:xfrm>
          <a:prstGeom prst="rect">
            <a:avLst/>
          </a:prstGeom>
        </p:spPr>
        <p:txBody>
          <a:bodyPr lIns="50800" tIns="50800" rIns="50800" bIns="50800"/>
          <a:lstStyle>
            <a:lvl1pPr defTabSz="584200">
              <a:defRPr sz="7800">
                <a:latin typeface="Helvetica Light"/>
                <a:ea typeface="Helvetica Light"/>
                <a:cs typeface="Helvetica Light"/>
                <a:sym typeface="Helvetica Light"/>
              </a:defRPr>
            </a:lvl1pPr>
          </a:lstStyle>
          <a:p>
            <a:pPr/>
            <a:r>
              <a:t>Title Text</a:t>
            </a:r>
          </a:p>
        </p:txBody>
      </p:sp>
      <p:sp>
        <p:nvSpPr>
          <p:cNvPr id="264" name="Shape 264"/>
          <p:cNvSpPr/>
          <p:nvPr>
            <p:ph type="body" idx="1"/>
          </p:nvPr>
        </p:nvSpPr>
        <p:spPr>
          <a:xfrm>
            <a:off x="952499" y="2603500"/>
            <a:ext cx="11099801" cy="6286500"/>
          </a:xfrm>
          <a:prstGeom prst="rect">
            <a:avLst/>
          </a:prstGeom>
        </p:spPr>
        <p:txBody>
          <a:bodyPr lIns="50800" tIns="50800" rIns="50800" bIns="50800" anchor="ctr"/>
          <a:lstStyle>
            <a:lvl1pPr marL="419805" indent="-419805" defTabSz="584200">
              <a:spcBef>
                <a:spcPts val="4200"/>
              </a:spcBef>
              <a:buSzPct val="75000"/>
              <a:buFontTx/>
              <a:defRPr sz="3400">
                <a:latin typeface="Helvetica Light"/>
                <a:ea typeface="Helvetica Light"/>
                <a:cs typeface="Helvetica Light"/>
                <a:sym typeface="Helvetica Light"/>
              </a:defRPr>
            </a:lvl1pPr>
            <a:lvl2pPr marL="864305" indent="-419805" defTabSz="584200">
              <a:spcBef>
                <a:spcPts val="4200"/>
              </a:spcBef>
              <a:buSzPct val="75000"/>
              <a:buFontTx/>
              <a:buChar char="•"/>
              <a:defRPr sz="3400">
                <a:latin typeface="Helvetica Light"/>
                <a:ea typeface="Helvetica Light"/>
                <a:cs typeface="Helvetica Light"/>
                <a:sym typeface="Helvetica Light"/>
              </a:defRPr>
            </a:lvl2pPr>
            <a:lvl3pPr marL="1308805" indent="-419805" defTabSz="584200">
              <a:spcBef>
                <a:spcPts val="4200"/>
              </a:spcBef>
              <a:buSzPct val="75000"/>
              <a:buFontTx/>
              <a:defRPr sz="3400">
                <a:latin typeface="Helvetica Light"/>
                <a:ea typeface="Helvetica Light"/>
                <a:cs typeface="Helvetica Light"/>
                <a:sym typeface="Helvetica Light"/>
              </a:defRPr>
            </a:lvl3pPr>
            <a:lvl4pPr marL="1753305" indent="-419805" defTabSz="584200">
              <a:spcBef>
                <a:spcPts val="4200"/>
              </a:spcBef>
              <a:buSzPct val="75000"/>
              <a:buFontTx/>
              <a:buChar char="•"/>
              <a:defRPr sz="3400">
                <a:latin typeface="Helvetica Light"/>
                <a:ea typeface="Helvetica Light"/>
                <a:cs typeface="Helvetica Light"/>
                <a:sym typeface="Helvetica Light"/>
              </a:defRPr>
            </a:lvl4pPr>
            <a:lvl5pPr marL="2197805" indent="-419805" defTabSz="584200">
              <a:spcBef>
                <a:spcPts val="4200"/>
              </a:spcBef>
              <a:buSzPct val="75000"/>
              <a:buFontTx/>
              <a:buChar char="•"/>
              <a:defRPr sz="3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65" name="Shape 265"/>
          <p:cNvSpPr/>
          <p:nvPr>
            <p:ph type="sldNum" sz="quarter" idx="2"/>
          </p:nvPr>
        </p:nvSpPr>
        <p:spPr>
          <a:xfrm>
            <a:off x="6325920" y="9251950"/>
            <a:ext cx="340260" cy="342900"/>
          </a:xfrm>
          <a:prstGeom prst="rect">
            <a:avLst/>
          </a:prstGeom>
        </p:spPr>
        <p:txBody>
          <a:bodyPr wrap="none" lIns="50800" tIns="50800" rIns="50800" bIns="50800" anchor="t"/>
          <a:lstStyle>
            <a:lvl1pPr algn="ctr" defTabSz="584200">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272"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273" name="Shape 273"/>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74" name="Shape 274"/>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75" name="Shape 275"/>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276" name="Shape 276"/>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277" name="Shape 277"/>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284" name="Shape 284"/>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285" name="Shape 285"/>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286" name="Shape 286"/>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sp>
        <p:nvSpPr>
          <p:cNvPr id="293" name="Shape 293"/>
          <p:cNvSpPr/>
          <p:nvPr/>
        </p:nvSpPr>
        <p:spPr>
          <a:xfrm>
            <a:off x="1231900" y="4394041"/>
            <a:ext cx="10553701" cy="251"/>
          </a:xfrm>
          <a:prstGeom prst="line">
            <a:avLst/>
          </a:prstGeom>
          <a:ln w="25400">
            <a:solidFill>
              <a:srgbClr val="000000"/>
            </a:solidFill>
            <a:miter lim="400000"/>
          </a:ln>
        </p:spPr>
        <p:txBody>
          <a:bodyPr lIns="50800" tIns="50800" rIns="50800" bIns="50800" anchor="ctr"/>
          <a:lstStyle/>
          <a:p>
            <a:pPr>
              <a:defRPr sz="1200">
                <a:latin typeface="+mn-lt"/>
                <a:ea typeface="+mn-ea"/>
                <a:cs typeface="+mn-cs"/>
                <a:sym typeface="Helvetica"/>
              </a:defRPr>
            </a:pPr>
          </a:p>
        </p:txBody>
      </p:sp>
      <p:sp>
        <p:nvSpPr>
          <p:cNvPr id="294" name="Shape 294"/>
          <p:cNvSpPr/>
          <p:nvPr/>
        </p:nvSpPr>
        <p:spPr>
          <a:xfrm>
            <a:off x="1226229" y="6362541"/>
            <a:ext cx="10565042" cy="5"/>
          </a:xfrm>
          <a:prstGeom prst="line">
            <a:avLst/>
          </a:prstGeom>
          <a:ln w="25400">
            <a:solidFill>
              <a:srgbClr val="000000"/>
            </a:solidFill>
            <a:miter lim="400000"/>
          </a:ln>
        </p:spPr>
        <p:txBody>
          <a:bodyPr lIns="50800" tIns="50800" rIns="50800" bIns="50800" anchor="ctr"/>
          <a:lstStyle/>
          <a:p>
            <a:pPr>
              <a:defRPr sz="1200">
                <a:latin typeface="+mn-lt"/>
                <a:ea typeface="+mn-ea"/>
                <a:cs typeface="+mn-cs"/>
                <a:sym typeface="Helvetica"/>
              </a:defRPr>
            </a:pPr>
          </a:p>
        </p:txBody>
      </p:sp>
      <p:sp>
        <p:nvSpPr>
          <p:cNvPr id="295" name="Shape 295"/>
          <p:cNvSpPr/>
          <p:nvPr>
            <p:ph type="body" sz="quarter" idx="13"/>
          </p:nvPr>
        </p:nvSpPr>
        <p:spPr>
          <a:xfrm>
            <a:off x="4340140" y="2984500"/>
            <a:ext cx="4312355" cy="749300"/>
          </a:xfrm>
          <a:prstGeom prst="rect">
            <a:avLst/>
          </a:prstGeom>
          <a:solidFill>
            <a:srgbClr val="00B56E"/>
          </a:solidFill>
        </p:spPr>
        <p:txBody>
          <a:bodyPr wrap="none" lIns="165100" tIns="165100" rIns="165100" bIns="165100" anchor="ctr">
            <a:spAutoFit/>
          </a:bodyPr>
          <a:lstStyle>
            <a:lvl1pPr marL="0" indent="0" algn="ctr" defTabSz="584200">
              <a:lnSpc>
                <a:spcPct val="90000"/>
              </a:lnSpc>
              <a:spcBef>
                <a:spcPts val="0"/>
              </a:spcBef>
              <a:buSzTx/>
              <a:buFontTx/>
              <a:buNone/>
              <a:defRPr b="1" i="1" spc="456" sz="2400">
                <a:solidFill>
                  <a:srgbClr val="FFFFFF"/>
                </a:solidFill>
                <a:latin typeface="+mn-lt"/>
                <a:ea typeface="+mn-ea"/>
                <a:cs typeface="+mn-cs"/>
                <a:sym typeface="Helvetica"/>
              </a:defRPr>
            </a:lvl1pPr>
          </a:lstStyle>
          <a:p>
            <a:pPr/>
            <a:r>
              <a:t>Double-click to edit</a:t>
            </a:r>
          </a:p>
        </p:txBody>
      </p:sp>
      <p:sp>
        <p:nvSpPr>
          <p:cNvPr id="296" name="Shape 296"/>
          <p:cNvSpPr/>
          <p:nvPr>
            <p:ph type="title"/>
          </p:nvPr>
        </p:nvSpPr>
        <p:spPr>
          <a:xfrm>
            <a:off x="539750" y="4425950"/>
            <a:ext cx="11925300" cy="1905000"/>
          </a:xfrm>
          <a:prstGeom prst="rect">
            <a:avLst/>
          </a:prstGeom>
        </p:spPr>
        <p:txBody>
          <a:bodyPr lIns="50800" tIns="50800" rIns="50800" bIns="50800"/>
          <a:lstStyle>
            <a:lvl1pPr defTabSz="584200">
              <a:lnSpc>
                <a:spcPct val="60000"/>
              </a:lnSpc>
              <a:defRPr b="1" cap="all" spc="-420" sz="8400">
                <a:solidFill>
                  <a:srgbClr val="00B56E"/>
                </a:solidFill>
                <a:latin typeface="+mn-lt"/>
                <a:ea typeface="+mn-ea"/>
                <a:cs typeface="+mn-cs"/>
                <a:sym typeface="Helvetica"/>
              </a:defRPr>
            </a:lvl1pPr>
          </a:lstStyle>
          <a:p>
            <a:pPr/>
            <a:r>
              <a:t>Title Text</a:t>
            </a:r>
          </a:p>
        </p:txBody>
      </p:sp>
      <p:sp>
        <p:nvSpPr>
          <p:cNvPr id="297" name="Shape 297"/>
          <p:cNvSpPr/>
          <p:nvPr>
            <p:ph type="body" sz="quarter" idx="1"/>
          </p:nvPr>
        </p:nvSpPr>
        <p:spPr>
          <a:xfrm>
            <a:off x="2146300" y="6616700"/>
            <a:ext cx="8712200" cy="2298700"/>
          </a:xfrm>
          <a:prstGeom prst="rect">
            <a:avLst/>
          </a:prstGeom>
        </p:spPr>
        <p:txBody>
          <a:bodyPr lIns="0" tIns="0" rIns="0" bIns="0">
            <a:noAutofit/>
          </a:bodyPr>
          <a:lstStyle>
            <a:lvl1pPr marL="0" indent="0" algn="ctr" defTabSz="584200">
              <a:spcBef>
                <a:spcPts val="0"/>
              </a:spcBef>
              <a:buSzTx/>
              <a:buFontTx/>
              <a:buNone/>
              <a:defRPr i="1" sz="2800">
                <a:latin typeface="+mn-lt"/>
                <a:ea typeface="+mn-ea"/>
                <a:cs typeface="+mn-cs"/>
                <a:sym typeface="Helvetica"/>
              </a:defRPr>
            </a:lvl1pPr>
            <a:lvl2pPr marL="0" indent="0" algn="ctr" defTabSz="584200">
              <a:spcBef>
                <a:spcPts val="0"/>
              </a:spcBef>
              <a:buSzTx/>
              <a:buFontTx/>
              <a:buNone/>
              <a:defRPr i="1" sz="2800">
                <a:latin typeface="+mn-lt"/>
                <a:ea typeface="+mn-ea"/>
                <a:cs typeface="+mn-cs"/>
                <a:sym typeface="Helvetica"/>
              </a:defRPr>
            </a:lvl2pPr>
            <a:lvl3pPr marL="0" indent="0" algn="ctr" defTabSz="584200">
              <a:spcBef>
                <a:spcPts val="0"/>
              </a:spcBef>
              <a:buSzTx/>
              <a:buFontTx/>
              <a:buNone/>
              <a:defRPr i="1" sz="2800">
                <a:latin typeface="+mn-lt"/>
                <a:ea typeface="+mn-ea"/>
                <a:cs typeface="+mn-cs"/>
                <a:sym typeface="Helvetica"/>
              </a:defRPr>
            </a:lvl3pPr>
            <a:lvl4pPr marL="0" indent="0" algn="ctr" defTabSz="584200">
              <a:spcBef>
                <a:spcPts val="0"/>
              </a:spcBef>
              <a:buSzTx/>
              <a:buFontTx/>
              <a:buNone/>
              <a:defRPr i="1" sz="2800">
                <a:latin typeface="+mn-lt"/>
                <a:ea typeface="+mn-ea"/>
                <a:cs typeface="+mn-cs"/>
                <a:sym typeface="Helvetica"/>
              </a:defRPr>
            </a:lvl4pPr>
            <a:lvl5pPr marL="0" indent="0" algn="ctr" defTabSz="584200">
              <a:spcBef>
                <a:spcPts val="0"/>
              </a:spcBef>
              <a:buSzTx/>
              <a:buFontTx/>
              <a:buNone/>
              <a:defRPr i="1" sz="28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298" name="Shape 298"/>
          <p:cNvSpPr/>
          <p:nvPr>
            <p:ph type="sldNum" sz="quarter" idx="2"/>
          </p:nvPr>
        </p:nvSpPr>
        <p:spPr>
          <a:xfrm>
            <a:off x="6324600" y="9258300"/>
            <a:ext cx="342900" cy="368300"/>
          </a:xfrm>
          <a:prstGeom prst="rect">
            <a:avLst/>
          </a:prstGeom>
        </p:spPr>
        <p:txBody>
          <a:bodyPr wrap="none" lIns="50800" tIns="50800" rIns="50800" bIns="50800" anchor="t"/>
          <a:lstStyle>
            <a:lvl1pPr algn="ctr" defTabSz="584200">
              <a:defRPr sz="1800">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content page">
    <p:spTree>
      <p:nvGrpSpPr>
        <p:cNvPr id="1" name=""/>
        <p:cNvGrpSpPr/>
        <p:nvPr/>
      </p:nvGrpSpPr>
      <p:grpSpPr>
        <a:xfrm>
          <a:off x="0" y="0"/>
          <a:ext cx="0" cy="0"/>
          <a:chOff x="0" y="0"/>
          <a:chExt cx="0" cy="0"/>
        </a:xfrm>
      </p:grpSpPr>
      <p:sp>
        <p:nvSpPr>
          <p:cNvPr id="29" name="Shape 29"/>
          <p:cNvSpPr/>
          <p:nvPr>
            <p:ph type="title"/>
          </p:nvPr>
        </p:nvSpPr>
        <p:spPr>
          <a:xfrm>
            <a:off x="650239" y="130952"/>
            <a:ext cx="11704322" cy="2144888"/>
          </a:xfrm>
          <a:prstGeom prst="rect">
            <a:avLst/>
          </a:prstGeom>
        </p:spPr>
        <p:txBody>
          <a:bodyPr/>
          <a:lstStyle/>
          <a:p>
            <a:pPr/>
            <a:r>
              <a:t>Title Text</a:t>
            </a:r>
          </a:p>
        </p:txBody>
      </p:sp>
      <p:sp>
        <p:nvSpPr>
          <p:cNvPr id="30" name="Shape 30"/>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hape 31"/>
          <p:cNvSpPr/>
          <p:nvPr>
            <p:ph type="sldNum" sz="quarter" idx="2"/>
          </p:nvPr>
        </p:nvSpPr>
        <p:spPr>
          <a:xfrm>
            <a:off x="9320107" y="9114112"/>
            <a:ext cx="3034454" cy="371349"/>
          </a:xfrm>
          <a:prstGeom prst="rect">
            <a:avLst/>
          </a:prstGeom>
        </p:spPr>
        <p:txBody>
          <a:bodyPr/>
          <a:lstStyle/>
          <a:p>
            <a:pPr/>
            <a:fld id="{86CB4B4D-7CA3-9044-876B-883B54F8677D}" type="slidenum"/>
          </a:p>
        </p:txBody>
      </p:sp>
      <p:pic>
        <p:nvPicPr>
          <p:cNvPr id="32" name="image3.png" descr="20131228_PPT模板_QCon-03.png"/>
          <p:cNvPicPr>
            <a:picLocks noChangeAspect="1"/>
          </p:cNvPicPr>
          <p:nvPr/>
        </p:nvPicPr>
        <p:blipFill>
          <a:blip r:embed="rId2">
            <a:extLst/>
          </a:blip>
          <a:stretch>
            <a:fillRect/>
          </a:stretch>
        </p:blipFill>
        <p:spPr>
          <a:xfrm>
            <a:off x="-1" y="-1"/>
            <a:ext cx="13004801" cy="9753601"/>
          </a:xfrm>
          <a:prstGeom prst="rect">
            <a:avLst/>
          </a:prstGeom>
          <a:ln w="12700">
            <a:miter lim="400000"/>
          </a:ln>
        </p:spPr>
      </p:pic>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showMasterPhAnim="1">
  <p:cSld name="Content Spit - Green">
    <p:spTree>
      <p:nvGrpSpPr>
        <p:cNvPr id="1" name=""/>
        <p:cNvGrpSpPr/>
        <p:nvPr/>
      </p:nvGrpSpPr>
      <p:grpSpPr>
        <a:xfrm>
          <a:off x="0" y="0"/>
          <a:ext cx="0" cy="0"/>
          <a:chOff x="0" y="0"/>
          <a:chExt cx="0" cy="0"/>
        </a:xfrm>
      </p:grpSpPr>
      <p:sp>
        <p:nvSpPr>
          <p:cNvPr id="305" name="Shape 305"/>
          <p:cNvSpPr/>
          <p:nvPr/>
        </p:nvSpPr>
        <p:spPr>
          <a:xfrm flipV="1">
            <a:off x="1920874" y="2114308"/>
            <a:ext cx="9172577" cy="242"/>
          </a:xfrm>
          <a:prstGeom prst="line">
            <a:avLst/>
          </a:prstGeom>
          <a:ln w="3175">
            <a:solidFill>
              <a:srgbClr val="000000"/>
            </a:solidFill>
            <a:miter lim="400000"/>
          </a:ln>
        </p:spPr>
        <p:txBody>
          <a:bodyPr lIns="38100" tIns="38100" rIns="38100" bIns="38100" anchor="ctr"/>
          <a:lstStyle/>
          <a:p>
            <a:pPr>
              <a:defRPr sz="900">
                <a:latin typeface="+mn-lt"/>
                <a:ea typeface="+mn-ea"/>
                <a:cs typeface="+mn-cs"/>
                <a:sym typeface="Helvetica"/>
              </a:defRPr>
            </a:pPr>
          </a:p>
        </p:txBody>
      </p:sp>
      <p:sp>
        <p:nvSpPr>
          <p:cNvPr id="306" name="Shape 306"/>
          <p:cNvSpPr/>
          <p:nvPr>
            <p:ph type="title"/>
          </p:nvPr>
        </p:nvSpPr>
        <p:spPr>
          <a:xfrm>
            <a:off x="1911349" y="1395412"/>
            <a:ext cx="9182102" cy="542926"/>
          </a:xfrm>
          <a:prstGeom prst="rect">
            <a:avLst/>
          </a:prstGeom>
        </p:spPr>
        <p:txBody>
          <a:bodyPr lIns="0" tIns="0" rIns="0" bIns="0"/>
          <a:lstStyle>
            <a:lvl1pPr algn="l" defTabSz="584200">
              <a:lnSpc>
                <a:spcPct val="70000"/>
              </a:lnSpc>
              <a:defRPr b="1" cap="all" spc="-128" sz="3200">
                <a:solidFill>
                  <a:srgbClr val="00B56E"/>
                </a:solidFill>
                <a:latin typeface="+mn-lt"/>
                <a:ea typeface="+mn-ea"/>
                <a:cs typeface="+mn-cs"/>
                <a:sym typeface="Helvetica"/>
              </a:defRPr>
            </a:lvl1pPr>
          </a:lstStyle>
          <a:p>
            <a:pPr/>
            <a:r>
              <a:t>Title Text</a:t>
            </a:r>
          </a:p>
        </p:txBody>
      </p:sp>
      <p:sp>
        <p:nvSpPr>
          <p:cNvPr id="307" name="Shape 307"/>
          <p:cNvSpPr/>
          <p:nvPr>
            <p:ph type="body" sz="half" idx="1"/>
          </p:nvPr>
        </p:nvSpPr>
        <p:spPr>
          <a:xfrm>
            <a:off x="6502400" y="2285999"/>
            <a:ext cx="4591051" cy="5724527"/>
          </a:xfrm>
          <a:prstGeom prst="rect">
            <a:avLst/>
          </a:prstGeom>
        </p:spPr>
        <p:txBody>
          <a:bodyPr lIns="0" tIns="0" rIns="0" bIns="0">
            <a:noAutofit/>
          </a:bodyPr>
          <a:lstStyle>
            <a:lvl1pPr marL="0" indent="0" defTabSz="584200">
              <a:lnSpc>
                <a:spcPct val="80000"/>
              </a:lnSpc>
              <a:spcBef>
                <a:spcPts val="2400"/>
              </a:spcBef>
              <a:buSzTx/>
              <a:buFontTx/>
              <a:buNone/>
              <a:defRPr sz="4200">
                <a:latin typeface="+mn-lt"/>
                <a:ea typeface="+mn-ea"/>
                <a:cs typeface="+mn-cs"/>
                <a:sym typeface="Helvetica"/>
              </a:defRPr>
            </a:lvl1pPr>
            <a:lvl2pPr marL="0" indent="0" defTabSz="584200">
              <a:spcBef>
                <a:spcPts val="2400"/>
              </a:spcBef>
              <a:buSzTx/>
              <a:buFontTx/>
              <a:buNone/>
              <a:defRPr sz="2200">
                <a:latin typeface="+mn-lt"/>
                <a:ea typeface="+mn-ea"/>
                <a:cs typeface="+mn-cs"/>
                <a:sym typeface="Helvetica"/>
              </a:defRPr>
            </a:lvl2pPr>
            <a:lvl3pPr marL="268653" indent="-268653" defTabSz="584200">
              <a:spcBef>
                <a:spcPts val="1200"/>
              </a:spcBef>
              <a:buClr>
                <a:srgbClr val="00B56E"/>
              </a:buClr>
              <a:buFont typeface="Lucida Grande"/>
              <a:buChar char="■"/>
              <a:defRPr sz="2200">
                <a:latin typeface="+mn-lt"/>
                <a:ea typeface="+mn-ea"/>
                <a:cs typeface="+mn-cs"/>
                <a:sym typeface="Helvetica"/>
              </a:defRPr>
            </a:lvl3pPr>
            <a:lvl4pPr marL="564444" indent="-246944" defTabSz="584200">
              <a:spcBef>
                <a:spcPts val="1200"/>
              </a:spcBef>
              <a:buClr>
                <a:srgbClr val="00B56E"/>
              </a:buClr>
              <a:buFont typeface="Lucida Grande"/>
              <a:buChar char="●"/>
              <a:defRPr sz="1400">
                <a:latin typeface="+mn-lt"/>
                <a:ea typeface="+mn-ea"/>
                <a:cs typeface="+mn-cs"/>
                <a:sym typeface="Helvetica"/>
              </a:defRPr>
            </a:lvl4pPr>
            <a:lvl5pPr marL="884464" indent="-249464" defTabSz="584200">
              <a:spcBef>
                <a:spcPts val="1200"/>
              </a:spcBef>
              <a:buClr>
                <a:srgbClr val="00B56E"/>
              </a:buClr>
              <a:buFont typeface="Lucida Grande"/>
              <a:buChar char="-"/>
              <a:defRPr sz="11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308" name="Shape 308"/>
          <p:cNvSpPr/>
          <p:nvPr>
            <p:ph type="sldNum" sz="quarter" idx="2"/>
          </p:nvPr>
        </p:nvSpPr>
        <p:spPr>
          <a:xfrm>
            <a:off x="10892097" y="8162925"/>
            <a:ext cx="201912" cy="203200"/>
          </a:xfrm>
          <a:prstGeom prst="rect">
            <a:avLst/>
          </a:prstGeom>
        </p:spPr>
        <p:txBody>
          <a:bodyPr wrap="none" lIns="38100" tIns="38100" rIns="38100" bIns="38100" anchor="t"/>
          <a:lstStyle>
            <a:lvl1pPr defTabSz="584200">
              <a:defRPr i="1" sz="8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showMasterPhAnim="1">
  <p:cSld name="Blank with Title - Green">
    <p:spTree>
      <p:nvGrpSpPr>
        <p:cNvPr id="1" name=""/>
        <p:cNvGrpSpPr/>
        <p:nvPr/>
      </p:nvGrpSpPr>
      <p:grpSpPr>
        <a:xfrm>
          <a:off x="0" y="0"/>
          <a:ext cx="0" cy="0"/>
          <a:chOff x="0" y="0"/>
          <a:chExt cx="0" cy="0"/>
        </a:xfrm>
      </p:grpSpPr>
      <p:sp>
        <p:nvSpPr>
          <p:cNvPr id="315" name="Shape 315"/>
          <p:cNvSpPr/>
          <p:nvPr/>
        </p:nvSpPr>
        <p:spPr>
          <a:xfrm>
            <a:off x="3140052" y="2400179"/>
            <a:ext cx="6734220" cy="3"/>
          </a:xfrm>
          <a:prstGeom prst="line">
            <a:avLst/>
          </a:prstGeom>
          <a:ln w="3175">
            <a:solidFill>
              <a:srgbClr val="000000"/>
            </a:solidFill>
            <a:miter lim="400000"/>
          </a:ln>
        </p:spPr>
        <p:txBody>
          <a:bodyPr lIns="38100" tIns="38100" rIns="38100" bIns="38100" anchor="ctr"/>
          <a:lstStyle/>
          <a:p>
            <a:pPr>
              <a:defRPr sz="900">
                <a:latin typeface="+mn-lt"/>
                <a:ea typeface="+mn-ea"/>
                <a:cs typeface="+mn-cs"/>
                <a:sym typeface="Helvetica"/>
              </a:defRPr>
            </a:pPr>
          </a:p>
        </p:txBody>
      </p:sp>
      <p:sp>
        <p:nvSpPr>
          <p:cNvPr id="316" name="Shape 316"/>
          <p:cNvSpPr/>
          <p:nvPr/>
        </p:nvSpPr>
        <p:spPr>
          <a:xfrm flipV="1">
            <a:off x="3140066" y="1494859"/>
            <a:ext cx="6734193" cy="324"/>
          </a:xfrm>
          <a:prstGeom prst="line">
            <a:avLst/>
          </a:prstGeom>
          <a:ln w="3175">
            <a:solidFill>
              <a:srgbClr val="000000"/>
            </a:solidFill>
            <a:miter lim="400000"/>
          </a:ln>
        </p:spPr>
        <p:txBody>
          <a:bodyPr lIns="38100" tIns="38100" rIns="38100" bIns="38100" anchor="ctr"/>
          <a:lstStyle/>
          <a:p>
            <a:pPr>
              <a:defRPr sz="900">
                <a:latin typeface="+mn-lt"/>
                <a:ea typeface="+mn-ea"/>
                <a:cs typeface="+mn-cs"/>
                <a:sym typeface="Helvetica"/>
              </a:defRPr>
            </a:pPr>
          </a:p>
        </p:txBody>
      </p:sp>
      <p:sp>
        <p:nvSpPr>
          <p:cNvPr id="317" name="Shape 317"/>
          <p:cNvSpPr/>
          <p:nvPr>
            <p:ph type="title"/>
          </p:nvPr>
        </p:nvSpPr>
        <p:spPr>
          <a:xfrm>
            <a:off x="3140074" y="1576387"/>
            <a:ext cx="6724651" cy="733426"/>
          </a:xfrm>
          <a:prstGeom prst="rect">
            <a:avLst/>
          </a:prstGeom>
        </p:spPr>
        <p:txBody>
          <a:bodyPr lIns="0" tIns="0" rIns="0" bIns="0"/>
          <a:lstStyle>
            <a:lvl1pPr defTabSz="584200">
              <a:lnSpc>
                <a:spcPct val="70000"/>
              </a:lnSpc>
              <a:defRPr b="1" cap="all" spc="-192" sz="4800">
                <a:solidFill>
                  <a:srgbClr val="00B56E"/>
                </a:solidFill>
                <a:latin typeface="+mn-lt"/>
                <a:ea typeface="+mn-ea"/>
                <a:cs typeface="+mn-cs"/>
                <a:sym typeface="Helvetica"/>
              </a:defRPr>
            </a:lvl1pPr>
          </a:lstStyle>
          <a:p>
            <a:pPr/>
            <a:r>
              <a:t>Title Text</a:t>
            </a:r>
          </a:p>
        </p:txBody>
      </p:sp>
      <p:sp>
        <p:nvSpPr>
          <p:cNvPr id="318" name="Shape 318"/>
          <p:cNvSpPr/>
          <p:nvPr>
            <p:ph type="sldNum" sz="quarter" idx="2"/>
          </p:nvPr>
        </p:nvSpPr>
        <p:spPr>
          <a:xfrm>
            <a:off x="10892097" y="8162925"/>
            <a:ext cx="201912" cy="203200"/>
          </a:xfrm>
          <a:prstGeom prst="rect">
            <a:avLst/>
          </a:prstGeom>
        </p:spPr>
        <p:txBody>
          <a:bodyPr wrap="none" lIns="38100" tIns="38100" rIns="38100" bIns="38100" anchor="t"/>
          <a:lstStyle>
            <a:lvl1pPr defTabSz="584200">
              <a:defRPr i="1" sz="8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showMasterPhAnim="1">
  <p:cSld name="Quote - Green">
    <p:spTree>
      <p:nvGrpSpPr>
        <p:cNvPr id="1" name=""/>
        <p:cNvGrpSpPr/>
        <p:nvPr/>
      </p:nvGrpSpPr>
      <p:grpSpPr>
        <a:xfrm>
          <a:off x="0" y="0"/>
          <a:ext cx="0" cy="0"/>
          <a:chOff x="0" y="0"/>
          <a:chExt cx="0" cy="0"/>
        </a:xfrm>
      </p:grpSpPr>
      <p:sp>
        <p:nvSpPr>
          <p:cNvPr id="325" name="Shape 325"/>
          <p:cNvSpPr/>
          <p:nvPr>
            <p:ph type="body" sz="half" idx="1"/>
          </p:nvPr>
        </p:nvSpPr>
        <p:spPr>
          <a:xfrm>
            <a:off x="2620962" y="1743074"/>
            <a:ext cx="7762877" cy="6257927"/>
          </a:xfrm>
          <a:prstGeom prst="rect">
            <a:avLst/>
          </a:prstGeom>
        </p:spPr>
        <p:txBody>
          <a:bodyPr lIns="0" tIns="0" rIns="0" bIns="0" anchor="ctr">
            <a:noAutofit/>
          </a:bodyPr>
          <a:lstStyle>
            <a:lvl1pPr marL="0" indent="0" algn="ctr" defTabSz="584200">
              <a:lnSpc>
                <a:spcPct val="120000"/>
              </a:lnSpc>
              <a:spcBef>
                <a:spcPts val="2400"/>
              </a:spcBef>
              <a:buSzTx/>
              <a:buFontTx/>
              <a:buNone/>
              <a:defRPr i="1" sz="4200">
                <a:solidFill>
                  <a:srgbClr val="00B56E"/>
                </a:solidFill>
                <a:latin typeface="+mn-lt"/>
                <a:ea typeface="+mn-ea"/>
                <a:cs typeface="+mn-cs"/>
                <a:sym typeface="Helvetica"/>
              </a:defRPr>
            </a:lvl1pPr>
            <a:lvl2pPr marL="0" indent="0" algn="ctr" defTabSz="584200">
              <a:spcBef>
                <a:spcPts val="2400"/>
              </a:spcBef>
              <a:buSzTx/>
              <a:buFontTx/>
              <a:buNone/>
              <a:defRPr sz="2200">
                <a:latin typeface="+mn-lt"/>
                <a:ea typeface="+mn-ea"/>
                <a:cs typeface="+mn-cs"/>
                <a:sym typeface="Helvetica"/>
              </a:defRPr>
            </a:lvl2pPr>
            <a:lvl3pPr marL="0" indent="0" algn="ctr" defTabSz="584200">
              <a:spcBef>
                <a:spcPts val="2400"/>
              </a:spcBef>
              <a:buSzTx/>
              <a:buFont typeface="Lucida Grande"/>
              <a:buNone/>
              <a:defRPr sz="2200">
                <a:latin typeface="+mn-lt"/>
                <a:ea typeface="+mn-ea"/>
                <a:cs typeface="+mn-cs"/>
                <a:sym typeface="Helvetica"/>
              </a:defRPr>
            </a:lvl3pPr>
            <a:lvl4pPr marL="0" indent="0" algn="ctr" defTabSz="584200">
              <a:spcBef>
                <a:spcPts val="2400"/>
              </a:spcBef>
              <a:buSzTx/>
              <a:buFont typeface="Lucida Grande"/>
              <a:buNone/>
              <a:defRPr sz="1400">
                <a:latin typeface="+mn-lt"/>
                <a:ea typeface="+mn-ea"/>
                <a:cs typeface="+mn-cs"/>
                <a:sym typeface="Helvetica"/>
              </a:defRPr>
            </a:lvl4pPr>
            <a:lvl5pPr marL="0" indent="0" algn="ctr" defTabSz="584200">
              <a:spcBef>
                <a:spcPts val="2400"/>
              </a:spcBef>
              <a:buSzTx/>
              <a:buFont typeface="Lucida Grande"/>
              <a:buNone/>
              <a:defRPr sz="11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326" name="Shape 326"/>
          <p:cNvSpPr/>
          <p:nvPr>
            <p:ph type="sldNum" sz="quarter" idx="2"/>
          </p:nvPr>
        </p:nvSpPr>
        <p:spPr>
          <a:xfrm>
            <a:off x="10892097" y="8162925"/>
            <a:ext cx="201912" cy="203200"/>
          </a:xfrm>
          <a:prstGeom prst="rect">
            <a:avLst/>
          </a:prstGeom>
        </p:spPr>
        <p:txBody>
          <a:bodyPr wrap="none" lIns="38100" tIns="38100" rIns="38100" bIns="38100" anchor="t"/>
          <a:lstStyle>
            <a:lvl1pPr defTabSz="584200">
              <a:defRPr i="1" sz="8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0" showMasterPhAnim="1">
  <p:cSld name="Quote - Green">
    <p:spTree>
      <p:nvGrpSpPr>
        <p:cNvPr id="1" name=""/>
        <p:cNvGrpSpPr/>
        <p:nvPr/>
      </p:nvGrpSpPr>
      <p:grpSpPr>
        <a:xfrm>
          <a:off x="0" y="0"/>
          <a:ext cx="0" cy="0"/>
          <a:chOff x="0" y="0"/>
          <a:chExt cx="0" cy="0"/>
        </a:xfrm>
      </p:grpSpPr>
      <p:sp>
        <p:nvSpPr>
          <p:cNvPr id="333" name="Shape 333"/>
          <p:cNvSpPr/>
          <p:nvPr>
            <p:ph type="body" idx="1"/>
          </p:nvPr>
        </p:nvSpPr>
        <p:spPr>
          <a:xfrm>
            <a:off x="1327149" y="698498"/>
            <a:ext cx="10350502" cy="8343903"/>
          </a:xfrm>
          <a:prstGeom prst="rect">
            <a:avLst/>
          </a:prstGeom>
        </p:spPr>
        <p:txBody>
          <a:bodyPr lIns="0" tIns="0" rIns="0" bIns="0" anchor="ctr">
            <a:noAutofit/>
          </a:bodyPr>
          <a:lstStyle>
            <a:lvl1pPr marL="0" indent="0" algn="ctr" defTabSz="584200">
              <a:lnSpc>
                <a:spcPct val="120000"/>
              </a:lnSpc>
              <a:spcBef>
                <a:spcPts val="2400"/>
              </a:spcBef>
              <a:buSzTx/>
              <a:buFontTx/>
              <a:buNone/>
              <a:defRPr i="1">
                <a:solidFill>
                  <a:srgbClr val="00B56E"/>
                </a:solidFill>
                <a:latin typeface="+mn-lt"/>
                <a:ea typeface="+mn-ea"/>
                <a:cs typeface="+mn-cs"/>
                <a:sym typeface="Helvetica"/>
              </a:defRPr>
            </a:lvl1pPr>
            <a:lvl2pPr marL="0" indent="0" algn="ctr" defTabSz="584200">
              <a:lnSpc>
                <a:spcPct val="120000"/>
              </a:lnSpc>
              <a:spcBef>
                <a:spcPts val="2400"/>
              </a:spcBef>
              <a:buSzTx/>
              <a:buFontTx/>
              <a:buNone/>
              <a:defRPr i="1">
                <a:solidFill>
                  <a:srgbClr val="00B56E"/>
                </a:solidFill>
                <a:latin typeface="+mn-lt"/>
                <a:ea typeface="+mn-ea"/>
                <a:cs typeface="+mn-cs"/>
                <a:sym typeface="Helvetica"/>
              </a:defRPr>
            </a:lvl2pPr>
            <a:lvl3pPr marL="0" indent="0" algn="ctr" defTabSz="584200">
              <a:lnSpc>
                <a:spcPct val="120000"/>
              </a:lnSpc>
              <a:spcBef>
                <a:spcPts val="2400"/>
              </a:spcBef>
              <a:buSzTx/>
              <a:buFontTx/>
              <a:buNone/>
              <a:defRPr i="1">
                <a:solidFill>
                  <a:srgbClr val="00B56E"/>
                </a:solidFill>
                <a:latin typeface="+mn-lt"/>
                <a:ea typeface="+mn-ea"/>
                <a:cs typeface="+mn-cs"/>
                <a:sym typeface="Helvetica"/>
              </a:defRPr>
            </a:lvl3pPr>
            <a:lvl4pPr marL="0" indent="0" algn="ctr" defTabSz="584200">
              <a:lnSpc>
                <a:spcPct val="120000"/>
              </a:lnSpc>
              <a:spcBef>
                <a:spcPts val="2400"/>
              </a:spcBef>
              <a:buSzTx/>
              <a:buFontTx/>
              <a:buNone/>
              <a:defRPr i="1">
                <a:solidFill>
                  <a:srgbClr val="00B56E"/>
                </a:solidFill>
                <a:latin typeface="+mn-lt"/>
                <a:ea typeface="+mn-ea"/>
                <a:cs typeface="+mn-cs"/>
                <a:sym typeface="Helvetica"/>
              </a:defRPr>
            </a:lvl4pPr>
            <a:lvl5pPr marL="0" indent="0" algn="ctr" defTabSz="584200">
              <a:lnSpc>
                <a:spcPct val="120000"/>
              </a:lnSpc>
              <a:spcBef>
                <a:spcPts val="2400"/>
              </a:spcBef>
              <a:buSzTx/>
              <a:buFontTx/>
              <a:buNone/>
              <a:defRPr i="1">
                <a:solidFill>
                  <a:srgbClr val="00B56E"/>
                </a:solidFill>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334" name="Shape 334"/>
          <p:cNvSpPr/>
          <p:nvPr>
            <p:ph type="sldNum" sz="quarter" idx="2"/>
          </p:nvPr>
        </p:nvSpPr>
        <p:spPr>
          <a:xfrm>
            <a:off x="12383111" y="9258300"/>
            <a:ext cx="241435" cy="241298"/>
          </a:xfrm>
          <a:prstGeom prst="rect">
            <a:avLst/>
          </a:prstGeom>
        </p:spPr>
        <p:txBody>
          <a:bodyPr wrap="none" lIns="50798" tIns="50798" rIns="50798" bIns="50798" anchor="t"/>
          <a:lstStyle>
            <a:lvl1pPr defTabSz="584200">
              <a:defRPr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0" showMasterPhAnim="1">
  <p:cSld name="Blank with Title - Green">
    <p:spTree>
      <p:nvGrpSpPr>
        <p:cNvPr id="1" name=""/>
        <p:cNvGrpSpPr/>
        <p:nvPr/>
      </p:nvGrpSpPr>
      <p:grpSpPr>
        <a:xfrm>
          <a:off x="0" y="0"/>
          <a:ext cx="0" cy="0"/>
          <a:chOff x="0" y="0"/>
          <a:chExt cx="0" cy="0"/>
        </a:xfrm>
      </p:grpSpPr>
      <p:sp>
        <p:nvSpPr>
          <p:cNvPr id="341" name="Shape 341"/>
          <p:cNvSpPr/>
          <p:nvPr/>
        </p:nvSpPr>
        <p:spPr>
          <a:xfrm>
            <a:off x="2019269" y="1574638"/>
            <a:ext cx="8978961" cy="6"/>
          </a:xfrm>
          <a:prstGeom prst="line">
            <a:avLst/>
          </a:prstGeom>
          <a:ln w="12700">
            <a:solidFill>
              <a:srgbClr val="000000"/>
            </a:solidFill>
            <a:miter lim="400000"/>
          </a:ln>
        </p:spPr>
        <p:txBody>
          <a:bodyPr lIns="65023" tIns="65023" rIns="65023" bIns="65023"/>
          <a:lstStyle/>
          <a:p>
            <a:pPr>
              <a:defRPr sz="1600">
                <a:latin typeface="+mn-lt"/>
                <a:ea typeface="+mn-ea"/>
                <a:cs typeface="+mn-cs"/>
                <a:sym typeface="Helvetica"/>
              </a:defRPr>
            </a:pPr>
          </a:p>
        </p:txBody>
      </p:sp>
      <p:sp>
        <p:nvSpPr>
          <p:cNvPr id="342" name="Shape 342"/>
          <p:cNvSpPr/>
          <p:nvPr/>
        </p:nvSpPr>
        <p:spPr>
          <a:xfrm flipV="1">
            <a:off x="2019287" y="367546"/>
            <a:ext cx="8978926" cy="433"/>
          </a:xfrm>
          <a:prstGeom prst="line">
            <a:avLst/>
          </a:prstGeom>
          <a:ln w="12700">
            <a:solidFill>
              <a:srgbClr val="000000"/>
            </a:solidFill>
            <a:miter lim="400000"/>
          </a:ln>
        </p:spPr>
        <p:txBody>
          <a:bodyPr lIns="65023" tIns="65023" rIns="65023" bIns="65023"/>
          <a:lstStyle/>
          <a:p>
            <a:pPr>
              <a:defRPr sz="1600">
                <a:latin typeface="+mn-lt"/>
                <a:ea typeface="+mn-ea"/>
                <a:cs typeface="+mn-cs"/>
                <a:sym typeface="Helvetica"/>
              </a:defRPr>
            </a:pPr>
          </a:p>
        </p:txBody>
      </p:sp>
      <p:sp>
        <p:nvSpPr>
          <p:cNvPr id="343" name="Shape 343"/>
          <p:cNvSpPr/>
          <p:nvPr>
            <p:ph type="title"/>
          </p:nvPr>
        </p:nvSpPr>
        <p:spPr>
          <a:xfrm>
            <a:off x="2019299" y="-1"/>
            <a:ext cx="8966202" cy="1930402"/>
          </a:xfrm>
          <a:prstGeom prst="rect">
            <a:avLst/>
          </a:prstGeom>
        </p:spPr>
        <p:txBody>
          <a:bodyPr lIns="0" tIns="0" rIns="0" bIns="0"/>
          <a:lstStyle>
            <a:lvl1pPr defTabSz="584200">
              <a:lnSpc>
                <a:spcPct val="70000"/>
              </a:lnSpc>
              <a:defRPr b="1" cap="all" spc="-200" sz="5000">
                <a:solidFill>
                  <a:srgbClr val="00B56E"/>
                </a:solidFill>
                <a:latin typeface="+mn-lt"/>
                <a:ea typeface="+mn-ea"/>
                <a:cs typeface="+mn-cs"/>
                <a:sym typeface="Helvetica"/>
              </a:defRPr>
            </a:lvl1pPr>
          </a:lstStyle>
          <a:p>
            <a:pPr/>
            <a:r>
              <a:t>Title Text</a:t>
            </a:r>
          </a:p>
        </p:txBody>
      </p:sp>
      <p:sp>
        <p:nvSpPr>
          <p:cNvPr id="344" name="Shape 344"/>
          <p:cNvSpPr/>
          <p:nvPr>
            <p:ph type="sldNum" sz="quarter" idx="2"/>
          </p:nvPr>
        </p:nvSpPr>
        <p:spPr>
          <a:xfrm>
            <a:off x="12383111" y="9258300"/>
            <a:ext cx="241435" cy="241298"/>
          </a:xfrm>
          <a:prstGeom prst="rect">
            <a:avLst/>
          </a:prstGeom>
        </p:spPr>
        <p:txBody>
          <a:bodyPr wrap="none" lIns="50798" tIns="50798" rIns="50798" bIns="50798" anchor="t"/>
          <a:lstStyle>
            <a:lvl1pPr defTabSz="584200">
              <a:defRPr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351" name="image2.png"/>
          <p:cNvPicPr>
            <a:picLocks noChangeAspect="1"/>
          </p:cNvPicPr>
          <p:nvPr/>
        </p:nvPicPr>
        <p:blipFill>
          <a:blip r:embed="rId2">
            <a:extLst/>
          </a:blip>
          <a:stretch>
            <a:fillRect/>
          </a:stretch>
        </p:blipFill>
        <p:spPr>
          <a:xfrm>
            <a:off x="8439149" y="8450815"/>
            <a:ext cx="4102102" cy="637072"/>
          </a:xfrm>
          <a:prstGeom prst="rect">
            <a:avLst/>
          </a:prstGeom>
          <a:ln w="12700">
            <a:miter lim="400000"/>
          </a:ln>
        </p:spPr>
      </p:pic>
      <p:sp>
        <p:nvSpPr>
          <p:cNvPr id="352" name="Shape 352"/>
          <p:cNvSpPr/>
          <p:nvPr/>
        </p:nvSpPr>
        <p:spPr>
          <a:xfrm>
            <a:off x="1231899" y="4394043"/>
            <a:ext cx="10553703" cy="248"/>
          </a:xfrm>
          <a:prstGeom prst="line">
            <a:avLst/>
          </a:prstGeom>
          <a:ln w="12700">
            <a:solidFill>
              <a:srgbClr val="000000"/>
            </a:solidFill>
            <a:miter lim="400000"/>
          </a:ln>
        </p:spPr>
        <p:txBody>
          <a:bodyPr lIns="65023" tIns="65023" rIns="65023" bIns="65023"/>
          <a:lstStyle/>
          <a:p>
            <a:pPr>
              <a:defRPr sz="1600">
                <a:latin typeface="+mn-lt"/>
                <a:ea typeface="+mn-ea"/>
                <a:cs typeface="+mn-cs"/>
                <a:sym typeface="Helvetica"/>
              </a:defRPr>
            </a:pPr>
          </a:p>
        </p:txBody>
      </p:sp>
      <p:sp>
        <p:nvSpPr>
          <p:cNvPr id="353" name="Shape 353"/>
          <p:cNvSpPr/>
          <p:nvPr/>
        </p:nvSpPr>
        <p:spPr>
          <a:xfrm>
            <a:off x="1226228" y="6362540"/>
            <a:ext cx="10565044" cy="7"/>
          </a:xfrm>
          <a:prstGeom prst="line">
            <a:avLst/>
          </a:prstGeom>
          <a:ln w="12700">
            <a:solidFill>
              <a:srgbClr val="000000"/>
            </a:solidFill>
            <a:miter lim="400000"/>
          </a:ln>
        </p:spPr>
        <p:txBody>
          <a:bodyPr lIns="65023" tIns="65023" rIns="65023" bIns="65023"/>
          <a:lstStyle/>
          <a:p>
            <a:pPr>
              <a:defRPr sz="1600">
                <a:latin typeface="+mn-lt"/>
                <a:ea typeface="+mn-ea"/>
                <a:cs typeface="+mn-cs"/>
                <a:sym typeface="Helvetica"/>
              </a:defRPr>
            </a:pPr>
          </a:p>
        </p:txBody>
      </p:sp>
      <p:sp>
        <p:nvSpPr>
          <p:cNvPr id="354" name="Shape 354"/>
          <p:cNvSpPr/>
          <p:nvPr>
            <p:ph type="title"/>
          </p:nvPr>
        </p:nvSpPr>
        <p:spPr>
          <a:xfrm>
            <a:off x="539748" y="4140199"/>
            <a:ext cx="11925304" cy="2476502"/>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355" name="Shape 355"/>
          <p:cNvSpPr/>
          <p:nvPr>
            <p:ph type="body" sz="half" idx="1"/>
          </p:nvPr>
        </p:nvSpPr>
        <p:spPr>
          <a:xfrm>
            <a:off x="2146299" y="6616700"/>
            <a:ext cx="8712202" cy="3136901"/>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2" indent="-423332"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356" name="Shape 356"/>
          <p:cNvSpPr/>
          <p:nvPr>
            <p:ph type="sldNum" sz="quarter" idx="2"/>
          </p:nvPr>
        </p:nvSpPr>
        <p:spPr>
          <a:xfrm>
            <a:off x="6285653" y="9040141"/>
            <a:ext cx="3034455" cy="520701"/>
          </a:xfrm>
          <a:prstGeom prst="rect">
            <a:avLst/>
          </a:prstGeom>
        </p:spPr>
        <p:txBody>
          <a:bodyPr wrap="none" lIns="50798" tIns="50798" rIns="50798" bIns="50798" anchor="t"/>
          <a:lstStyle>
            <a:lvl1pPr defTabSz="584200">
              <a:defRPr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spTree>
      <p:nvGrpSpPr>
        <p:cNvPr id="1" name=""/>
        <p:cNvGrpSpPr/>
        <p:nvPr/>
      </p:nvGrpSpPr>
      <p:grpSpPr>
        <a:xfrm>
          <a:off x="0" y="0"/>
          <a:ext cx="0" cy="0"/>
          <a:chOff x="0" y="0"/>
          <a:chExt cx="0" cy="0"/>
        </a:xfrm>
      </p:grpSpPr>
      <p:sp>
        <p:nvSpPr>
          <p:cNvPr id="363" name="Shape 363"/>
          <p:cNvSpPr/>
          <p:nvPr>
            <p:ph type="title"/>
          </p:nvPr>
        </p:nvSpPr>
        <p:spPr>
          <a:xfrm>
            <a:off x="1270000" y="1638300"/>
            <a:ext cx="10464800" cy="3302000"/>
          </a:xfrm>
          <a:prstGeom prst="rect">
            <a:avLst/>
          </a:prstGeom>
        </p:spPr>
        <p:txBody>
          <a:bodyPr lIns="50800" tIns="50800" rIns="50800" bIns="50800" anchor="b"/>
          <a:lstStyle>
            <a:lvl1pPr defTabSz="584200">
              <a:defRPr sz="8000">
                <a:latin typeface="Helvetica Light"/>
                <a:ea typeface="Helvetica Light"/>
                <a:cs typeface="Helvetica Light"/>
                <a:sym typeface="Helvetica Light"/>
              </a:defRPr>
            </a:lvl1pPr>
          </a:lstStyle>
          <a:p>
            <a:pPr/>
            <a:r>
              <a:t>Title Text</a:t>
            </a:r>
          </a:p>
        </p:txBody>
      </p:sp>
      <p:sp>
        <p:nvSpPr>
          <p:cNvPr id="364" name="Shape 364"/>
          <p:cNvSpPr/>
          <p:nvPr>
            <p:ph type="body" sz="quarter" idx="1"/>
          </p:nvPr>
        </p:nvSpPr>
        <p:spPr>
          <a:xfrm>
            <a:off x="1270000" y="5029200"/>
            <a:ext cx="10464800" cy="1130300"/>
          </a:xfrm>
          <a:prstGeom prst="rect">
            <a:avLst/>
          </a:prstGeom>
        </p:spPr>
        <p:txBody>
          <a:bodyPr lIns="50800" tIns="50800" rIns="50800" bIns="50800"/>
          <a:lstStyle>
            <a:lvl1pPr marL="0" indent="0" algn="ctr" defTabSz="584200">
              <a:spcBef>
                <a:spcPts val="0"/>
              </a:spcBef>
              <a:buSzTx/>
              <a:buFontTx/>
              <a:buNone/>
              <a:defRPr sz="3200">
                <a:latin typeface="Helvetica Light"/>
                <a:ea typeface="Helvetica Light"/>
                <a:cs typeface="Helvetica Light"/>
                <a:sym typeface="Helvetica Light"/>
              </a:defRPr>
            </a:lvl1pPr>
            <a:lvl2pPr marL="0" indent="228600" algn="ctr" defTabSz="584200">
              <a:spcBef>
                <a:spcPts val="0"/>
              </a:spcBef>
              <a:buSzTx/>
              <a:buFontTx/>
              <a:buNone/>
              <a:defRPr sz="3200">
                <a:latin typeface="Helvetica Light"/>
                <a:ea typeface="Helvetica Light"/>
                <a:cs typeface="Helvetica Light"/>
                <a:sym typeface="Helvetica Light"/>
              </a:defRPr>
            </a:lvl2pPr>
            <a:lvl3pPr marL="0" indent="457200" algn="ctr" defTabSz="584200">
              <a:spcBef>
                <a:spcPts val="0"/>
              </a:spcBef>
              <a:buSzTx/>
              <a:buFontTx/>
              <a:buNone/>
              <a:defRPr sz="3200">
                <a:latin typeface="Helvetica Light"/>
                <a:ea typeface="Helvetica Light"/>
                <a:cs typeface="Helvetica Light"/>
                <a:sym typeface="Helvetica Light"/>
              </a:defRPr>
            </a:lvl3pPr>
            <a:lvl4pPr marL="0" indent="685800" algn="ctr" defTabSz="584200">
              <a:spcBef>
                <a:spcPts val="0"/>
              </a:spcBef>
              <a:buSzTx/>
              <a:buFontTx/>
              <a:buNone/>
              <a:defRPr sz="3200">
                <a:latin typeface="Helvetica Light"/>
                <a:ea typeface="Helvetica Light"/>
                <a:cs typeface="Helvetica Light"/>
                <a:sym typeface="Helvetica Light"/>
              </a:defRPr>
            </a:lvl4pPr>
            <a:lvl5pPr marL="0" indent="914400" algn="ctr" defTabSz="584200">
              <a:spcBef>
                <a:spcPts val="0"/>
              </a:spcBef>
              <a:buSzTx/>
              <a:buFontTx/>
              <a:buNone/>
              <a:defRPr sz="32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365" name="Shape 365"/>
          <p:cNvSpPr/>
          <p:nvPr>
            <p:ph type="sldNum" sz="quarter" idx="2"/>
          </p:nvPr>
        </p:nvSpPr>
        <p:spPr>
          <a:xfrm>
            <a:off x="6311798" y="9251950"/>
            <a:ext cx="368504" cy="381000"/>
          </a:xfrm>
          <a:prstGeom prst="rect">
            <a:avLst/>
          </a:prstGeom>
        </p:spPr>
        <p:txBody>
          <a:bodyPr wrap="none" lIns="50800" tIns="50800" rIns="50800" bIns="50800" anchor="t"/>
          <a:lstStyle>
            <a:lvl1pPr algn="ctr" defTabSz="584200">
              <a:defRPr sz="18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0" showMasterPhAnim="1">
  <p:cSld name="Title - Top">
    <p:spTree>
      <p:nvGrpSpPr>
        <p:cNvPr id="1" name=""/>
        <p:cNvGrpSpPr/>
        <p:nvPr/>
      </p:nvGrpSpPr>
      <p:grpSpPr>
        <a:xfrm>
          <a:off x="0" y="0"/>
          <a:ext cx="0" cy="0"/>
          <a:chOff x="0" y="0"/>
          <a:chExt cx="0" cy="0"/>
        </a:xfrm>
      </p:grpSpPr>
      <p:sp>
        <p:nvSpPr>
          <p:cNvPr id="372" name="Shape 372"/>
          <p:cNvSpPr/>
          <p:nvPr>
            <p:ph type="title"/>
          </p:nvPr>
        </p:nvSpPr>
        <p:spPr>
          <a:xfrm>
            <a:off x="952500" y="444500"/>
            <a:ext cx="11099800" cy="2159000"/>
          </a:xfrm>
          <a:prstGeom prst="rect">
            <a:avLst/>
          </a:prstGeom>
        </p:spPr>
        <p:txBody>
          <a:bodyPr lIns="50800" tIns="50800" rIns="50800" bIns="50800"/>
          <a:lstStyle>
            <a:lvl1pPr defTabSz="584200">
              <a:defRPr sz="8000">
                <a:latin typeface="Helvetica Light"/>
                <a:ea typeface="Helvetica Light"/>
                <a:cs typeface="Helvetica Light"/>
                <a:sym typeface="Helvetica Light"/>
              </a:defRPr>
            </a:lvl1pPr>
          </a:lstStyle>
          <a:p>
            <a:pPr/>
            <a:r>
              <a:t>Title Text</a:t>
            </a:r>
          </a:p>
        </p:txBody>
      </p:sp>
      <p:sp>
        <p:nvSpPr>
          <p:cNvPr id="373" name="Shape 373"/>
          <p:cNvSpPr/>
          <p:nvPr>
            <p:ph type="sldNum" sz="quarter" idx="2"/>
          </p:nvPr>
        </p:nvSpPr>
        <p:spPr>
          <a:xfrm>
            <a:off x="6311798" y="9251950"/>
            <a:ext cx="368504" cy="381000"/>
          </a:xfrm>
          <a:prstGeom prst="rect">
            <a:avLst/>
          </a:prstGeom>
        </p:spPr>
        <p:txBody>
          <a:bodyPr wrap="none" lIns="50800" tIns="50800" rIns="50800" bIns="50800" anchor="t"/>
          <a:lstStyle>
            <a:lvl1pPr algn="ctr" defTabSz="584200">
              <a:defRPr sz="18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0" showMasterPhAnim="1">
  <p:cSld name="Blank with Title - Green">
    <p:spTree>
      <p:nvGrpSpPr>
        <p:cNvPr id="1" name=""/>
        <p:cNvGrpSpPr/>
        <p:nvPr/>
      </p:nvGrpSpPr>
      <p:grpSpPr>
        <a:xfrm>
          <a:off x="0" y="0"/>
          <a:ext cx="0" cy="0"/>
          <a:chOff x="0" y="0"/>
          <a:chExt cx="0" cy="0"/>
        </a:xfrm>
      </p:grpSpPr>
      <p:sp>
        <p:nvSpPr>
          <p:cNvPr id="380" name="Shape 380"/>
          <p:cNvSpPr/>
          <p:nvPr/>
        </p:nvSpPr>
        <p:spPr>
          <a:xfrm flipV="1">
            <a:off x="53680" y="1574641"/>
            <a:ext cx="13998437" cy="1"/>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381" name="Shape 381"/>
          <p:cNvSpPr/>
          <p:nvPr>
            <p:ph type="title"/>
          </p:nvPr>
        </p:nvSpPr>
        <p:spPr>
          <a:xfrm>
            <a:off x="2019299" y="476249"/>
            <a:ext cx="8966201" cy="977901"/>
          </a:xfrm>
          <a:prstGeom prst="rect">
            <a:avLst/>
          </a:prstGeom>
        </p:spPr>
        <p:txBody>
          <a:bodyPr lIns="0" tIns="0" rIns="0" bIns="0"/>
          <a:lstStyle>
            <a:lvl1pPr defTabSz="584200">
              <a:lnSpc>
                <a:spcPct val="70000"/>
              </a:lnSpc>
              <a:defRPr b="1" cap="all" spc="-200" sz="5000">
                <a:solidFill>
                  <a:srgbClr val="00B56E"/>
                </a:solidFill>
                <a:latin typeface="+mn-lt"/>
                <a:ea typeface="+mn-ea"/>
                <a:cs typeface="+mn-cs"/>
                <a:sym typeface="Helvetica"/>
              </a:defRPr>
            </a:lvl1pPr>
          </a:lstStyle>
          <a:p>
            <a:pPr/>
            <a:r>
              <a:t>Title Text</a:t>
            </a:r>
          </a:p>
        </p:txBody>
      </p:sp>
      <p:sp>
        <p:nvSpPr>
          <p:cNvPr id="382" name="Shape 382"/>
          <p:cNvSpPr/>
          <p:nvPr>
            <p:ph type="sldNum" sz="quarter" idx="2"/>
          </p:nvPr>
        </p:nvSpPr>
        <p:spPr>
          <a:xfrm>
            <a:off x="12383107" y="9258300"/>
            <a:ext cx="241438" cy="241300"/>
          </a:xfrm>
          <a:prstGeom prst="rect">
            <a:avLst/>
          </a:prstGeom>
        </p:spPr>
        <p:txBody>
          <a:bodyPr wrap="none" lIns="50800" tIns="50800" rIns="50800" bIns="50800" anchor="t"/>
          <a:lstStyle>
            <a:lvl1pPr defTabSz="584200">
              <a:defRPr i="1"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0" showMasterPhAnim="1">
  <p:cSld name="Default">
    <p:spTree>
      <p:nvGrpSpPr>
        <p:cNvPr id="1" name=""/>
        <p:cNvGrpSpPr/>
        <p:nvPr/>
      </p:nvGrpSpPr>
      <p:grpSpPr>
        <a:xfrm>
          <a:off x="0" y="0"/>
          <a:ext cx="0" cy="0"/>
          <a:chOff x="0" y="0"/>
          <a:chExt cx="0" cy="0"/>
        </a:xfrm>
      </p:grpSpPr>
      <p:sp>
        <p:nvSpPr>
          <p:cNvPr id="389" name="Shape 389"/>
          <p:cNvSpPr/>
          <p:nvPr>
            <p:ph type="sldNum" sz="quarter" idx="2"/>
          </p:nvPr>
        </p:nvSpPr>
        <p:spPr>
          <a:xfrm>
            <a:off x="6285653" y="8779792"/>
            <a:ext cx="3034455" cy="520701"/>
          </a:xfrm>
          <a:prstGeom prst="rect">
            <a:avLst/>
          </a:prstGeom>
        </p:spPr>
        <p:txBody>
          <a:bodyPr wrap="none"/>
          <a:lstStyle>
            <a:lvl1pPr defTabSz="1300480">
              <a:defRPr>
                <a:solidFill>
                  <a:srgbClr val="898989"/>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back cover">
    <p:spTree>
      <p:nvGrpSpPr>
        <p:cNvPr id="1" name=""/>
        <p:cNvGrpSpPr/>
        <p:nvPr/>
      </p:nvGrpSpPr>
      <p:grpSpPr>
        <a:xfrm>
          <a:off x="0" y="0"/>
          <a:ext cx="0" cy="0"/>
          <a:chOff x="0" y="0"/>
          <a:chExt cx="0" cy="0"/>
        </a:xfrm>
      </p:grpSpPr>
      <p:sp>
        <p:nvSpPr>
          <p:cNvPr id="39" name="Shape 39"/>
          <p:cNvSpPr/>
          <p:nvPr>
            <p:ph type="title"/>
          </p:nvPr>
        </p:nvSpPr>
        <p:spPr>
          <a:xfrm>
            <a:off x="1027289" y="6267591"/>
            <a:ext cx="11054081" cy="1937174"/>
          </a:xfrm>
          <a:prstGeom prst="rect">
            <a:avLst/>
          </a:prstGeom>
        </p:spPr>
        <p:txBody>
          <a:bodyPr anchor="t"/>
          <a:lstStyle>
            <a:lvl1pPr algn="l">
              <a:defRPr b="1" cap="all" sz="5600"/>
            </a:lvl1pPr>
          </a:lstStyle>
          <a:p>
            <a:pPr/>
            <a:r>
              <a:t>Title Text</a:t>
            </a:r>
          </a:p>
        </p:txBody>
      </p:sp>
      <p:sp>
        <p:nvSpPr>
          <p:cNvPr id="40" name="Shape 40"/>
          <p:cNvSpPr/>
          <p:nvPr>
            <p:ph type="body" sz="quarter" idx="1"/>
          </p:nvPr>
        </p:nvSpPr>
        <p:spPr>
          <a:xfrm>
            <a:off x="1027289" y="4133991"/>
            <a:ext cx="11054081" cy="2133601"/>
          </a:xfrm>
          <a:prstGeom prst="rect">
            <a:avLst/>
          </a:prstGeom>
        </p:spPr>
        <p:txBody>
          <a:bodyPr anchor="b"/>
          <a:lstStyle>
            <a:lvl1pPr marL="0" indent="0">
              <a:spcBef>
                <a:spcPts val="400"/>
              </a:spcBef>
              <a:buSzTx/>
              <a:buFontTx/>
              <a:buNone/>
              <a:defRPr sz="2800">
                <a:solidFill>
                  <a:srgbClr val="888888"/>
                </a:solidFill>
              </a:defRPr>
            </a:lvl1pPr>
            <a:lvl2pPr marL="0" indent="457200">
              <a:spcBef>
                <a:spcPts val="400"/>
              </a:spcBef>
              <a:buSzTx/>
              <a:buFontTx/>
              <a:buNone/>
              <a:defRPr sz="2800">
                <a:solidFill>
                  <a:srgbClr val="888888"/>
                </a:solidFill>
              </a:defRPr>
            </a:lvl2pPr>
            <a:lvl3pPr marL="0" indent="914400">
              <a:spcBef>
                <a:spcPts val="400"/>
              </a:spcBef>
              <a:buSzTx/>
              <a:buFontTx/>
              <a:buNone/>
              <a:defRPr sz="2800">
                <a:solidFill>
                  <a:srgbClr val="888888"/>
                </a:solidFill>
              </a:defRPr>
            </a:lvl3pPr>
            <a:lvl4pPr marL="0" indent="1371600">
              <a:spcBef>
                <a:spcPts val="400"/>
              </a:spcBef>
              <a:buSzTx/>
              <a:buFontTx/>
              <a:buNone/>
              <a:defRPr sz="2800">
                <a:solidFill>
                  <a:srgbClr val="888888"/>
                </a:solidFill>
              </a:defRPr>
            </a:lvl4pPr>
            <a:lvl5pPr marL="0" indent="1828800">
              <a:spcBef>
                <a:spcPts val="400"/>
              </a:spcBef>
              <a:buSzTx/>
              <a:buFontTx/>
              <a:buNone/>
              <a:defRPr sz="28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xfrm>
            <a:off x="9320107" y="9114112"/>
            <a:ext cx="3034454" cy="371349"/>
          </a:xfrm>
          <a:prstGeom prst="rect">
            <a:avLst/>
          </a:prstGeom>
        </p:spPr>
        <p:txBody>
          <a:bodyPr/>
          <a:lstStyle/>
          <a:p>
            <a:pPr/>
            <a:fld id="{86CB4B4D-7CA3-9044-876B-883B54F8677D}" type="slidenum"/>
          </a:p>
        </p:txBody>
      </p:sp>
      <p:pic>
        <p:nvPicPr>
          <p:cNvPr id="42" name="image4.png" descr="20131228_PPT模板_QCon-04.png"/>
          <p:cNvPicPr>
            <a:picLocks noChangeAspect="1"/>
          </p:cNvPicPr>
          <p:nvPr/>
        </p:nvPicPr>
        <p:blipFill>
          <a:blip r:embed="rId2">
            <a:extLst/>
          </a:blip>
          <a:stretch>
            <a:fillRect/>
          </a:stretch>
        </p:blipFill>
        <p:spPr>
          <a:xfrm>
            <a:off x="-1" y="-1"/>
            <a:ext cx="13000323" cy="9753601"/>
          </a:xfrm>
          <a:prstGeom prst="rect">
            <a:avLst/>
          </a:prstGeom>
          <a:ln w="12700">
            <a:miter lim="400000"/>
          </a:ln>
        </p:spPr>
      </p:pic>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49"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50" name="Shape 50"/>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51" name="Shape 51"/>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52" name="Shape 52"/>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53" name="Shape 53"/>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54" name="Shape 54"/>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Blank with Title - Yellow">
    <p:spTree>
      <p:nvGrpSpPr>
        <p:cNvPr id="1" name=""/>
        <p:cNvGrpSpPr/>
        <p:nvPr/>
      </p:nvGrpSpPr>
      <p:grpSpPr>
        <a:xfrm>
          <a:off x="0" y="0"/>
          <a:ext cx="0" cy="0"/>
          <a:chOff x="0" y="0"/>
          <a:chExt cx="0" cy="0"/>
        </a:xfrm>
      </p:grpSpPr>
      <p:sp>
        <p:nvSpPr>
          <p:cNvPr id="61" name="Shape 61"/>
          <p:cNvSpPr/>
          <p:nvPr/>
        </p:nvSpPr>
        <p:spPr>
          <a:xfrm>
            <a:off x="2019269" y="1574637"/>
            <a:ext cx="8978961" cy="6"/>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62" name="Shape 62"/>
          <p:cNvSpPr/>
          <p:nvPr/>
        </p:nvSpPr>
        <p:spPr>
          <a:xfrm flipV="1">
            <a:off x="2019287" y="367545"/>
            <a:ext cx="8978926" cy="433"/>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63" name="Shape 63"/>
          <p:cNvSpPr/>
          <p:nvPr>
            <p:ph type="title"/>
          </p:nvPr>
        </p:nvSpPr>
        <p:spPr>
          <a:xfrm>
            <a:off x="2019299" y="-1"/>
            <a:ext cx="8966201" cy="1930401"/>
          </a:xfrm>
          <a:prstGeom prst="rect">
            <a:avLst/>
          </a:prstGeom>
        </p:spPr>
        <p:txBody>
          <a:bodyPr lIns="0" tIns="0" rIns="0" bIns="0"/>
          <a:lstStyle>
            <a:lvl1pPr defTabSz="584200">
              <a:lnSpc>
                <a:spcPct val="70000"/>
              </a:lnSpc>
              <a:defRPr b="1" cap="all" spc="-199" sz="5000">
                <a:solidFill>
                  <a:srgbClr val="F78F31"/>
                </a:solidFill>
                <a:latin typeface="+mn-lt"/>
                <a:ea typeface="+mn-ea"/>
                <a:cs typeface="+mn-cs"/>
                <a:sym typeface="Helvetica"/>
              </a:defRPr>
            </a:lvl1pPr>
          </a:lstStyle>
          <a:p>
            <a:pPr/>
            <a:r>
              <a:t>Title Text</a:t>
            </a:r>
          </a:p>
        </p:txBody>
      </p:sp>
      <p:sp>
        <p:nvSpPr>
          <p:cNvPr id="64" name="Shape 64"/>
          <p:cNvSpPr/>
          <p:nvPr>
            <p:ph type="sldNum" sz="quarter" idx="2"/>
          </p:nvPr>
        </p:nvSpPr>
        <p:spPr>
          <a:xfrm>
            <a:off x="12484709" y="9258300"/>
            <a:ext cx="139837" cy="139700"/>
          </a:xfrm>
          <a:prstGeom prst="rect">
            <a:avLst/>
          </a:prstGeom>
        </p:spPr>
        <p:txBody>
          <a:bodyPr wrap="none" lIns="0" tIns="0" rIns="0" bIns="0" anchor="t"/>
          <a:lstStyle>
            <a:lvl1pPr defTabSz="584200">
              <a:defRPr i="1"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Quote - Black">
    <p:spTree>
      <p:nvGrpSpPr>
        <p:cNvPr id="1" name=""/>
        <p:cNvGrpSpPr/>
        <p:nvPr/>
      </p:nvGrpSpPr>
      <p:grpSpPr>
        <a:xfrm>
          <a:off x="0" y="0"/>
          <a:ext cx="0" cy="0"/>
          <a:chOff x="0" y="0"/>
          <a:chExt cx="0" cy="0"/>
        </a:xfrm>
      </p:grpSpPr>
      <p:sp>
        <p:nvSpPr>
          <p:cNvPr id="71" name="Shape 71"/>
          <p:cNvSpPr/>
          <p:nvPr>
            <p:ph type="body" idx="1"/>
          </p:nvPr>
        </p:nvSpPr>
        <p:spPr>
          <a:xfrm>
            <a:off x="1327149" y="698499"/>
            <a:ext cx="10350501" cy="8343901"/>
          </a:xfrm>
          <a:prstGeom prst="rect">
            <a:avLst/>
          </a:prstGeom>
        </p:spPr>
        <p:txBody>
          <a:bodyPr lIns="0" tIns="0" rIns="0" bIns="0" anchor="ctr">
            <a:noAutofit/>
          </a:bodyPr>
          <a:lstStyle>
            <a:lvl1pPr marL="0" indent="0" defTabSz="584200">
              <a:spcBef>
                <a:spcPts val="1200"/>
              </a:spcBef>
              <a:buSzTx/>
              <a:buFontTx/>
              <a:buNone/>
              <a:defRPr sz="2400">
                <a:latin typeface="+mn-lt"/>
                <a:ea typeface="+mn-ea"/>
                <a:cs typeface="+mn-cs"/>
                <a:sym typeface="Helvetica"/>
              </a:defRPr>
            </a:lvl1pPr>
            <a:lvl2pPr marL="0" indent="0" defTabSz="584200">
              <a:spcBef>
                <a:spcPts val="1200"/>
              </a:spcBef>
              <a:buSzTx/>
              <a:buFontTx/>
              <a:buNone/>
              <a:defRPr sz="2400">
                <a:latin typeface="+mn-lt"/>
                <a:ea typeface="+mn-ea"/>
                <a:cs typeface="+mn-cs"/>
                <a:sym typeface="Helvetica"/>
              </a:defRPr>
            </a:lvl2pPr>
            <a:lvl3pPr marL="293076" indent="-293076" defTabSz="584200">
              <a:spcBef>
                <a:spcPts val="1200"/>
              </a:spcBef>
              <a:buFontTx/>
              <a:defRPr sz="2400">
                <a:latin typeface="+mn-lt"/>
                <a:ea typeface="+mn-ea"/>
                <a:cs typeface="+mn-cs"/>
                <a:sym typeface="Helvetica"/>
              </a:defRPr>
            </a:lvl3pPr>
            <a:lvl4pPr marL="740833" indent="-423333" defTabSz="584200">
              <a:spcBef>
                <a:spcPts val="1200"/>
              </a:spcBef>
              <a:buFontTx/>
              <a:buChar char="•"/>
              <a:defRPr sz="2400">
                <a:latin typeface="+mn-lt"/>
                <a:ea typeface="+mn-ea"/>
                <a:cs typeface="+mn-cs"/>
                <a:sym typeface="Helvetica"/>
              </a:defRPr>
            </a:lvl4pPr>
            <a:lvl5pPr marL="1179285" indent="-544285" defTabSz="584200">
              <a:spcBef>
                <a:spcPts val="1200"/>
              </a:spcBef>
              <a:buFontTx/>
              <a:buChar char="•"/>
              <a:defRPr sz="24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72" name="Shape 72"/>
          <p:cNvSpPr/>
          <p:nvPr>
            <p:ph type="sldNum" sz="quarter" idx="2"/>
          </p:nvPr>
        </p:nvSpPr>
        <p:spPr>
          <a:xfrm>
            <a:off x="12484709" y="9258300"/>
            <a:ext cx="139837" cy="139700"/>
          </a:xfrm>
          <a:prstGeom prst="rect">
            <a:avLst/>
          </a:prstGeom>
        </p:spPr>
        <p:txBody>
          <a:bodyPr wrap="none" lIns="0" tIns="0" rIns="0" bIns="0" anchor="t"/>
          <a:lstStyle>
            <a:lvl1pPr defTabSz="584200">
              <a:defRPr i="1"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Content - Green">
    <p:spTree>
      <p:nvGrpSpPr>
        <p:cNvPr id="1" name=""/>
        <p:cNvGrpSpPr/>
        <p:nvPr/>
      </p:nvGrpSpPr>
      <p:grpSpPr>
        <a:xfrm>
          <a:off x="0" y="0"/>
          <a:ext cx="0" cy="0"/>
          <a:chOff x="0" y="0"/>
          <a:chExt cx="0" cy="0"/>
        </a:xfrm>
      </p:grpSpPr>
      <p:sp>
        <p:nvSpPr>
          <p:cNvPr id="79" name="Shape 79"/>
          <p:cNvSpPr/>
          <p:nvPr/>
        </p:nvSpPr>
        <p:spPr>
          <a:xfrm flipV="1">
            <a:off x="393699" y="1193478"/>
            <a:ext cx="12230102" cy="322"/>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80" name="Shape 80"/>
          <p:cNvSpPr/>
          <p:nvPr>
            <p:ph type="title"/>
          </p:nvPr>
        </p:nvSpPr>
        <p:spPr>
          <a:xfrm>
            <a:off x="380999" y="234949"/>
            <a:ext cx="12242801" cy="723901"/>
          </a:xfrm>
          <a:prstGeom prst="rect">
            <a:avLst/>
          </a:prstGeom>
        </p:spPr>
        <p:txBody>
          <a:bodyPr lIns="0" tIns="0" rIns="0" bIns="0"/>
          <a:lstStyle>
            <a:lvl1pPr algn="l" defTabSz="584200">
              <a:lnSpc>
                <a:spcPct val="70000"/>
              </a:lnSpc>
              <a:defRPr b="1" cap="all" spc="-136" sz="3400">
                <a:solidFill>
                  <a:srgbClr val="00B56E"/>
                </a:solidFill>
                <a:latin typeface="+mn-lt"/>
                <a:ea typeface="+mn-ea"/>
                <a:cs typeface="+mn-cs"/>
                <a:sym typeface="Helvetica"/>
              </a:defRPr>
            </a:lvl1pPr>
          </a:lstStyle>
          <a:p>
            <a:pPr/>
            <a:r>
              <a:t>Title Text</a:t>
            </a:r>
          </a:p>
        </p:txBody>
      </p:sp>
      <p:sp>
        <p:nvSpPr>
          <p:cNvPr id="81" name="Shape 81"/>
          <p:cNvSpPr/>
          <p:nvPr>
            <p:ph type="body" idx="1"/>
          </p:nvPr>
        </p:nvSpPr>
        <p:spPr>
          <a:xfrm>
            <a:off x="380999" y="1422399"/>
            <a:ext cx="12242801" cy="7632701"/>
          </a:xfrm>
          <a:prstGeom prst="rect">
            <a:avLst/>
          </a:prstGeom>
        </p:spPr>
        <p:txBody>
          <a:bodyPr lIns="0" tIns="0" rIns="0" bIns="0">
            <a:noAutofit/>
          </a:bodyPr>
          <a:lstStyle>
            <a:lvl1pPr marL="0" indent="0" defTabSz="584200">
              <a:lnSpc>
                <a:spcPct val="80000"/>
              </a:lnSpc>
              <a:spcBef>
                <a:spcPts val="2400"/>
              </a:spcBef>
              <a:buSzTx/>
              <a:buFontTx/>
              <a:buNone/>
              <a:defRPr>
                <a:latin typeface="+mn-lt"/>
                <a:ea typeface="+mn-ea"/>
                <a:cs typeface="+mn-cs"/>
                <a:sym typeface="Helvetica"/>
              </a:defRPr>
            </a:lvl1pPr>
            <a:lvl2pPr marL="0" indent="0" defTabSz="584200">
              <a:spcBef>
                <a:spcPts val="2400"/>
              </a:spcBef>
              <a:buSzTx/>
              <a:buFontTx/>
              <a:buNone/>
              <a:defRPr sz="2400">
                <a:latin typeface="+mn-lt"/>
                <a:ea typeface="+mn-ea"/>
                <a:cs typeface="+mn-cs"/>
                <a:sym typeface="Helvetica"/>
              </a:defRPr>
            </a:lvl2pPr>
            <a:lvl3pPr marL="293076" indent="-293076" defTabSz="584200">
              <a:spcBef>
                <a:spcPts val="1200"/>
              </a:spcBef>
              <a:buClr>
                <a:srgbClr val="00B56E"/>
              </a:buClr>
              <a:buFont typeface="Lucida Grande"/>
              <a:buChar char="■"/>
              <a:defRPr sz="2400">
                <a:latin typeface="+mn-lt"/>
                <a:ea typeface="+mn-ea"/>
                <a:cs typeface="+mn-cs"/>
                <a:sym typeface="Helvetica"/>
              </a:defRPr>
            </a:lvl3pPr>
            <a:lvl4pPr marL="599722" indent="-282222" defTabSz="584200">
              <a:spcBef>
                <a:spcPts val="1200"/>
              </a:spcBef>
              <a:buClr>
                <a:srgbClr val="00B56E"/>
              </a:buClr>
              <a:buFont typeface="Lucida Grande"/>
              <a:buChar char="●"/>
              <a:defRPr sz="1600">
                <a:latin typeface="+mn-lt"/>
                <a:ea typeface="+mn-ea"/>
                <a:cs typeface="+mn-cs"/>
                <a:sym typeface="Helvetica"/>
              </a:defRPr>
            </a:lvl4pPr>
            <a:lvl5pPr marL="907142" indent="-272142" defTabSz="584200">
              <a:spcBef>
                <a:spcPts val="1200"/>
              </a:spcBef>
              <a:buClr>
                <a:srgbClr val="00B56E"/>
              </a:buClr>
              <a:buFont typeface="Lucida Grande"/>
              <a:buChar char="-"/>
              <a:defRPr sz="12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82" name="Shape 82"/>
          <p:cNvSpPr/>
          <p:nvPr>
            <p:ph type="sldNum" sz="quarter" idx="2"/>
          </p:nvPr>
        </p:nvSpPr>
        <p:spPr>
          <a:xfrm>
            <a:off x="12383107" y="9258300"/>
            <a:ext cx="241438" cy="241300"/>
          </a:xfrm>
          <a:prstGeom prst="rect">
            <a:avLst/>
          </a:prstGeom>
        </p:spPr>
        <p:txBody>
          <a:bodyPr wrap="none" lIns="50800" tIns="50800" rIns="50800" bIns="50800" anchor="t"/>
          <a:lstStyle>
            <a:lvl1pPr defTabSz="584200">
              <a:defRPr i="1"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Content Spit - Green">
    <p:spTree>
      <p:nvGrpSpPr>
        <p:cNvPr id="1" name=""/>
        <p:cNvGrpSpPr/>
        <p:nvPr/>
      </p:nvGrpSpPr>
      <p:grpSpPr>
        <a:xfrm>
          <a:off x="0" y="0"/>
          <a:ext cx="0" cy="0"/>
          <a:chOff x="0" y="0"/>
          <a:chExt cx="0" cy="0"/>
        </a:xfrm>
      </p:grpSpPr>
      <p:sp>
        <p:nvSpPr>
          <p:cNvPr id="89" name="Shape 89"/>
          <p:cNvSpPr/>
          <p:nvPr/>
        </p:nvSpPr>
        <p:spPr>
          <a:xfrm flipV="1">
            <a:off x="393699" y="1193478"/>
            <a:ext cx="12230102" cy="322"/>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90" name="Shape 90"/>
          <p:cNvSpPr/>
          <p:nvPr>
            <p:ph type="title"/>
          </p:nvPr>
        </p:nvSpPr>
        <p:spPr>
          <a:xfrm>
            <a:off x="380999" y="234949"/>
            <a:ext cx="12242801" cy="723901"/>
          </a:xfrm>
          <a:prstGeom prst="rect">
            <a:avLst/>
          </a:prstGeom>
        </p:spPr>
        <p:txBody>
          <a:bodyPr lIns="0" tIns="0" rIns="0" bIns="0"/>
          <a:lstStyle>
            <a:lvl1pPr algn="l" defTabSz="584200">
              <a:lnSpc>
                <a:spcPct val="70000"/>
              </a:lnSpc>
              <a:defRPr b="1" cap="all" spc="-136" sz="3400">
                <a:solidFill>
                  <a:srgbClr val="00B56E"/>
                </a:solidFill>
                <a:latin typeface="+mn-lt"/>
                <a:ea typeface="+mn-ea"/>
                <a:cs typeface="+mn-cs"/>
                <a:sym typeface="Helvetica"/>
              </a:defRPr>
            </a:lvl1pPr>
          </a:lstStyle>
          <a:p>
            <a:pPr/>
            <a:r>
              <a:t>Title Text</a:t>
            </a:r>
          </a:p>
        </p:txBody>
      </p:sp>
      <p:sp>
        <p:nvSpPr>
          <p:cNvPr id="91" name="Shape 91"/>
          <p:cNvSpPr/>
          <p:nvPr>
            <p:ph type="body" sz="half" idx="1"/>
          </p:nvPr>
        </p:nvSpPr>
        <p:spPr>
          <a:xfrm>
            <a:off x="6502400" y="1422399"/>
            <a:ext cx="6121400" cy="7632701"/>
          </a:xfrm>
          <a:prstGeom prst="rect">
            <a:avLst/>
          </a:prstGeom>
        </p:spPr>
        <p:txBody>
          <a:bodyPr lIns="0" tIns="0" rIns="0" bIns="0">
            <a:noAutofit/>
          </a:bodyPr>
          <a:lstStyle>
            <a:lvl1pPr marL="0" indent="0" defTabSz="584200">
              <a:lnSpc>
                <a:spcPct val="80000"/>
              </a:lnSpc>
              <a:spcBef>
                <a:spcPts val="2400"/>
              </a:spcBef>
              <a:buSzTx/>
              <a:buFontTx/>
              <a:buNone/>
              <a:defRPr>
                <a:latin typeface="+mn-lt"/>
                <a:ea typeface="+mn-ea"/>
                <a:cs typeface="+mn-cs"/>
                <a:sym typeface="Helvetica"/>
              </a:defRPr>
            </a:lvl1pPr>
            <a:lvl2pPr marL="0" indent="0" defTabSz="584200">
              <a:spcBef>
                <a:spcPts val="2400"/>
              </a:spcBef>
              <a:buSzTx/>
              <a:buFontTx/>
              <a:buNone/>
              <a:defRPr sz="2400">
                <a:latin typeface="+mn-lt"/>
                <a:ea typeface="+mn-ea"/>
                <a:cs typeface="+mn-cs"/>
                <a:sym typeface="Helvetica"/>
              </a:defRPr>
            </a:lvl2pPr>
            <a:lvl3pPr marL="293076" indent="-293076" defTabSz="584200">
              <a:spcBef>
                <a:spcPts val="1200"/>
              </a:spcBef>
              <a:buClr>
                <a:srgbClr val="00B56E"/>
              </a:buClr>
              <a:buFont typeface="Lucida Grande"/>
              <a:buChar char="■"/>
              <a:defRPr sz="2400">
                <a:latin typeface="+mn-lt"/>
                <a:ea typeface="+mn-ea"/>
                <a:cs typeface="+mn-cs"/>
                <a:sym typeface="Helvetica"/>
              </a:defRPr>
            </a:lvl3pPr>
            <a:lvl4pPr marL="599722" indent="-282222" defTabSz="584200">
              <a:spcBef>
                <a:spcPts val="1200"/>
              </a:spcBef>
              <a:buClr>
                <a:srgbClr val="00B56E"/>
              </a:buClr>
              <a:buFont typeface="Lucida Grande"/>
              <a:buChar char="●"/>
              <a:defRPr sz="1600">
                <a:latin typeface="+mn-lt"/>
                <a:ea typeface="+mn-ea"/>
                <a:cs typeface="+mn-cs"/>
                <a:sym typeface="Helvetica"/>
              </a:defRPr>
            </a:lvl4pPr>
            <a:lvl5pPr marL="907142" indent="-272142" defTabSz="584200">
              <a:spcBef>
                <a:spcPts val="1200"/>
              </a:spcBef>
              <a:buClr>
                <a:srgbClr val="00B56E"/>
              </a:buClr>
              <a:buFont typeface="Lucida Grande"/>
              <a:buChar char="-"/>
              <a:defRPr sz="12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92" name="Shape 92"/>
          <p:cNvSpPr/>
          <p:nvPr>
            <p:ph type="sldNum" sz="quarter" idx="2"/>
          </p:nvPr>
        </p:nvSpPr>
        <p:spPr>
          <a:xfrm>
            <a:off x="12383107" y="9258300"/>
            <a:ext cx="241438" cy="241300"/>
          </a:xfrm>
          <a:prstGeom prst="rect">
            <a:avLst/>
          </a:prstGeom>
        </p:spPr>
        <p:txBody>
          <a:bodyPr wrap="none" lIns="50800" tIns="50800" rIns="50800" bIns="50800" anchor="t"/>
          <a:lstStyle>
            <a:lvl1pPr defTabSz="584200">
              <a:defRPr i="1" sz="900">
                <a:solidFill>
                  <a:srgbClr val="929396"/>
                </a:solidFill>
                <a:latin typeface="+mn-lt"/>
                <a:ea typeface="+mn-ea"/>
                <a:cs typeface="+mn-cs"/>
                <a:sym typeface="Helvetica"/>
              </a:defRPr>
            </a:lvl1pPr>
          </a:lstStyle>
          <a:p>
            <a:pPr/>
            <a:fld id="{86CB4B4D-7CA3-9044-876B-883B54F8677D}" type="slidenum"/>
          </a:p>
        </p:txBody>
      </p:sp>
      <p:sp>
        <p:nvSpPr>
          <p:cNvPr id="93" name="Shape 93"/>
          <p:cNvSpPr/>
          <p:nvPr/>
        </p:nvSpPr>
        <p:spPr>
          <a:xfrm>
            <a:off x="11546526" y="670238"/>
            <a:ext cx="1076441" cy="294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914400">
              <a:defRPr sz="1300">
                <a:solidFill>
                  <a:srgbClr val="A6A6A6"/>
                </a:solidFill>
                <a:latin typeface="微软雅黑"/>
                <a:ea typeface="微软雅黑"/>
                <a:cs typeface="微软雅黑"/>
                <a:sym typeface="微软雅黑"/>
              </a:defRPr>
            </a:lvl1pPr>
          </a:lstStyle>
          <a:p>
            <a:pPr/>
            <a:r>
              <a:t>MSA-Summit</a:t>
            </a:r>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 Id="rId40" Type="http://schemas.openxmlformats.org/officeDocument/2006/relationships/slideLayout" Target="../slideLayouts/slideLayout38.xml"/><Relationship Id="rId41"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png" descr="20131228_PPT模板_QCon-01.png"/>
          <p:cNvPicPr>
            <a:picLocks noChangeAspect="1"/>
          </p:cNvPicPr>
          <p:nvPr/>
        </p:nvPicPr>
        <p:blipFill>
          <a:blip r:embed="rId2">
            <a:extLst/>
          </a:blip>
          <a:stretch>
            <a:fillRect/>
          </a:stretch>
        </p:blipFill>
        <p:spPr>
          <a:xfrm>
            <a:off x="-1" y="-1"/>
            <a:ext cx="13000323" cy="9753601"/>
          </a:xfrm>
          <a:prstGeom prst="rect">
            <a:avLst/>
          </a:prstGeom>
          <a:ln w="12700">
            <a:miter lim="400000"/>
          </a:ln>
        </p:spPr>
      </p:pic>
      <p:sp>
        <p:nvSpPr>
          <p:cNvPr id="3" name="Shape 3"/>
          <p:cNvSpPr/>
          <p:nvPr>
            <p:ph type="title"/>
          </p:nvPr>
        </p:nvSpPr>
        <p:spPr>
          <a:xfrm>
            <a:off x="650239" y="130950"/>
            <a:ext cx="11704322" cy="214489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normAutofit fontScale="100000" lnSpcReduction="0"/>
          </a:bodyPr>
          <a:lstStyle/>
          <a:p>
            <a:pPr/>
            <a:r>
              <a:t>Title Text</a:t>
            </a:r>
          </a:p>
        </p:txBody>
      </p:sp>
      <p:sp>
        <p:nvSpPr>
          <p:cNvPr id="4" name="Shape 4"/>
          <p:cNvSpPr/>
          <p:nvPr>
            <p:ph type="body" idx="1"/>
          </p:nvPr>
        </p:nvSpPr>
        <p:spPr>
          <a:xfrm>
            <a:off x="650239" y="2275839"/>
            <a:ext cx="11704322" cy="747776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hape 5"/>
          <p:cNvSpPr/>
          <p:nvPr>
            <p:ph type="sldNum" sz="quarter" idx="2"/>
          </p:nvPr>
        </p:nvSpPr>
        <p:spPr>
          <a:xfrm>
            <a:off x="9320107" y="8779792"/>
            <a:ext cx="3034454" cy="520701"/>
          </a:xfrm>
          <a:prstGeom prst="rect">
            <a:avLst/>
          </a:prstGeom>
          <a:ln w="12700">
            <a:miter lim="400000"/>
          </a:ln>
        </p:spPr>
        <p:txBody>
          <a:bodyPr lIns="65023" tIns="65023" rIns="65023" bIns="65023" anchor="ctr">
            <a:spAutoFit/>
          </a:bodyPr>
          <a:lstStyle>
            <a:lvl1pPr algn="r">
              <a:defRPr sz="16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1pPr>
      <a:lvl2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2pPr>
      <a:lvl3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3pPr>
      <a:lvl4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4pPr>
      <a:lvl5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5pPr>
      <a:lvl6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6pPr>
      <a:lvl7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7pPr>
      <a:lvl8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8pPr>
      <a:lvl9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9pPr>
    </p:titleStyle>
    <p:bodyStyle>
      <a:lvl1pPr marL="471487" marR="0" indent="-471487"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1pPr>
      <a:lvl2pPr marL="906235" marR="0" indent="-449035"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2pPr>
      <a:lvl3pPr marL="1333500" marR="0" indent="-419100"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3pPr>
      <a:lvl4pPr marL="1874520" marR="0" indent="-502920"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4pPr>
      <a:lvl5pPr marL="2331720" marR="0" indent="-502920"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5pPr>
      <a:lvl6pPr marL="2788920" marR="0" indent="-502920"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6pPr>
      <a:lvl7pPr marL="3246120" marR="0" indent="-502920"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7pPr>
      <a:lvl8pPr marL="3703320" marR="0" indent="-502920"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8pPr>
      <a:lvl9pPr marL="4160520" marR="0" indent="-502920"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6.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tif"/><Relationship Id="rId4" Type="http://schemas.openxmlformats.org/officeDocument/2006/relationships/image" Target="../media/image1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3.tif"/><Relationship Id="rId4" Type="http://schemas.openxmlformats.org/officeDocument/2006/relationships/image" Target="../media/image23.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6.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png"/><Relationship Id="rId3" Type="http://schemas.openxmlformats.org/officeDocument/2006/relationships/image" Target="../media/image1.tif"/><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 Id="rId3" Type="http://schemas.openxmlformats.org/officeDocument/2006/relationships/image" Target="../media/image28.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chart" Target="../charts/chart1.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32.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2.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3.png"/><Relationship Id="rId6" Type="http://schemas.openxmlformats.org/officeDocument/2006/relationships/image" Target="../media/image34.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3.png"/><Relationship Id="rId6" Type="http://schemas.openxmlformats.org/officeDocument/2006/relationships/image" Target="../media/image34.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3.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2.png"/><Relationship Id="rId3" Type="http://schemas.openxmlformats.org/officeDocument/2006/relationships/image" Target="../media/image13.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3.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33.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3.png"/><Relationship Id="rId6" Type="http://schemas.openxmlformats.org/officeDocument/2006/relationships/image" Target="../media/image34.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3.png"/><Relationship Id="rId6" Type="http://schemas.openxmlformats.org/officeDocument/2006/relationships/image" Target="../media/image34.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3.png"/><Relationship Id="rId6" Type="http://schemas.openxmlformats.org/officeDocument/2006/relationships/image" Target="../media/image34.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32.png"/><Relationship Id="rId4" Type="http://schemas.openxmlformats.org/officeDocument/2006/relationships/image" Target="../media/image35.png"/><Relationship Id="rId5" Type="http://schemas.openxmlformats.org/officeDocument/2006/relationships/image" Target="../media/image33.png"/><Relationship Id="rId6" Type="http://schemas.openxmlformats.org/officeDocument/2006/relationships/image" Target="../media/image34.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png"/><Relationship Id="rId3" Type="http://schemas.openxmlformats.org/officeDocument/2006/relationships/image" Target="../media/image1.tif"/><Relationship Id="rId4" Type="http://schemas.openxmlformats.org/officeDocument/2006/relationships/image" Target="../media/image9.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8" name="image.png"/>
          <p:cNvPicPr>
            <a:picLocks noChangeAspect="1"/>
          </p:cNvPicPr>
          <p:nvPr/>
        </p:nvPicPr>
        <p:blipFill>
          <a:blip r:embed="rId2">
            <a:extLst/>
          </a:blip>
          <a:srcRect l="24620" t="39074" r="30723" b="0"/>
          <a:stretch>
            <a:fillRect/>
          </a:stretch>
        </p:blipFill>
        <p:spPr>
          <a:xfrm>
            <a:off x="0" y="0"/>
            <a:ext cx="13004800" cy="6664960"/>
          </a:xfrm>
          <a:prstGeom prst="rect">
            <a:avLst/>
          </a:prstGeom>
          <a:ln w="12700">
            <a:miter lim="400000"/>
          </a:ln>
        </p:spPr>
      </p:pic>
      <p:sp>
        <p:nvSpPr>
          <p:cNvPr id="399" name="Shape 399"/>
          <p:cNvSpPr/>
          <p:nvPr/>
        </p:nvSpPr>
        <p:spPr>
          <a:xfrm>
            <a:off x="-1" y="6597226"/>
            <a:ext cx="13004802" cy="135468"/>
          </a:xfrm>
          <a:prstGeom prst="rect">
            <a:avLst/>
          </a:prstGeom>
          <a:solidFill>
            <a:srgbClr val="ED7D31"/>
          </a:solidFill>
          <a:ln w="12700">
            <a:miter lim="400000"/>
          </a:ln>
        </p:spPr>
        <p:txBody>
          <a:bodyPr lIns="65023" tIns="65023" rIns="65023" bIns="65023" anchor="ctr"/>
          <a:lstStyle/>
          <a:p>
            <a:pPr algn="ctr" defTabSz="1300480">
              <a:defRPr sz="1800">
                <a:solidFill>
                  <a:srgbClr val="FFFFFF"/>
                </a:solidFill>
              </a:defRPr>
            </a:pPr>
          </a:p>
        </p:txBody>
      </p:sp>
      <p:sp>
        <p:nvSpPr>
          <p:cNvPr id="400" name="Shape 400"/>
          <p:cNvSpPr/>
          <p:nvPr/>
        </p:nvSpPr>
        <p:spPr>
          <a:xfrm>
            <a:off x="268675" y="7633546"/>
            <a:ext cx="5730749" cy="684786"/>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1300480">
              <a:defRPr b="1" sz="4400">
                <a:solidFill>
                  <a:srgbClr val="262626"/>
                </a:solidFill>
                <a:latin typeface="微软雅黑"/>
                <a:ea typeface="微软雅黑"/>
                <a:cs typeface="微软雅黑"/>
                <a:sym typeface="微软雅黑"/>
              </a:defRPr>
            </a:lvl1pPr>
          </a:lstStyle>
          <a:p>
            <a:pPr/>
            <a:r>
              <a:t>遗留系统的微服务改造</a:t>
            </a:r>
          </a:p>
        </p:txBody>
      </p:sp>
      <p:sp>
        <p:nvSpPr>
          <p:cNvPr id="401" name="Shape 401"/>
          <p:cNvSpPr/>
          <p:nvPr/>
        </p:nvSpPr>
        <p:spPr>
          <a:xfrm>
            <a:off x="10083235" y="8496017"/>
            <a:ext cx="650749" cy="38913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1300480">
              <a:defRPr b="1" sz="2000">
                <a:solidFill>
                  <a:srgbClr val="404040"/>
                </a:solidFill>
                <a:latin typeface="微软雅黑"/>
                <a:ea typeface="微软雅黑"/>
                <a:cs typeface="微软雅黑"/>
                <a:sym typeface="微软雅黑"/>
              </a:defRPr>
            </a:lvl1pPr>
          </a:lstStyle>
          <a:p>
            <a:pPr/>
            <a:r>
              <a:t>王磊</a:t>
            </a:r>
          </a:p>
        </p:txBody>
      </p:sp>
      <p:sp>
        <p:nvSpPr>
          <p:cNvPr id="402" name="Shape 402"/>
          <p:cNvSpPr/>
          <p:nvPr/>
        </p:nvSpPr>
        <p:spPr>
          <a:xfrm>
            <a:off x="413173" y="8812107"/>
            <a:ext cx="1489011" cy="409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1300480">
              <a:defRPr sz="1800">
                <a:solidFill>
                  <a:srgbClr val="A6A6A6"/>
                </a:solidFill>
                <a:latin typeface="微软雅黑"/>
                <a:ea typeface="微软雅黑"/>
                <a:cs typeface="微软雅黑"/>
                <a:sym typeface="微软雅黑"/>
              </a:defRPr>
            </a:lvl1pPr>
          </a:lstStyle>
          <a:p>
            <a:pPr/>
            <a:r>
              <a:t>MSA-Summit</a:t>
            </a:r>
          </a:p>
        </p:txBody>
      </p:sp>
      <p:sp>
        <p:nvSpPr>
          <p:cNvPr id="403" name="Shape 403"/>
          <p:cNvSpPr/>
          <p:nvPr/>
        </p:nvSpPr>
        <p:spPr>
          <a:xfrm flipH="1">
            <a:off x="9950026" y="8383128"/>
            <a:ext cx="56446" cy="611859"/>
          </a:xfrm>
          <a:prstGeom prst="rect">
            <a:avLst/>
          </a:prstGeom>
          <a:solidFill>
            <a:srgbClr val="ED7D31"/>
          </a:solidFill>
          <a:ln w="12700">
            <a:miter lim="400000"/>
          </a:ln>
        </p:spPr>
        <p:txBody>
          <a:bodyPr lIns="65023" tIns="65023" rIns="65023" bIns="65023" anchor="ctr"/>
          <a:lstStyle/>
          <a:p>
            <a:pPr algn="ctr" defTabSz="1300480">
              <a:defRPr sz="1800">
                <a:solidFill>
                  <a:srgbClr val="FFFFFF"/>
                </a:solidFill>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29" name="pasted-image.tiff"/>
          <p:cNvPicPr>
            <a:picLocks noChangeAspect="1"/>
          </p:cNvPicPr>
          <p:nvPr/>
        </p:nvPicPr>
        <p:blipFill>
          <a:blip r:embed="rId3">
            <a:extLst/>
          </a:blip>
          <a:stretch>
            <a:fillRect/>
          </a:stretch>
        </p:blipFill>
        <p:spPr>
          <a:xfrm>
            <a:off x="622382" y="685800"/>
            <a:ext cx="11226801" cy="8305800"/>
          </a:xfrm>
          <a:prstGeom prst="rect">
            <a:avLst/>
          </a:prstGeom>
          <a:ln w="12700">
            <a:miter lim="400000"/>
          </a:ln>
        </p:spPr>
      </p:pic>
      <p:pic>
        <p:nvPicPr>
          <p:cNvPr id="530" name="pasted-image.png"/>
          <p:cNvPicPr>
            <a:picLocks noChangeAspect="1"/>
          </p:cNvPicPr>
          <p:nvPr/>
        </p:nvPicPr>
        <p:blipFill>
          <a:blip r:embed="rId4">
            <a:extLst/>
          </a:blip>
          <a:stretch>
            <a:fillRect/>
          </a:stretch>
        </p:blipFill>
        <p:spPr>
          <a:xfrm>
            <a:off x="1739473" y="8850723"/>
            <a:ext cx="8840219" cy="453776"/>
          </a:xfrm>
          <a:prstGeom prst="rect">
            <a:avLst/>
          </a:prstGeom>
          <a:ln w="12700">
            <a:miter lim="400000"/>
          </a:ln>
        </p:spPr>
      </p:pic>
      <p:sp>
        <p:nvSpPr>
          <p:cNvPr id="531" name="Shape 531"/>
          <p:cNvSpPr/>
          <p:nvPr/>
        </p:nvSpPr>
        <p:spPr>
          <a:xfrm>
            <a:off x="3476604" y="3099295"/>
            <a:ext cx="1741747" cy="79941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ctr">
              <a:defRPr b="1"/>
            </a:lvl1pPr>
          </a:lstStyle>
          <a:p>
            <a:pPr/>
            <a:r>
              <a:t>互联网公司(FB/Amazon)</a:t>
            </a:r>
          </a:p>
        </p:txBody>
      </p:sp>
      <p:sp>
        <p:nvSpPr>
          <p:cNvPr id="532" name="Shape 532"/>
          <p:cNvSpPr/>
          <p:nvPr/>
        </p:nvSpPr>
        <p:spPr>
          <a:xfrm>
            <a:off x="5381645" y="3048495"/>
            <a:ext cx="2317875" cy="79941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lgn="ctr">
              <a:defRPr b="1"/>
            </a:pPr>
            <a:r>
              <a:t>IT供应商</a:t>
            </a:r>
          </a:p>
          <a:p>
            <a:pPr algn="ctr">
              <a:defRPr b="1"/>
            </a:pPr>
            <a:r>
              <a:t>(IBM/Redhat)</a:t>
            </a:r>
          </a:p>
        </p:txBody>
      </p:sp>
      <p:sp>
        <p:nvSpPr>
          <p:cNvPr id="533" name="Shape 533"/>
          <p:cNvSpPr/>
          <p:nvPr/>
        </p:nvSpPr>
        <p:spPr>
          <a:xfrm>
            <a:off x="8597408" y="4290569"/>
            <a:ext cx="2317875" cy="79941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ctr">
              <a:defRPr b="1"/>
            </a:lvl1pPr>
          </a:lstStyle>
          <a:p>
            <a:pPr/>
            <a:r>
              <a:t>传统企业</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7" name="Shape 537"/>
          <p:cNvSpPr/>
          <p:nvPr/>
        </p:nvSpPr>
        <p:spPr>
          <a:xfrm>
            <a:off x="4154771" y="1097641"/>
            <a:ext cx="8664417" cy="612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defTabSz="584200">
              <a:lnSpc>
                <a:spcPct val="120000"/>
              </a:lnSpc>
              <a:defRPr cap="all" spc="-128" sz="3200">
                <a:latin typeface="+mn-lt"/>
                <a:ea typeface="+mn-ea"/>
                <a:cs typeface="+mn-cs"/>
                <a:sym typeface="Helvetica"/>
              </a:defRPr>
            </a:lvl1pPr>
          </a:lstStyle>
          <a:p>
            <a:pPr/>
            <a:r>
              <a:t>微服务架构正在被IT社区以及越来越多的企业关注</a:t>
            </a:r>
          </a:p>
        </p:txBody>
      </p:sp>
      <p:sp>
        <p:nvSpPr>
          <p:cNvPr id="538" name="Shape 538"/>
          <p:cNvSpPr/>
          <p:nvPr/>
        </p:nvSpPr>
        <p:spPr>
          <a:xfrm>
            <a:off x="4154771" y="5785493"/>
            <a:ext cx="7103841" cy="612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defTabSz="584200">
              <a:lnSpc>
                <a:spcPct val="120000"/>
              </a:lnSpc>
              <a:defRPr cap="all" spc="-128" sz="3200">
                <a:latin typeface="+mn-lt"/>
                <a:ea typeface="+mn-ea"/>
                <a:cs typeface="+mn-cs"/>
                <a:sym typeface="Helvetica"/>
              </a:defRPr>
            </a:lvl1pPr>
          </a:lstStyle>
          <a:p>
            <a:pPr/>
            <a:r>
              <a:t>传统企业IT系统正在逐渐拥抱微服务架构</a:t>
            </a:r>
          </a:p>
        </p:txBody>
      </p:sp>
      <p:sp>
        <p:nvSpPr>
          <p:cNvPr id="539" name="Shape 539"/>
          <p:cNvSpPr/>
          <p:nvPr/>
        </p:nvSpPr>
        <p:spPr>
          <a:xfrm>
            <a:off x="4154771" y="3332186"/>
            <a:ext cx="8335773" cy="53695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defTabSz="584200">
              <a:lnSpc>
                <a:spcPct val="120000"/>
              </a:lnSpc>
              <a:defRPr cap="all" spc="-128" sz="3200">
                <a:latin typeface="+mn-lt"/>
                <a:ea typeface="+mn-ea"/>
                <a:cs typeface="+mn-cs"/>
                <a:sym typeface="Helvetica"/>
              </a:defRPr>
            </a:lvl1pPr>
          </a:lstStyle>
          <a:p>
            <a:pPr/>
            <a:r>
              <a:t>其价值在单体应用复杂度高的情况下更容易体现</a:t>
            </a:r>
          </a:p>
        </p:txBody>
      </p:sp>
      <p:pic>
        <p:nvPicPr>
          <p:cNvPr id="540" name="pasted-image.png"/>
          <p:cNvPicPr>
            <a:picLocks noChangeAspect="0"/>
          </p:cNvPicPr>
          <p:nvPr/>
        </p:nvPicPr>
        <p:blipFill>
          <a:blip r:embed="rId2">
            <a:extLst/>
          </a:blip>
          <a:stretch>
            <a:fillRect/>
          </a:stretch>
        </p:blipFill>
        <p:spPr>
          <a:xfrm>
            <a:off x="358723" y="166762"/>
            <a:ext cx="3490236" cy="2095501"/>
          </a:xfrm>
          <a:prstGeom prst="rect">
            <a:avLst/>
          </a:prstGeom>
          <a:ln w="25400">
            <a:solidFill>
              <a:schemeClr val="accent1"/>
            </a:solidFill>
            <a:bevel/>
          </a:ln>
        </p:spPr>
      </p:pic>
      <p:pic>
        <p:nvPicPr>
          <p:cNvPr id="541" name="pasted-image.png"/>
          <p:cNvPicPr>
            <a:picLocks noChangeAspect="0"/>
          </p:cNvPicPr>
          <p:nvPr/>
        </p:nvPicPr>
        <p:blipFill>
          <a:blip r:embed="rId3">
            <a:extLst/>
          </a:blip>
          <a:stretch>
            <a:fillRect/>
          </a:stretch>
        </p:blipFill>
        <p:spPr>
          <a:xfrm>
            <a:off x="349769" y="2589310"/>
            <a:ext cx="3494761" cy="2095501"/>
          </a:xfrm>
          <a:prstGeom prst="rect">
            <a:avLst/>
          </a:prstGeom>
          <a:ln w="25400">
            <a:solidFill>
              <a:schemeClr val="accent1">
                <a:satOff val="-4409"/>
                <a:lumOff val="-10509"/>
              </a:schemeClr>
            </a:solidFill>
            <a:miter lim="400000"/>
          </a:ln>
        </p:spPr>
      </p:pic>
      <p:pic>
        <p:nvPicPr>
          <p:cNvPr id="542" name="pasted-image.png"/>
          <p:cNvPicPr>
            <a:picLocks noChangeAspect="0"/>
          </p:cNvPicPr>
          <p:nvPr/>
        </p:nvPicPr>
        <p:blipFill>
          <a:blip r:embed="rId4">
            <a:extLst/>
          </a:blip>
          <a:stretch>
            <a:fillRect/>
          </a:stretch>
        </p:blipFill>
        <p:spPr>
          <a:xfrm>
            <a:off x="344545" y="5025017"/>
            <a:ext cx="3492501" cy="2095501"/>
          </a:xfrm>
          <a:prstGeom prst="rect">
            <a:avLst/>
          </a:prstGeom>
          <a:ln w="25400">
            <a:solidFill>
              <a:schemeClr val="accent1"/>
            </a:solidFill>
            <a:bevel/>
          </a:ln>
        </p:spPr>
      </p:pic>
      <p:sp>
        <p:nvSpPr>
          <p:cNvPr id="543" name="Shape 543"/>
          <p:cNvSpPr/>
          <p:nvPr/>
        </p:nvSpPr>
        <p:spPr>
          <a:xfrm>
            <a:off x="-77305" y="2438486"/>
            <a:ext cx="13134010" cy="1"/>
          </a:xfrm>
          <a:prstGeom prst="line">
            <a:avLst/>
          </a:prstGeom>
          <a:ln w="38100">
            <a:solidFill>
              <a:schemeClr val="accent1"/>
            </a:solidFill>
            <a:custDash>
              <a:ds d="200000" sp="200000"/>
            </a:custDash>
            <a:miter lim="400000"/>
          </a:ln>
        </p:spPr>
        <p:txBody>
          <a:bodyPr lIns="65023" tIns="65023" rIns="65023" bIns="65023"/>
          <a:lstStyle/>
          <a:p>
            <a:pPr>
              <a:defRPr sz="1600">
                <a:latin typeface="+mn-lt"/>
                <a:ea typeface="+mn-ea"/>
                <a:cs typeface="+mn-cs"/>
                <a:sym typeface="Helvetica"/>
              </a:defRPr>
            </a:pPr>
          </a:p>
        </p:txBody>
      </p:sp>
      <p:sp>
        <p:nvSpPr>
          <p:cNvPr id="544" name="Shape 544"/>
          <p:cNvSpPr/>
          <p:nvPr/>
        </p:nvSpPr>
        <p:spPr>
          <a:xfrm>
            <a:off x="-39205" y="4851400"/>
            <a:ext cx="13134010" cy="0"/>
          </a:xfrm>
          <a:prstGeom prst="line">
            <a:avLst/>
          </a:prstGeom>
          <a:ln w="38100">
            <a:solidFill>
              <a:schemeClr val="accent1"/>
            </a:solidFill>
            <a:custDash>
              <a:ds d="200000" sp="200000"/>
            </a:custDash>
            <a:miter lim="400000"/>
          </a:ln>
        </p:spPr>
        <p:txBody>
          <a:bodyPr lIns="65023" tIns="65023" rIns="65023" bIns="65023"/>
          <a:lstStyle/>
          <a:p>
            <a:pPr>
              <a:defRPr sz="1600">
                <a:latin typeface="+mn-lt"/>
                <a:ea typeface="+mn-ea"/>
                <a:cs typeface="+mn-cs"/>
                <a:sym typeface="Helvetica"/>
              </a:defRPr>
            </a:pPr>
          </a:p>
        </p:txBody>
      </p:sp>
      <p:sp>
        <p:nvSpPr>
          <p:cNvPr id="545" name="Shape 545"/>
          <p:cNvSpPr/>
          <p:nvPr/>
        </p:nvSpPr>
        <p:spPr>
          <a:xfrm>
            <a:off x="-39205" y="7256034"/>
            <a:ext cx="13134010" cy="1"/>
          </a:xfrm>
          <a:prstGeom prst="line">
            <a:avLst/>
          </a:prstGeom>
          <a:ln w="38100">
            <a:solidFill>
              <a:schemeClr val="accent1"/>
            </a:solidFill>
            <a:custDash>
              <a:ds d="200000" sp="200000"/>
            </a:custDash>
            <a:miter lim="400000"/>
          </a:ln>
        </p:spPr>
        <p:txBody>
          <a:bodyPr lIns="65023" tIns="65023" rIns="65023" bIns="65023"/>
          <a:lstStyle/>
          <a:p>
            <a:pPr>
              <a:defRPr sz="1600">
                <a:latin typeface="+mn-lt"/>
                <a:ea typeface="+mn-ea"/>
                <a:cs typeface="+mn-cs"/>
                <a:sym typeface="Helvetica"/>
              </a:defRPr>
            </a:pP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7" name="Shape 547"/>
          <p:cNvSpPr/>
          <p:nvPr/>
        </p:nvSpPr>
        <p:spPr>
          <a:xfrm>
            <a:off x="4154771" y="1097641"/>
            <a:ext cx="8664417" cy="612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defTabSz="584200">
              <a:lnSpc>
                <a:spcPct val="120000"/>
              </a:lnSpc>
              <a:defRPr cap="all" spc="-128" sz="3200">
                <a:latin typeface="+mn-lt"/>
                <a:ea typeface="+mn-ea"/>
                <a:cs typeface="+mn-cs"/>
                <a:sym typeface="Helvetica"/>
              </a:defRPr>
            </a:lvl1pPr>
          </a:lstStyle>
          <a:p>
            <a:pPr/>
            <a:r>
              <a:t>微服务架构正在被IT社区以及越来越多的企业关注</a:t>
            </a:r>
          </a:p>
        </p:txBody>
      </p:sp>
      <p:sp>
        <p:nvSpPr>
          <p:cNvPr id="548" name="Shape 548"/>
          <p:cNvSpPr/>
          <p:nvPr/>
        </p:nvSpPr>
        <p:spPr>
          <a:xfrm>
            <a:off x="4154771" y="5785493"/>
            <a:ext cx="7103841" cy="612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defTabSz="584200">
              <a:lnSpc>
                <a:spcPct val="120000"/>
              </a:lnSpc>
              <a:defRPr cap="all" spc="-128" sz="3200">
                <a:latin typeface="+mn-lt"/>
                <a:ea typeface="+mn-ea"/>
                <a:cs typeface="+mn-cs"/>
                <a:sym typeface="Helvetica"/>
              </a:defRPr>
            </a:lvl1pPr>
          </a:lstStyle>
          <a:p>
            <a:pPr/>
            <a:r>
              <a:t>传统企业IT系统正在逐渐拥抱微服务架构</a:t>
            </a:r>
          </a:p>
        </p:txBody>
      </p:sp>
      <p:sp>
        <p:nvSpPr>
          <p:cNvPr id="549" name="Shape 549"/>
          <p:cNvSpPr/>
          <p:nvPr/>
        </p:nvSpPr>
        <p:spPr>
          <a:xfrm>
            <a:off x="4154771" y="3332186"/>
            <a:ext cx="8335773" cy="53695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defTabSz="584200">
              <a:lnSpc>
                <a:spcPct val="120000"/>
              </a:lnSpc>
              <a:defRPr cap="all" spc="-128" sz="3200">
                <a:latin typeface="+mn-lt"/>
                <a:ea typeface="+mn-ea"/>
                <a:cs typeface="+mn-cs"/>
                <a:sym typeface="Helvetica"/>
              </a:defRPr>
            </a:lvl1pPr>
          </a:lstStyle>
          <a:p>
            <a:pPr/>
            <a:r>
              <a:t>其价值在单体应用复杂度高的情况下更容易体现</a:t>
            </a:r>
          </a:p>
        </p:txBody>
      </p:sp>
      <p:pic>
        <p:nvPicPr>
          <p:cNvPr id="550" name="pasted-image.png"/>
          <p:cNvPicPr>
            <a:picLocks noChangeAspect="0"/>
          </p:cNvPicPr>
          <p:nvPr/>
        </p:nvPicPr>
        <p:blipFill>
          <a:blip r:embed="rId2">
            <a:extLst/>
          </a:blip>
          <a:stretch>
            <a:fillRect/>
          </a:stretch>
        </p:blipFill>
        <p:spPr>
          <a:xfrm>
            <a:off x="358723" y="166762"/>
            <a:ext cx="3490236" cy="2095501"/>
          </a:xfrm>
          <a:prstGeom prst="rect">
            <a:avLst/>
          </a:prstGeom>
          <a:ln w="25400">
            <a:solidFill>
              <a:schemeClr val="accent1"/>
            </a:solidFill>
            <a:bevel/>
          </a:ln>
        </p:spPr>
      </p:pic>
      <p:pic>
        <p:nvPicPr>
          <p:cNvPr id="551" name="pasted-image.png"/>
          <p:cNvPicPr>
            <a:picLocks noChangeAspect="0"/>
          </p:cNvPicPr>
          <p:nvPr/>
        </p:nvPicPr>
        <p:blipFill>
          <a:blip r:embed="rId3">
            <a:extLst/>
          </a:blip>
          <a:stretch>
            <a:fillRect/>
          </a:stretch>
        </p:blipFill>
        <p:spPr>
          <a:xfrm>
            <a:off x="349769" y="2589310"/>
            <a:ext cx="3494761" cy="2095501"/>
          </a:xfrm>
          <a:prstGeom prst="rect">
            <a:avLst/>
          </a:prstGeom>
          <a:ln w="25400">
            <a:solidFill>
              <a:schemeClr val="accent1">
                <a:satOff val="-4409"/>
                <a:lumOff val="-10509"/>
              </a:schemeClr>
            </a:solidFill>
            <a:miter lim="400000"/>
          </a:ln>
        </p:spPr>
      </p:pic>
      <p:pic>
        <p:nvPicPr>
          <p:cNvPr id="552" name="pasted-image.png"/>
          <p:cNvPicPr>
            <a:picLocks noChangeAspect="0"/>
          </p:cNvPicPr>
          <p:nvPr/>
        </p:nvPicPr>
        <p:blipFill>
          <a:blip r:embed="rId4">
            <a:extLst/>
          </a:blip>
          <a:stretch>
            <a:fillRect/>
          </a:stretch>
        </p:blipFill>
        <p:spPr>
          <a:xfrm>
            <a:off x="344545" y="5025017"/>
            <a:ext cx="3492501" cy="2095501"/>
          </a:xfrm>
          <a:prstGeom prst="rect">
            <a:avLst/>
          </a:prstGeom>
          <a:ln w="25400">
            <a:solidFill>
              <a:schemeClr val="accent1"/>
            </a:solidFill>
            <a:bevel/>
          </a:ln>
        </p:spPr>
      </p:pic>
      <p:sp>
        <p:nvSpPr>
          <p:cNvPr id="553" name="Shape 553"/>
          <p:cNvSpPr/>
          <p:nvPr/>
        </p:nvSpPr>
        <p:spPr>
          <a:xfrm>
            <a:off x="-77305" y="2438486"/>
            <a:ext cx="13134010" cy="1"/>
          </a:xfrm>
          <a:prstGeom prst="line">
            <a:avLst/>
          </a:prstGeom>
          <a:ln w="38100">
            <a:solidFill>
              <a:schemeClr val="accent1"/>
            </a:solidFill>
            <a:custDash>
              <a:ds d="200000" sp="200000"/>
            </a:custDash>
            <a:miter lim="400000"/>
          </a:ln>
        </p:spPr>
        <p:txBody>
          <a:bodyPr lIns="65023" tIns="65023" rIns="65023" bIns="65023"/>
          <a:lstStyle/>
          <a:p>
            <a:pPr>
              <a:defRPr sz="1600">
                <a:latin typeface="+mn-lt"/>
                <a:ea typeface="+mn-ea"/>
                <a:cs typeface="+mn-cs"/>
                <a:sym typeface="Helvetica"/>
              </a:defRPr>
            </a:pPr>
          </a:p>
        </p:txBody>
      </p:sp>
      <p:sp>
        <p:nvSpPr>
          <p:cNvPr id="554" name="Shape 554"/>
          <p:cNvSpPr/>
          <p:nvPr/>
        </p:nvSpPr>
        <p:spPr>
          <a:xfrm>
            <a:off x="-39205" y="4851400"/>
            <a:ext cx="13134010" cy="0"/>
          </a:xfrm>
          <a:prstGeom prst="line">
            <a:avLst/>
          </a:prstGeom>
          <a:ln w="38100">
            <a:solidFill>
              <a:schemeClr val="accent1"/>
            </a:solidFill>
            <a:custDash>
              <a:ds d="200000" sp="200000"/>
            </a:custDash>
            <a:miter lim="400000"/>
          </a:ln>
        </p:spPr>
        <p:txBody>
          <a:bodyPr lIns="65023" tIns="65023" rIns="65023" bIns="65023"/>
          <a:lstStyle/>
          <a:p>
            <a:pPr>
              <a:defRPr sz="1600">
                <a:latin typeface="+mn-lt"/>
                <a:ea typeface="+mn-ea"/>
                <a:cs typeface="+mn-cs"/>
                <a:sym typeface="Helvetica"/>
              </a:defRPr>
            </a:pPr>
          </a:p>
        </p:txBody>
      </p:sp>
      <p:sp>
        <p:nvSpPr>
          <p:cNvPr id="555" name="Shape 555"/>
          <p:cNvSpPr/>
          <p:nvPr/>
        </p:nvSpPr>
        <p:spPr>
          <a:xfrm>
            <a:off x="-39205" y="7256034"/>
            <a:ext cx="13134010" cy="1"/>
          </a:xfrm>
          <a:prstGeom prst="line">
            <a:avLst/>
          </a:prstGeom>
          <a:ln w="38100">
            <a:solidFill>
              <a:schemeClr val="accent1"/>
            </a:solidFill>
            <a:custDash>
              <a:ds d="200000" sp="200000"/>
            </a:custDash>
            <a:miter lim="400000"/>
          </a:ln>
        </p:spPr>
        <p:txBody>
          <a:bodyPr lIns="65023" tIns="65023" rIns="65023" bIns="65023"/>
          <a:lstStyle/>
          <a:p>
            <a:pPr>
              <a:defRPr sz="1600">
                <a:latin typeface="+mn-lt"/>
                <a:ea typeface="+mn-ea"/>
                <a:cs typeface="+mn-cs"/>
                <a:sym typeface="Helvetica"/>
              </a:defRPr>
            </a:pPr>
          </a:p>
        </p:txBody>
      </p:sp>
      <p:sp>
        <p:nvSpPr>
          <p:cNvPr id="556" name="Shape 556"/>
          <p:cNvSpPr/>
          <p:nvPr/>
        </p:nvSpPr>
        <p:spPr>
          <a:xfrm>
            <a:off x="372668" y="7833271"/>
            <a:ext cx="12259464" cy="138226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lgn="ctr" defTabSz="584200">
              <a:lnSpc>
                <a:spcPct val="120000"/>
              </a:lnSpc>
              <a:defRPr b="1" cap="all" spc="-159" sz="4000">
                <a:solidFill>
                  <a:schemeClr val="accent1">
                    <a:satOff val="-4409"/>
                    <a:lumOff val="-10509"/>
                  </a:schemeClr>
                </a:solidFill>
                <a:latin typeface="+mn-lt"/>
                <a:ea typeface="+mn-ea"/>
                <a:cs typeface="+mn-cs"/>
                <a:sym typeface="Helvetica"/>
              </a:defRPr>
            </a:pPr>
            <a:r>
              <a:t>未来的3~5年, 更多的企业会将(</a:t>
            </a:r>
            <a:r>
              <a:rPr spc="-152" sz="3800"/>
              <a:t>合适的</a:t>
            </a:r>
            <a:r>
              <a:t>)现有复杂业务系统</a:t>
            </a:r>
          </a:p>
          <a:p>
            <a:pPr algn="ctr" defTabSz="584200">
              <a:lnSpc>
                <a:spcPct val="120000"/>
              </a:lnSpc>
              <a:defRPr b="1" cap="all" spc="-159" sz="4000">
                <a:solidFill>
                  <a:schemeClr val="accent1">
                    <a:satOff val="-4409"/>
                    <a:lumOff val="-10509"/>
                  </a:schemeClr>
                </a:solidFill>
                <a:latin typeface="+mn-lt"/>
                <a:ea typeface="+mn-ea"/>
                <a:cs typeface="+mn-cs"/>
                <a:sym typeface="Helvetica"/>
              </a:defRPr>
            </a:pPr>
            <a:r>
              <a:t>演进成微服务架构的系统</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8" name="Shape 558"/>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目录</a:t>
            </a:r>
          </a:p>
        </p:txBody>
      </p:sp>
      <p:sp>
        <p:nvSpPr>
          <p:cNvPr id="559" name="Shape 559"/>
          <p:cNvSpPr/>
          <p:nvPr/>
        </p:nvSpPr>
        <p:spPr>
          <a:xfrm>
            <a:off x="4523619" y="2615640"/>
            <a:ext cx="3957562"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latin typeface="+mn-lt"/>
                <a:ea typeface="+mn-ea"/>
                <a:cs typeface="+mn-cs"/>
                <a:sym typeface="Helvetica"/>
              </a:defRPr>
            </a:lvl1pPr>
          </a:lstStyle>
          <a:p>
            <a:pPr/>
            <a:r>
              <a:t>遗留系统的本质</a:t>
            </a:r>
          </a:p>
        </p:txBody>
      </p:sp>
      <p:sp>
        <p:nvSpPr>
          <p:cNvPr id="560" name="Shape 560"/>
          <p:cNvSpPr/>
          <p:nvPr/>
        </p:nvSpPr>
        <p:spPr>
          <a:xfrm>
            <a:off x="4523619" y="3778216"/>
            <a:ext cx="3957562" cy="63551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solidFill>
                  <a:srgbClr val="DDDDDD"/>
                </a:solidFill>
                <a:latin typeface="+mn-lt"/>
                <a:ea typeface="+mn-ea"/>
                <a:cs typeface="+mn-cs"/>
                <a:sym typeface="Helvetica"/>
              </a:defRPr>
            </a:lvl1pPr>
          </a:lstStyle>
          <a:p>
            <a:pPr/>
            <a:r>
              <a:t>微服务架构综述</a:t>
            </a:r>
          </a:p>
        </p:txBody>
      </p:sp>
      <p:sp>
        <p:nvSpPr>
          <p:cNvPr id="561" name="Shape 561"/>
          <p:cNvSpPr/>
          <p:nvPr/>
        </p:nvSpPr>
        <p:spPr>
          <a:xfrm>
            <a:off x="4523619" y="4915392"/>
            <a:ext cx="3957562" cy="63551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solidFill>
                  <a:srgbClr val="DDDDDD"/>
                </a:solidFill>
                <a:latin typeface="+mn-lt"/>
                <a:ea typeface="+mn-ea"/>
                <a:cs typeface="+mn-cs"/>
                <a:sym typeface="Helvetica"/>
              </a:defRPr>
            </a:lvl1pPr>
          </a:lstStyle>
          <a:p>
            <a:pPr/>
            <a:r>
              <a:t>改造策略与场景</a:t>
            </a:r>
          </a:p>
        </p:txBody>
      </p:sp>
      <p:sp>
        <p:nvSpPr>
          <p:cNvPr id="562" name="Shape 562"/>
          <p:cNvSpPr/>
          <p:nvPr/>
        </p:nvSpPr>
        <p:spPr>
          <a:xfrm>
            <a:off x="4523619" y="6052569"/>
            <a:ext cx="2494522"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solidFill>
                  <a:srgbClr val="DDDDDD"/>
                </a:solidFill>
                <a:latin typeface="+mn-lt"/>
                <a:ea typeface="+mn-ea"/>
                <a:cs typeface="+mn-cs"/>
                <a:sym typeface="Helvetica"/>
              </a:defRPr>
            </a:lvl1pPr>
          </a:lstStyle>
          <a:p>
            <a:pPr/>
            <a:r>
              <a:t>案例分享</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4" name="Shape 564"/>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什么是遗留系统</a:t>
            </a:r>
          </a:p>
        </p:txBody>
      </p:sp>
      <p:sp>
        <p:nvSpPr>
          <p:cNvPr id="565" name="Shape 565"/>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69" name="Group 569"/>
          <p:cNvGrpSpPr/>
          <p:nvPr/>
        </p:nvGrpSpPr>
        <p:grpSpPr>
          <a:xfrm>
            <a:off x="626576" y="2516975"/>
            <a:ext cx="11751648" cy="3792359"/>
            <a:chOff x="0" y="0"/>
            <a:chExt cx="11751647" cy="3792358"/>
          </a:xfrm>
        </p:grpSpPr>
        <p:sp>
          <p:nvSpPr>
            <p:cNvPr id="566" name="Shape 566"/>
            <p:cNvSpPr/>
            <p:nvPr/>
          </p:nvSpPr>
          <p:spPr>
            <a:xfrm>
              <a:off x="2175071" y="289272"/>
              <a:ext cx="9576577" cy="24160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p>
              <a:pPr>
                <a:defRPr sz="3700"/>
              </a:pPr>
              <a:r>
                <a:t>A legacy system is an old method, technology, computer system or application program, which implies the system is </a:t>
              </a:r>
              <a:r>
                <a:rPr>
                  <a:solidFill>
                    <a:schemeClr val="accent2">
                      <a:satOff val="-4966"/>
                      <a:lumOff val="-10549"/>
                    </a:schemeClr>
                  </a:solidFill>
                </a:rPr>
                <a:t>out of date</a:t>
              </a:r>
              <a:r>
                <a:t> or in need of </a:t>
              </a:r>
              <a:r>
                <a:rPr>
                  <a:solidFill>
                    <a:schemeClr val="accent2">
                      <a:satOff val="-4966"/>
                      <a:lumOff val="-10549"/>
                    </a:schemeClr>
                  </a:solidFill>
                </a:rPr>
                <a:t>replacement</a:t>
              </a:r>
              <a:r>
                <a:t>.</a:t>
              </a:r>
            </a:p>
          </p:txBody>
        </p:sp>
        <p:pic>
          <p:nvPicPr>
            <p:cNvPr id="567" name="pasted-image.png"/>
            <p:cNvPicPr>
              <a:picLocks noChangeAspect="1"/>
            </p:cNvPicPr>
            <p:nvPr/>
          </p:nvPicPr>
          <p:blipFill>
            <a:blip r:embed="rId3">
              <a:extLst/>
            </a:blip>
            <a:stretch>
              <a:fillRect/>
            </a:stretch>
          </p:blipFill>
          <p:spPr>
            <a:xfrm>
              <a:off x="0" y="0"/>
              <a:ext cx="2141860" cy="2270694"/>
            </a:xfrm>
            <a:prstGeom prst="rect">
              <a:avLst/>
            </a:prstGeom>
            <a:ln w="12700" cap="flat">
              <a:noFill/>
              <a:miter lim="400000"/>
            </a:ln>
            <a:effectLst/>
          </p:spPr>
        </p:pic>
        <p:sp>
          <p:nvSpPr>
            <p:cNvPr id="568" name="Shape 568"/>
            <p:cNvSpPr/>
            <p:nvPr/>
          </p:nvSpPr>
          <p:spPr>
            <a:xfrm>
              <a:off x="2136971" y="2886340"/>
              <a:ext cx="9576577" cy="9060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defRPr sz="3000"/>
              </a:lvl1pPr>
            </a:lstStyle>
            <a:p>
              <a:pPr/>
              <a:r>
                <a:t>遗留系统是一种旧的方法、技术、计算机系统或者应用程序，它意味着系统过时了或者需要被取代。</a:t>
              </a:r>
            </a:p>
          </p:txBody>
        </p:sp>
      </p:gr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3" name="Shape 573"/>
          <p:cNvSpPr/>
          <p:nvPr/>
        </p:nvSpPr>
        <p:spPr>
          <a:xfrm>
            <a:off x="3301802" y="4557776"/>
            <a:ext cx="6017311" cy="638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3300"/>
            </a:lvl1pPr>
          </a:lstStyle>
          <a:p>
            <a:pPr/>
            <a:r>
              <a:t>How do you think of legacy system</a:t>
            </a:r>
          </a:p>
        </p:txBody>
      </p:sp>
      <p:sp>
        <p:nvSpPr>
          <p:cNvPr id="574" name="Shape 574"/>
          <p:cNvSpPr/>
          <p:nvPr/>
        </p:nvSpPr>
        <p:spPr>
          <a:xfrm>
            <a:off x="3599938" y="3925694"/>
            <a:ext cx="5507229" cy="63551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584200">
              <a:lnSpc>
                <a:spcPct val="70000"/>
              </a:lnSpc>
              <a:defRPr cap="all" spc="-159" sz="4000">
                <a:latin typeface="+mn-lt"/>
                <a:ea typeface="+mn-ea"/>
                <a:cs typeface="+mn-cs"/>
                <a:sym typeface="Helvetica"/>
              </a:defRPr>
            </a:lvl1pPr>
          </a:lstStyle>
          <a:p>
            <a:pPr/>
            <a:r>
              <a:t>遗留系统有什么样的特征</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6" name="pasted-image.tiff"/>
          <p:cNvPicPr>
            <a:picLocks noChangeAspect="1"/>
          </p:cNvPicPr>
          <p:nvPr/>
        </p:nvPicPr>
        <p:blipFill>
          <a:blip r:embed="rId3">
            <a:extLst/>
          </a:blip>
          <a:stretch>
            <a:fillRect/>
          </a:stretch>
        </p:blipFill>
        <p:spPr>
          <a:xfrm>
            <a:off x="1332296" y="3668048"/>
            <a:ext cx="11285652" cy="5519914"/>
          </a:xfrm>
          <a:prstGeom prst="rect">
            <a:avLst/>
          </a:prstGeom>
          <a:ln w="12700">
            <a:miter lim="400000"/>
          </a:ln>
        </p:spPr>
      </p:pic>
      <p:pic>
        <p:nvPicPr>
          <p:cNvPr id="577" name="pasted-image.png"/>
          <p:cNvPicPr>
            <a:picLocks noChangeAspect="1"/>
          </p:cNvPicPr>
          <p:nvPr/>
        </p:nvPicPr>
        <p:blipFill>
          <a:blip r:embed="rId4">
            <a:extLst/>
          </a:blip>
          <a:stretch>
            <a:fillRect/>
          </a:stretch>
        </p:blipFill>
        <p:spPr>
          <a:xfrm>
            <a:off x="4063081" y="378755"/>
            <a:ext cx="5824082" cy="3255698"/>
          </a:xfrm>
          <a:prstGeom prst="rect">
            <a:avLst/>
          </a:prstGeom>
          <a:ln w="12700">
            <a:miter lim="400000"/>
          </a:ln>
        </p:spPr>
      </p:pic>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84" name="Group 584"/>
          <p:cNvGrpSpPr/>
          <p:nvPr/>
        </p:nvGrpSpPr>
        <p:grpSpPr>
          <a:xfrm>
            <a:off x="909099" y="1112779"/>
            <a:ext cx="5080001" cy="3595684"/>
            <a:chOff x="0" y="0"/>
            <a:chExt cx="5080000" cy="3595682"/>
          </a:xfrm>
        </p:grpSpPr>
        <p:sp>
          <p:nvSpPr>
            <p:cNvPr id="581" name="Shape 581"/>
            <p:cNvSpPr/>
            <p:nvPr/>
          </p:nvSpPr>
          <p:spPr>
            <a:xfrm>
              <a:off x="0" y="0"/>
              <a:ext cx="5080000" cy="816013"/>
            </a:xfrm>
            <a:prstGeom prst="roundRect">
              <a:avLst>
                <a:gd name="adj" fmla="val 23345"/>
              </a:avLst>
            </a:prstGeom>
            <a:solidFill>
              <a:schemeClr val="accent2"/>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4000">
                  <a:solidFill>
                    <a:srgbClr val="FFFFFF"/>
                  </a:solidFill>
                  <a:latin typeface="Abadi MT Condensed Extra Bold"/>
                  <a:ea typeface="Abadi MT Condensed Extra Bold"/>
                  <a:cs typeface="Abadi MT Condensed Extra Bold"/>
                  <a:sym typeface="Abadi MT Condensed Extra Bold"/>
                </a:defRPr>
              </a:lvl1pPr>
            </a:lstStyle>
            <a:p>
              <a:pPr/>
              <a:r>
                <a:t>1. 它能够正常工作</a:t>
              </a:r>
            </a:p>
          </p:txBody>
        </p:sp>
        <p:sp>
          <p:nvSpPr>
            <p:cNvPr id="582" name="Shape 582"/>
            <p:cNvSpPr/>
            <p:nvPr/>
          </p:nvSpPr>
          <p:spPr>
            <a:xfrm>
              <a:off x="0" y="1360017"/>
              <a:ext cx="5080000" cy="816014"/>
            </a:xfrm>
            <a:prstGeom prst="roundRect">
              <a:avLst>
                <a:gd name="adj" fmla="val 23345"/>
              </a:avLst>
            </a:prstGeom>
            <a:solidFill>
              <a:schemeClr val="accent2"/>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4000">
                  <a:solidFill>
                    <a:srgbClr val="FFFFFF"/>
                  </a:solidFill>
                  <a:latin typeface="Abadi MT Condensed Extra Bold"/>
                  <a:ea typeface="Abadi MT Condensed Extra Bold"/>
                  <a:cs typeface="Abadi MT Condensed Extra Bold"/>
                  <a:sym typeface="Abadi MT Condensed Extra Bold"/>
                </a:defRPr>
              </a:lvl1pPr>
            </a:lstStyle>
            <a:p>
              <a:pPr/>
              <a:r>
                <a:t>2. 它运行关键业务</a:t>
              </a:r>
            </a:p>
          </p:txBody>
        </p:sp>
        <p:sp>
          <p:nvSpPr>
            <p:cNvPr id="583" name="Shape 583"/>
            <p:cNvSpPr/>
            <p:nvPr/>
          </p:nvSpPr>
          <p:spPr>
            <a:xfrm>
              <a:off x="0" y="2779669"/>
              <a:ext cx="5080000" cy="816014"/>
            </a:xfrm>
            <a:prstGeom prst="roundRect">
              <a:avLst>
                <a:gd name="adj" fmla="val 23345"/>
              </a:avLst>
            </a:prstGeom>
            <a:solidFill>
              <a:schemeClr val="accent2"/>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4000">
                  <a:solidFill>
                    <a:srgbClr val="FFFFFF"/>
                  </a:solidFill>
                  <a:latin typeface="Abadi MT Condensed Extra Bold"/>
                  <a:ea typeface="Abadi MT Condensed Extra Bold"/>
                  <a:cs typeface="Abadi MT Condensed Extra Bold"/>
                  <a:sym typeface="Abadi MT Condensed Extra Bold"/>
                </a:defRPr>
              </a:lvl1pPr>
            </a:lstStyle>
            <a:p>
              <a:pPr/>
              <a:r>
                <a:t>3. 它持有核心数据</a:t>
              </a:r>
            </a:p>
          </p:txBody>
        </p:sp>
      </p:grpSp>
      <p:sp>
        <p:nvSpPr>
          <p:cNvPr id="585" name="Shape 585"/>
          <p:cNvSpPr/>
          <p:nvPr/>
        </p:nvSpPr>
        <p:spPr>
          <a:xfrm>
            <a:off x="-56032" y="5745744"/>
            <a:ext cx="13116865" cy="1"/>
          </a:xfrm>
          <a:prstGeom prst="line">
            <a:avLst/>
          </a:prstGeom>
          <a:ln w="25400">
            <a:solidFill>
              <a:schemeClr val="accent1"/>
            </a:solidFill>
            <a:custDash>
              <a:ds d="200000" sp="200000"/>
            </a:custDash>
            <a:miter lim="400000"/>
          </a:ln>
        </p:spPr>
        <p:txBody>
          <a:bodyPr lIns="65023" tIns="65023" rIns="65023" bIns="65023"/>
          <a:lstStyle/>
          <a:p>
            <a:pPr>
              <a:defRPr sz="1600">
                <a:latin typeface="+mn-lt"/>
                <a:ea typeface="+mn-ea"/>
                <a:cs typeface="+mn-cs"/>
                <a:sym typeface="Helvetica"/>
              </a:defRPr>
            </a:pPr>
          </a:p>
        </p:txBody>
      </p:sp>
      <p:pic>
        <p:nvPicPr>
          <p:cNvPr id="586" name="pasted-image.png"/>
          <p:cNvPicPr>
            <a:picLocks noChangeAspect="1"/>
          </p:cNvPicPr>
          <p:nvPr/>
        </p:nvPicPr>
        <p:blipFill>
          <a:blip r:embed="rId3">
            <a:extLst/>
          </a:blip>
          <a:stretch>
            <a:fillRect/>
          </a:stretch>
        </p:blipFill>
        <p:spPr>
          <a:xfrm>
            <a:off x="6721502" y="1147349"/>
            <a:ext cx="5285685" cy="3526543"/>
          </a:xfrm>
          <a:prstGeom prst="rect">
            <a:avLst/>
          </a:prstGeom>
          <a:ln w="12700">
            <a:miter lim="400000"/>
          </a:ln>
        </p:spPr>
      </p:pic>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93" name="Group 593"/>
          <p:cNvGrpSpPr/>
          <p:nvPr/>
        </p:nvGrpSpPr>
        <p:grpSpPr>
          <a:xfrm>
            <a:off x="909099" y="1112779"/>
            <a:ext cx="5080001" cy="3595684"/>
            <a:chOff x="0" y="0"/>
            <a:chExt cx="5080000" cy="3595682"/>
          </a:xfrm>
        </p:grpSpPr>
        <p:sp>
          <p:nvSpPr>
            <p:cNvPr id="590" name="Shape 590"/>
            <p:cNvSpPr/>
            <p:nvPr/>
          </p:nvSpPr>
          <p:spPr>
            <a:xfrm>
              <a:off x="0" y="0"/>
              <a:ext cx="5080000" cy="816013"/>
            </a:xfrm>
            <a:prstGeom prst="roundRect">
              <a:avLst>
                <a:gd name="adj" fmla="val 23345"/>
              </a:avLst>
            </a:prstGeom>
            <a:solidFill>
              <a:schemeClr val="accent2"/>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4000">
                  <a:solidFill>
                    <a:srgbClr val="FFFFFF"/>
                  </a:solidFill>
                  <a:latin typeface="Abadi MT Condensed Extra Bold"/>
                  <a:ea typeface="Abadi MT Condensed Extra Bold"/>
                  <a:cs typeface="Abadi MT Condensed Extra Bold"/>
                  <a:sym typeface="Abadi MT Condensed Extra Bold"/>
                </a:defRPr>
              </a:lvl1pPr>
            </a:lstStyle>
            <a:p>
              <a:pPr/>
              <a:r>
                <a:t>1. 它能够正常工作</a:t>
              </a:r>
            </a:p>
          </p:txBody>
        </p:sp>
        <p:sp>
          <p:nvSpPr>
            <p:cNvPr id="591" name="Shape 591"/>
            <p:cNvSpPr/>
            <p:nvPr/>
          </p:nvSpPr>
          <p:spPr>
            <a:xfrm>
              <a:off x="0" y="1360017"/>
              <a:ext cx="5080000" cy="816014"/>
            </a:xfrm>
            <a:prstGeom prst="roundRect">
              <a:avLst>
                <a:gd name="adj" fmla="val 23345"/>
              </a:avLst>
            </a:prstGeom>
            <a:solidFill>
              <a:schemeClr val="accent2"/>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4000">
                  <a:solidFill>
                    <a:srgbClr val="FFFFFF"/>
                  </a:solidFill>
                  <a:latin typeface="Abadi MT Condensed Extra Bold"/>
                  <a:ea typeface="Abadi MT Condensed Extra Bold"/>
                  <a:cs typeface="Abadi MT Condensed Extra Bold"/>
                  <a:sym typeface="Abadi MT Condensed Extra Bold"/>
                </a:defRPr>
              </a:lvl1pPr>
            </a:lstStyle>
            <a:p>
              <a:pPr/>
              <a:r>
                <a:t>2. 它运行关键业务</a:t>
              </a:r>
            </a:p>
          </p:txBody>
        </p:sp>
        <p:sp>
          <p:nvSpPr>
            <p:cNvPr id="592" name="Shape 592"/>
            <p:cNvSpPr/>
            <p:nvPr/>
          </p:nvSpPr>
          <p:spPr>
            <a:xfrm>
              <a:off x="0" y="2779669"/>
              <a:ext cx="5080000" cy="816014"/>
            </a:xfrm>
            <a:prstGeom prst="roundRect">
              <a:avLst>
                <a:gd name="adj" fmla="val 23345"/>
              </a:avLst>
            </a:prstGeom>
            <a:solidFill>
              <a:schemeClr val="accent2"/>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4000">
                  <a:solidFill>
                    <a:srgbClr val="FFFFFF"/>
                  </a:solidFill>
                  <a:latin typeface="Abadi MT Condensed Extra Bold"/>
                  <a:ea typeface="Abadi MT Condensed Extra Bold"/>
                  <a:cs typeface="Abadi MT Condensed Extra Bold"/>
                  <a:sym typeface="Abadi MT Condensed Extra Bold"/>
                </a:defRPr>
              </a:lvl1pPr>
            </a:lstStyle>
            <a:p>
              <a:pPr/>
              <a:r>
                <a:t>3. 它持有核心数据</a:t>
              </a:r>
            </a:p>
          </p:txBody>
        </p:sp>
      </p:grpSp>
      <p:grpSp>
        <p:nvGrpSpPr>
          <p:cNvPr id="596" name="Group 596"/>
          <p:cNvGrpSpPr/>
          <p:nvPr/>
        </p:nvGrpSpPr>
        <p:grpSpPr>
          <a:xfrm>
            <a:off x="3504946" y="6414506"/>
            <a:ext cx="5994909" cy="2034070"/>
            <a:chOff x="0" y="0"/>
            <a:chExt cx="5994908" cy="2034068"/>
          </a:xfrm>
        </p:grpSpPr>
        <p:sp>
          <p:nvSpPr>
            <p:cNvPr id="594" name="Shape 594"/>
            <p:cNvSpPr/>
            <p:nvPr/>
          </p:nvSpPr>
          <p:spPr>
            <a:xfrm>
              <a:off x="0" y="1398560"/>
              <a:ext cx="5994909" cy="6355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defTabSz="584200">
                <a:lnSpc>
                  <a:spcPct val="70000"/>
                </a:lnSpc>
                <a:defRPr b="1" cap="all" spc="-159" sz="4000">
                  <a:latin typeface="+mn-lt"/>
                  <a:ea typeface="+mn-ea"/>
                  <a:cs typeface="+mn-cs"/>
                  <a:sym typeface="Helvetica"/>
                </a:defRPr>
              </a:pPr>
              <a:r>
                <a:t>遗留系统</a:t>
              </a:r>
              <a:r>
                <a:rPr>
                  <a:solidFill>
                    <a:schemeClr val="accent2">
                      <a:satOff val="-4966"/>
                      <a:lumOff val="-10549"/>
                    </a:schemeClr>
                  </a:solidFill>
                </a:rPr>
                <a:t>正在</a:t>
              </a:r>
              <a:r>
                <a:t>提供</a:t>
              </a:r>
              <a:r>
                <a:rPr>
                  <a:solidFill>
                    <a:schemeClr val="accent2">
                      <a:satOff val="-4966"/>
                      <a:lumOff val="-10549"/>
                    </a:schemeClr>
                  </a:solidFill>
                </a:rPr>
                <a:t>业务价值</a:t>
              </a:r>
            </a:p>
          </p:txBody>
        </p:sp>
        <p:pic>
          <p:nvPicPr>
            <p:cNvPr id="595" name="pasted-image.png"/>
            <p:cNvPicPr>
              <a:picLocks noChangeAspect="1"/>
            </p:cNvPicPr>
            <p:nvPr/>
          </p:nvPicPr>
          <p:blipFill>
            <a:blip r:embed="rId3">
              <a:extLst/>
            </a:blip>
            <a:stretch>
              <a:fillRect/>
            </a:stretch>
          </p:blipFill>
          <p:spPr>
            <a:xfrm>
              <a:off x="1722113" y="0"/>
              <a:ext cx="2550682" cy="1249314"/>
            </a:xfrm>
            <a:prstGeom prst="rect">
              <a:avLst/>
            </a:prstGeom>
            <a:ln w="12700" cap="flat">
              <a:noFill/>
              <a:miter lim="400000"/>
            </a:ln>
            <a:effectLst/>
          </p:spPr>
        </p:pic>
      </p:grpSp>
      <p:sp>
        <p:nvSpPr>
          <p:cNvPr id="597" name="Shape 597"/>
          <p:cNvSpPr/>
          <p:nvPr/>
        </p:nvSpPr>
        <p:spPr>
          <a:xfrm>
            <a:off x="-56032" y="5745744"/>
            <a:ext cx="13116865" cy="1"/>
          </a:xfrm>
          <a:prstGeom prst="line">
            <a:avLst/>
          </a:prstGeom>
          <a:ln w="25400">
            <a:solidFill>
              <a:schemeClr val="accent1"/>
            </a:solidFill>
            <a:custDash>
              <a:ds d="200000" sp="200000"/>
            </a:custDash>
            <a:miter lim="400000"/>
          </a:ln>
        </p:spPr>
        <p:txBody>
          <a:bodyPr lIns="65023" tIns="65023" rIns="65023" bIns="65023"/>
          <a:lstStyle/>
          <a:p>
            <a:pPr>
              <a:defRPr sz="1600">
                <a:latin typeface="+mn-lt"/>
                <a:ea typeface="+mn-ea"/>
                <a:cs typeface="+mn-cs"/>
                <a:sym typeface="Helvetica"/>
              </a:defRPr>
            </a:pPr>
          </a:p>
        </p:txBody>
      </p:sp>
      <p:pic>
        <p:nvPicPr>
          <p:cNvPr id="598" name="pasted-image.png"/>
          <p:cNvPicPr>
            <a:picLocks noChangeAspect="1"/>
          </p:cNvPicPr>
          <p:nvPr/>
        </p:nvPicPr>
        <p:blipFill>
          <a:blip r:embed="rId4">
            <a:extLst/>
          </a:blip>
          <a:stretch>
            <a:fillRect/>
          </a:stretch>
        </p:blipFill>
        <p:spPr>
          <a:xfrm>
            <a:off x="6721502" y="1147349"/>
            <a:ext cx="5285685" cy="3526543"/>
          </a:xfrm>
          <a:prstGeom prst="rect">
            <a:avLst/>
          </a:prstGeom>
          <a:ln w="12700">
            <a:miter lim="400000"/>
          </a:ln>
        </p:spPr>
      </p:pic>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2" name="Shape 602"/>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遗留系统改造面临的挑战</a:t>
            </a:r>
          </a:p>
        </p:txBody>
      </p:sp>
      <p:sp>
        <p:nvSpPr>
          <p:cNvPr id="603" name="Shape 603"/>
          <p:cNvSpPr/>
          <p:nvPr/>
        </p:nvSpPr>
        <p:spPr>
          <a:xfrm>
            <a:off x="4523619" y="5542132"/>
            <a:ext cx="3957562"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latin typeface="+mn-lt"/>
                <a:ea typeface="+mn-ea"/>
                <a:cs typeface="+mn-cs"/>
                <a:sym typeface="Helvetica"/>
              </a:defRPr>
            </a:lvl1pPr>
          </a:lstStyle>
          <a:p>
            <a:pPr/>
            <a:r>
              <a:t>业务中断风险高</a:t>
            </a:r>
          </a:p>
        </p:txBody>
      </p:sp>
      <p:sp>
        <p:nvSpPr>
          <p:cNvPr id="604" name="Shape 604"/>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5" name="Shape 605"/>
          <p:cNvSpPr/>
          <p:nvPr/>
        </p:nvSpPr>
        <p:spPr>
          <a:xfrm>
            <a:off x="4523619" y="6527886"/>
            <a:ext cx="3957562"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latin typeface="+mn-lt"/>
                <a:ea typeface="+mn-ea"/>
                <a:cs typeface="+mn-cs"/>
                <a:sym typeface="Helvetica"/>
              </a:defRPr>
            </a:lvl1pPr>
          </a:lstStyle>
          <a:p>
            <a:pPr/>
            <a:r>
              <a:t>知识传递周期长</a:t>
            </a:r>
          </a:p>
        </p:txBody>
      </p:sp>
      <p:sp>
        <p:nvSpPr>
          <p:cNvPr id="606" name="Shape 606"/>
          <p:cNvSpPr/>
          <p:nvPr/>
        </p:nvSpPr>
        <p:spPr>
          <a:xfrm>
            <a:off x="4523619" y="7521357"/>
            <a:ext cx="3957562"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latin typeface="+mn-lt"/>
                <a:ea typeface="+mn-ea"/>
                <a:cs typeface="+mn-cs"/>
                <a:sym typeface="Helvetica"/>
              </a:defRPr>
            </a:lvl1pPr>
          </a:lstStyle>
          <a:p>
            <a:pPr/>
            <a:r>
              <a:t>系统改造周期长</a:t>
            </a:r>
          </a:p>
        </p:txBody>
      </p:sp>
      <p:pic>
        <p:nvPicPr>
          <p:cNvPr id="607" name="pasted-image.png"/>
          <p:cNvPicPr>
            <a:picLocks noChangeAspect="1"/>
          </p:cNvPicPr>
          <p:nvPr/>
        </p:nvPicPr>
        <p:blipFill>
          <a:blip r:embed="rId2">
            <a:extLst/>
          </a:blip>
          <a:stretch>
            <a:fillRect/>
          </a:stretch>
        </p:blipFill>
        <p:spPr>
          <a:xfrm>
            <a:off x="4965700" y="2059866"/>
            <a:ext cx="3073400" cy="2641601"/>
          </a:xfrm>
          <a:prstGeom prst="rect">
            <a:avLst/>
          </a:prstGeom>
          <a:ln w="12700">
            <a:miter lim="400000"/>
          </a:ln>
        </p:spPr>
      </p:pic>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05" name="pasted-image.png"/>
          <p:cNvPicPr>
            <a:picLocks noChangeAspect="1"/>
          </p:cNvPicPr>
          <p:nvPr/>
        </p:nvPicPr>
        <p:blipFill>
          <a:blip r:embed="rId2">
            <a:extLst/>
          </a:blip>
          <a:stretch>
            <a:fillRect/>
          </a:stretch>
        </p:blipFill>
        <p:spPr>
          <a:xfrm>
            <a:off x="926242" y="6793106"/>
            <a:ext cx="1172342" cy="1664726"/>
          </a:xfrm>
          <a:prstGeom prst="rect">
            <a:avLst/>
          </a:prstGeom>
          <a:ln w="12700">
            <a:miter lim="400000"/>
          </a:ln>
        </p:spPr>
      </p:pic>
      <p:pic>
        <p:nvPicPr>
          <p:cNvPr id="406" name="pasted-image.tif"/>
          <p:cNvPicPr>
            <a:picLocks noChangeAspect="1"/>
          </p:cNvPicPr>
          <p:nvPr/>
        </p:nvPicPr>
        <p:blipFill>
          <a:blip r:embed="rId3">
            <a:extLst/>
          </a:blip>
          <a:stretch>
            <a:fillRect/>
          </a:stretch>
        </p:blipFill>
        <p:spPr>
          <a:xfrm>
            <a:off x="1064688" y="2029546"/>
            <a:ext cx="2655559" cy="2409384"/>
          </a:xfrm>
          <a:prstGeom prst="rect">
            <a:avLst/>
          </a:prstGeom>
          <a:ln w="12700">
            <a:miter lim="400000"/>
          </a:ln>
        </p:spPr>
      </p:pic>
      <p:sp>
        <p:nvSpPr>
          <p:cNvPr id="407" name="Shape 407"/>
          <p:cNvSpPr/>
          <p:nvPr/>
        </p:nvSpPr>
        <p:spPr>
          <a:xfrm>
            <a:off x="5171864" y="2053964"/>
            <a:ext cx="7470603" cy="244525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nSpc>
                <a:spcPct val="110000"/>
              </a:lnSpc>
              <a:defRPr sz="4100">
                <a:latin typeface="冬青黑体简体中文 W3"/>
                <a:ea typeface="冬青黑体简体中文 W3"/>
                <a:cs typeface="冬青黑体简体中文 W3"/>
                <a:sym typeface="冬青黑体简体中文 W3"/>
              </a:defRPr>
            </a:pPr>
            <a:r>
              <a:t>尚度元科技CTO</a:t>
            </a:r>
            <a:endParaRPr>
              <a:latin typeface="Calibri"/>
              <a:ea typeface="Calibri"/>
              <a:cs typeface="Calibri"/>
              <a:sym typeface="Calibri"/>
            </a:endParaRPr>
          </a:p>
          <a:p>
            <a:pPr>
              <a:lnSpc>
                <a:spcPct val="110000"/>
              </a:lnSpc>
              <a:defRPr sz="4100">
                <a:latin typeface="冬青黑体简体中文 W3"/>
                <a:ea typeface="冬青黑体简体中文 W3"/>
                <a:cs typeface="冬青黑体简体中文 W3"/>
                <a:sym typeface="冬青黑体简体中文 W3"/>
              </a:defRPr>
            </a:pPr>
            <a:r>
              <a:t>极客帮技术专家</a:t>
            </a:r>
            <a:endParaRPr>
              <a:latin typeface="Calibri"/>
              <a:ea typeface="Calibri"/>
              <a:cs typeface="Calibri"/>
              <a:sym typeface="Calibri"/>
            </a:endParaRPr>
          </a:p>
          <a:p>
            <a:pPr>
              <a:lnSpc>
                <a:spcPct val="110000"/>
              </a:lnSpc>
              <a:defRPr sz="4100">
                <a:latin typeface="冬青黑体简体中文 W3"/>
                <a:ea typeface="冬青黑体简体中文 W3"/>
                <a:cs typeface="冬青黑体简体中文 W3"/>
                <a:sym typeface="冬青黑体简体中文 W3"/>
              </a:defRPr>
            </a:pPr>
            <a:r>
              <a:rPr>
                <a:latin typeface="Calibri"/>
                <a:ea typeface="Calibri"/>
                <a:cs typeface="Calibri"/>
                <a:sym typeface="Calibri"/>
              </a:rPr>
              <a:t>前ThoughtWorks首席咨询师</a:t>
            </a:r>
          </a:p>
        </p:txBody>
      </p:sp>
      <p:sp>
        <p:nvSpPr>
          <p:cNvPr id="408" name="Shape 408"/>
          <p:cNvSpPr/>
          <p:nvPr>
            <p:ph type="title"/>
          </p:nvPr>
        </p:nvSpPr>
        <p:spPr>
          <a:xfrm>
            <a:off x="380999" y="126576"/>
            <a:ext cx="12242801" cy="984251"/>
          </a:xfrm>
          <a:prstGeom prst="rect">
            <a:avLst/>
          </a:prstGeom>
        </p:spPr>
        <p:txBody>
          <a:bodyPr/>
          <a:lstStyle>
            <a:lvl1pPr defTabSz="457200">
              <a:lnSpc>
                <a:spcPct val="100000"/>
              </a:lnSpc>
              <a:defRPr b="0" cap="none" spc="0" sz="6200">
                <a:solidFill>
                  <a:srgbClr val="000000"/>
                </a:solidFill>
                <a:latin typeface="Calibri"/>
                <a:ea typeface="Calibri"/>
                <a:cs typeface="Calibri"/>
                <a:sym typeface="Calibri"/>
              </a:defRPr>
            </a:lvl1pPr>
          </a:lstStyle>
          <a:p>
            <a:pPr/>
            <a:r>
              <a:t>关于我</a:t>
            </a:r>
          </a:p>
        </p:txBody>
      </p:sp>
      <p:pic>
        <p:nvPicPr>
          <p:cNvPr id="409" name="pasted-image.png"/>
          <p:cNvPicPr>
            <a:picLocks noChangeAspect="1"/>
          </p:cNvPicPr>
          <p:nvPr/>
        </p:nvPicPr>
        <p:blipFill>
          <a:blip r:embed="rId4">
            <a:extLst/>
          </a:blip>
          <a:stretch>
            <a:fillRect/>
          </a:stretch>
        </p:blipFill>
        <p:spPr>
          <a:xfrm>
            <a:off x="931804" y="5006820"/>
            <a:ext cx="1286380" cy="1664726"/>
          </a:xfrm>
          <a:prstGeom prst="rect">
            <a:avLst/>
          </a:prstGeom>
          <a:ln w="12700">
            <a:miter lim="400000"/>
          </a:ln>
        </p:spPr>
      </p:pic>
      <p:grpSp>
        <p:nvGrpSpPr>
          <p:cNvPr id="412" name="Group 412"/>
          <p:cNvGrpSpPr/>
          <p:nvPr/>
        </p:nvGrpSpPr>
        <p:grpSpPr>
          <a:xfrm>
            <a:off x="2062898" y="4856690"/>
            <a:ext cx="3076449" cy="3745669"/>
            <a:chOff x="0" y="0"/>
            <a:chExt cx="3076447" cy="3745667"/>
          </a:xfrm>
        </p:grpSpPr>
        <p:pic>
          <p:nvPicPr>
            <p:cNvPr id="410" name="pasted-image.png"/>
            <p:cNvPicPr>
              <a:picLocks noChangeAspect="1"/>
            </p:cNvPicPr>
            <p:nvPr/>
          </p:nvPicPr>
          <p:blipFill>
            <a:blip r:embed="rId5">
              <a:extLst/>
            </a:blip>
            <a:stretch>
              <a:fillRect/>
            </a:stretch>
          </p:blipFill>
          <p:spPr>
            <a:xfrm>
              <a:off x="0" y="0"/>
              <a:ext cx="2882438" cy="3745668"/>
            </a:xfrm>
            <a:prstGeom prst="rect">
              <a:avLst/>
            </a:prstGeom>
            <a:ln w="12700" cap="flat">
              <a:noFill/>
              <a:miter lim="400000"/>
            </a:ln>
            <a:effectLst/>
          </p:spPr>
        </p:pic>
        <p:pic>
          <p:nvPicPr>
            <p:cNvPr id="411" name="pasted-image.png"/>
            <p:cNvPicPr>
              <a:picLocks noChangeAspect="1"/>
            </p:cNvPicPr>
            <p:nvPr/>
          </p:nvPicPr>
          <p:blipFill>
            <a:blip r:embed="rId6">
              <a:extLst/>
            </a:blip>
            <a:stretch>
              <a:fillRect/>
            </a:stretch>
          </p:blipFill>
          <p:spPr>
            <a:xfrm>
              <a:off x="2226108" y="253753"/>
              <a:ext cx="850340" cy="850341"/>
            </a:xfrm>
            <a:prstGeom prst="rect">
              <a:avLst/>
            </a:prstGeom>
            <a:ln w="12700" cap="flat">
              <a:noFill/>
              <a:miter lim="400000"/>
            </a:ln>
            <a:effectLst/>
          </p:spPr>
        </p:pic>
      </p:grpSp>
      <p:grpSp>
        <p:nvGrpSpPr>
          <p:cNvPr id="420" name="Group 420"/>
          <p:cNvGrpSpPr/>
          <p:nvPr/>
        </p:nvGrpSpPr>
        <p:grpSpPr>
          <a:xfrm>
            <a:off x="5600664" y="5353036"/>
            <a:ext cx="6258596" cy="2984577"/>
            <a:chOff x="0" y="0"/>
            <a:chExt cx="6258594" cy="2984575"/>
          </a:xfrm>
        </p:grpSpPr>
        <p:sp>
          <p:nvSpPr>
            <p:cNvPr id="413" name="Shape 413"/>
            <p:cNvSpPr/>
            <p:nvPr/>
          </p:nvSpPr>
          <p:spPr>
            <a:xfrm>
              <a:off x="21986" y="1590272"/>
              <a:ext cx="6236609"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100"/>
              </a:lvl1pPr>
            </a:lstStyle>
            <a:p>
              <a:pPr/>
              <a:r>
                <a:t>解析微服务架构(一) 单块架构系统以及其面临的挑战</a:t>
              </a:r>
            </a:p>
          </p:txBody>
        </p:sp>
        <p:sp>
          <p:nvSpPr>
            <p:cNvPr id="414" name="Shape 414"/>
            <p:cNvSpPr/>
            <p:nvPr/>
          </p:nvSpPr>
          <p:spPr>
            <a:xfrm>
              <a:off x="0" y="2101249"/>
              <a:ext cx="5210048" cy="401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100"/>
              </a:lvl1pPr>
            </a:lstStyle>
            <a:p>
              <a:pPr/>
              <a:r>
                <a:t>基于微服务架构，改造企业核心系统之实践</a:t>
              </a:r>
            </a:p>
          </p:txBody>
        </p:sp>
        <p:sp>
          <p:nvSpPr>
            <p:cNvPr id="415" name="Shape 415"/>
            <p:cNvSpPr/>
            <p:nvPr/>
          </p:nvSpPr>
          <p:spPr>
            <a:xfrm>
              <a:off x="9922" y="2583127"/>
              <a:ext cx="3076449" cy="401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100"/>
              </a:lvl1pPr>
            </a:lstStyle>
            <a:p>
              <a:pPr/>
              <a:r>
                <a:t>从单块架构到微服务架构</a:t>
              </a:r>
            </a:p>
          </p:txBody>
        </p:sp>
        <p:sp>
          <p:nvSpPr>
            <p:cNvPr id="416" name="Shape 416"/>
            <p:cNvSpPr/>
            <p:nvPr/>
          </p:nvSpPr>
          <p:spPr>
            <a:xfrm>
              <a:off x="21986" y="1069070"/>
              <a:ext cx="4369709"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100"/>
              </a:lvl1pPr>
            </a:lstStyle>
            <a:p>
              <a:pPr/>
              <a:r>
                <a:t>解析微服务架构(二) 微服务架构综述</a:t>
              </a:r>
            </a:p>
          </p:txBody>
        </p:sp>
        <p:pic>
          <p:nvPicPr>
            <p:cNvPr id="417" name="pasted-image.png"/>
            <p:cNvPicPr>
              <a:picLocks noChangeAspect="1"/>
            </p:cNvPicPr>
            <p:nvPr/>
          </p:nvPicPr>
          <p:blipFill>
            <a:blip r:embed="rId7">
              <a:extLst/>
            </a:blip>
            <a:stretch>
              <a:fillRect/>
            </a:stretch>
          </p:blipFill>
          <p:spPr>
            <a:xfrm>
              <a:off x="2947727" y="423917"/>
              <a:ext cx="1905001" cy="584201"/>
            </a:xfrm>
            <a:prstGeom prst="rect">
              <a:avLst/>
            </a:prstGeom>
            <a:ln w="12700" cap="flat">
              <a:noFill/>
              <a:miter lim="400000"/>
            </a:ln>
            <a:effectLst/>
          </p:spPr>
        </p:pic>
        <p:sp>
          <p:nvSpPr>
            <p:cNvPr id="418" name="Shape 418"/>
            <p:cNvSpPr/>
            <p:nvPr/>
          </p:nvSpPr>
          <p:spPr>
            <a:xfrm>
              <a:off x="22622" y="516516"/>
              <a:ext cx="2809749" cy="401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100"/>
              </a:lvl1pPr>
            </a:lstStyle>
            <a:p>
              <a:pPr/>
              <a:r>
                <a:t>微服务架构与持续交付</a:t>
              </a:r>
            </a:p>
          </p:txBody>
        </p:sp>
        <p:sp>
          <p:nvSpPr>
            <p:cNvPr id="419" name="Shape 419"/>
            <p:cNvSpPr/>
            <p:nvPr/>
          </p:nvSpPr>
          <p:spPr>
            <a:xfrm>
              <a:off x="22622" y="0"/>
              <a:ext cx="3609849" cy="401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100"/>
              </a:lvl1pPr>
            </a:lstStyle>
            <a:p>
              <a:pPr/>
              <a:r>
                <a:t>微服务的实施策略与必备能力</a:t>
              </a:r>
            </a:p>
          </p:txBody>
        </p:sp>
      </p:gr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9" name="Shape 609"/>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目录</a:t>
            </a:r>
          </a:p>
        </p:txBody>
      </p:sp>
      <p:sp>
        <p:nvSpPr>
          <p:cNvPr id="610" name="Shape 610"/>
          <p:cNvSpPr/>
          <p:nvPr/>
        </p:nvSpPr>
        <p:spPr>
          <a:xfrm>
            <a:off x="4523619" y="2615640"/>
            <a:ext cx="3957562"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solidFill>
                  <a:srgbClr val="DDDDDD"/>
                </a:solidFill>
                <a:latin typeface="+mn-lt"/>
                <a:ea typeface="+mn-ea"/>
                <a:cs typeface="+mn-cs"/>
                <a:sym typeface="Helvetica"/>
              </a:defRPr>
            </a:lvl1pPr>
          </a:lstStyle>
          <a:p>
            <a:pPr/>
            <a:r>
              <a:t>遗留系统的本质</a:t>
            </a:r>
          </a:p>
        </p:txBody>
      </p:sp>
      <p:sp>
        <p:nvSpPr>
          <p:cNvPr id="611" name="Shape 611"/>
          <p:cNvSpPr/>
          <p:nvPr/>
        </p:nvSpPr>
        <p:spPr>
          <a:xfrm>
            <a:off x="4523619" y="3778216"/>
            <a:ext cx="3957562" cy="63551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latin typeface="+mn-lt"/>
                <a:ea typeface="+mn-ea"/>
                <a:cs typeface="+mn-cs"/>
                <a:sym typeface="Helvetica"/>
              </a:defRPr>
            </a:lvl1pPr>
          </a:lstStyle>
          <a:p>
            <a:pPr/>
            <a:r>
              <a:t>微服务架构综述</a:t>
            </a:r>
          </a:p>
        </p:txBody>
      </p:sp>
      <p:sp>
        <p:nvSpPr>
          <p:cNvPr id="612" name="Shape 612"/>
          <p:cNvSpPr/>
          <p:nvPr/>
        </p:nvSpPr>
        <p:spPr>
          <a:xfrm>
            <a:off x="4523619" y="4915392"/>
            <a:ext cx="3957562" cy="63551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solidFill>
                  <a:srgbClr val="DDDDDD"/>
                </a:solidFill>
                <a:latin typeface="+mn-lt"/>
                <a:ea typeface="+mn-ea"/>
                <a:cs typeface="+mn-cs"/>
                <a:sym typeface="Helvetica"/>
              </a:defRPr>
            </a:lvl1pPr>
          </a:lstStyle>
          <a:p>
            <a:pPr/>
            <a:r>
              <a:t>改造策略与场景</a:t>
            </a:r>
          </a:p>
        </p:txBody>
      </p:sp>
      <p:sp>
        <p:nvSpPr>
          <p:cNvPr id="613" name="Shape 613"/>
          <p:cNvSpPr/>
          <p:nvPr/>
        </p:nvSpPr>
        <p:spPr>
          <a:xfrm>
            <a:off x="4523619" y="6052569"/>
            <a:ext cx="2494522"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solidFill>
                  <a:srgbClr val="DDDDDD"/>
                </a:solidFill>
                <a:latin typeface="+mn-lt"/>
                <a:ea typeface="+mn-ea"/>
                <a:cs typeface="+mn-cs"/>
                <a:sym typeface="Helvetica"/>
              </a:defRPr>
            </a:lvl1pPr>
          </a:lstStyle>
          <a:p>
            <a:pPr/>
            <a:r>
              <a:t>案例分享</a:t>
            </a:r>
          </a:p>
        </p:txBody>
      </p:sp>
      <p:sp>
        <p:nvSpPr>
          <p:cNvPr id="614" name="Shape 614"/>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6" name="Shape 616"/>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微服务架构</a:t>
            </a:r>
          </a:p>
        </p:txBody>
      </p:sp>
      <p:sp>
        <p:nvSpPr>
          <p:cNvPr id="617" name="Shape 617"/>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20" name="Group 620"/>
          <p:cNvGrpSpPr/>
          <p:nvPr/>
        </p:nvGrpSpPr>
        <p:grpSpPr>
          <a:xfrm>
            <a:off x="2093886" y="4431059"/>
            <a:ext cx="8817028" cy="4775066"/>
            <a:chOff x="0" y="0"/>
            <a:chExt cx="8817027" cy="4775064"/>
          </a:xfrm>
        </p:grpSpPr>
        <p:pic>
          <p:nvPicPr>
            <p:cNvPr id="618" name="pasted-image.png"/>
            <p:cNvPicPr>
              <a:picLocks noChangeAspect="1"/>
            </p:cNvPicPr>
            <p:nvPr/>
          </p:nvPicPr>
          <p:blipFill>
            <a:blip r:embed="rId2">
              <a:extLst/>
            </a:blip>
            <a:srcRect l="0" t="0" r="0" b="0"/>
            <a:stretch>
              <a:fillRect/>
            </a:stretch>
          </p:blipFill>
          <p:spPr>
            <a:xfrm>
              <a:off x="0" y="0"/>
              <a:ext cx="8817028" cy="4775065"/>
            </a:xfrm>
            <a:prstGeom prst="rect">
              <a:avLst/>
            </a:prstGeom>
            <a:ln w="12700" cap="flat">
              <a:noFill/>
              <a:miter lim="400000"/>
            </a:ln>
            <a:effectLst/>
          </p:spPr>
        </p:pic>
        <p:sp>
          <p:nvSpPr>
            <p:cNvPr id="619" name="Shape 619"/>
            <p:cNvSpPr/>
            <p:nvPr/>
          </p:nvSpPr>
          <p:spPr>
            <a:xfrm>
              <a:off x="3596938" y="2182152"/>
              <a:ext cx="1623152" cy="718553"/>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grpSp>
      <p:sp>
        <p:nvSpPr>
          <p:cNvPr id="621" name="Shape 621"/>
          <p:cNvSpPr/>
          <p:nvPr/>
        </p:nvSpPr>
        <p:spPr>
          <a:xfrm>
            <a:off x="8755238" y="3432722"/>
            <a:ext cx="3221110"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i="1"/>
            </a:lvl1pPr>
          </a:lstStyle>
          <a:p>
            <a:pPr/>
            <a:r>
              <a:t>Martin Fowler, Mar 2014</a:t>
            </a:r>
          </a:p>
        </p:txBody>
      </p:sp>
      <p:pic>
        <p:nvPicPr>
          <p:cNvPr id="622" name="pasted-image.png"/>
          <p:cNvPicPr>
            <a:picLocks noChangeAspect="1"/>
          </p:cNvPicPr>
          <p:nvPr/>
        </p:nvPicPr>
        <p:blipFill>
          <a:blip r:embed="rId3">
            <a:extLst/>
          </a:blip>
          <a:stretch>
            <a:fillRect/>
          </a:stretch>
        </p:blipFill>
        <p:spPr>
          <a:xfrm>
            <a:off x="721723" y="2032623"/>
            <a:ext cx="2760120" cy="2104995"/>
          </a:xfrm>
          <a:prstGeom prst="rect">
            <a:avLst/>
          </a:prstGeom>
          <a:ln w="12700">
            <a:miter lim="400000"/>
          </a:ln>
        </p:spPr>
      </p:pic>
      <p:sp>
        <p:nvSpPr>
          <p:cNvPr id="623" name="Shape 623"/>
          <p:cNvSpPr/>
          <p:nvPr/>
        </p:nvSpPr>
        <p:spPr>
          <a:xfrm>
            <a:off x="3679902" y="2791496"/>
            <a:ext cx="6823086" cy="599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3000"/>
            </a:lvl1pPr>
          </a:lstStyle>
          <a:p>
            <a:pPr/>
            <a:r>
              <a:t>Microservices - the new architectural style</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625" name="Shape 625"/>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微服务架构的特征</a:t>
            </a:r>
          </a:p>
        </p:txBody>
      </p:sp>
      <p:sp>
        <p:nvSpPr>
          <p:cNvPr id="626" name="Shape 626"/>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27" name="Shape 627"/>
          <p:cNvSpPr/>
          <p:nvPr/>
        </p:nvSpPr>
        <p:spPr>
          <a:xfrm>
            <a:off x="1626103" y="1934733"/>
            <a:ext cx="3104122" cy="573914"/>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b="1" cap="all" spc="-140" sz="3500">
                <a:latin typeface="+mn-lt"/>
                <a:ea typeface="+mn-ea"/>
                <a:cs typeface="+mn-cs"/>
                <a:sym typeface="Helvetica"/>
              </a:defRPr>
            </a:lvl1pPr>
          </a:lstStyle>
          <a:p>
            <a:pPr/>
            <a:r>
              <a:t>围绕业务构建</a:t>
            </a:r>
          </a:p>
        </p:txBody>
      </p:sp>
      <p:sp>
        <p:nvSpPr>
          <p:cNvPr id="628" name="Shape 628"/>
          <p:cNvSpPr/>
          <p:nvPr/>
        </p:nvSpPr>
        <p:spPr>
          <a:xfrm>
            <a:off x="1626103" y="3565977"/>
            <a:ext cx="3530842" cy="573914"/>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b="1" cap="all" spc="-140" sz="3500">
                <a:latin typeface="+mn-lt"/>
                <a:ea typeface="+mn-ea"/>
                <a:cs typeface="+mn-cs"/>
                <a:sym typeface="Helvetica"/>
              </a:defRPr>
            </a:lvl1pPr>
          </a:lstStyle>
          <a:p>
            <a:pPr/>
            <a:r>
              <a:t>轻量级通信机制</a:t>
            </a:r>
          </a:p>
        </p:txBody>
      </p:sp>
      <p:sp>
        <p:nvSpPr>
          <p:cNvPr id="629" name="Shape 629"/>
          <p:cNvSpPr/>
          <p:nvPr/>
        </p:nvSpPr>
        <p:spPr>
          <a:xfrm>
            <a:off x="1626103" y="5167409"/>
            <a:ext cx="2677402" cy="57391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b="1" cap="all" spc="-140" sz="3500">
                <a:latin typeface="+mn-lt"/>
                <a:ea typeface="+mn-ea"/>
                <a:cs typeface="+mn-cs"/>
                <a:sym typeface="Helvetica"/>
              </a:defRPr>
            </a:lvl1pPr>
          </a:lstStyle>
          <a:p>
            <a:pPr/>
            <a:r>
              <a:t>演进式架构</a:t>
            </a:r>
          </a:p>
        </p:txBody>
      </p:sp>
      <p:sp>
        <p:nvSpPr>
          <p:cNvPr id="630" name="Shape 630"/>
          <p:cNvSpPr/>
          <p:nvPr/>
        </p:nvSpPr>
        <p:spPr>
          <a:xfrm>
            <a:off x="1638803" y="6892155"/>
            <a:ext cx="3530842" cy="573914"/>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b="1" cap="all" spc="-140" sz="3500">
                <a:latin typeface="+mn-lt"/>
                <a:ea typeface="+mn-ea"/>
                <a:cs typeface="+mn-cs"/>
                <a:sym typeface="Helvetica"/>
              </a:defRPr>
            </a:lvl1pPr>
          </a:lstStyle>
          <a:p>
            <a:pPr/>
            <a:r>
              <a:t>基础设施自动化</a:t>
            </a:r>
          </a:p>
        </p:txBody>
      </p:sp>
      <p:sp>
        <p:nvSpPr>
          <p:cNvPr id="631" name="Shape 631"/>
          <p:cNvSpPr/>
          <p:nvPr/>
        </p:nvSpPr>
        <p:spPr>
          <a:xfrm>
            <a:off x="2091948" y="2616648"/>
            <a:ext cx="6848349" cy="41376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200"/>
            </a:lvl1pPr>
          </a:lstStyle>
          <a:p>
            <a:pPr/>
            <a:r>
              <a:t>围绕业务功能构建服务，围绕业务功能构建全功能团队</a:t>
            </a:r>
          </a:p>
        </p:txBody>
      </p:sp>
      <p:sp>
        <p:nvSpPr>
          <p:cNvPr id="632" name="Shape 632"/>
          <p:cNvSpPr/>
          <p:nvPr/>
        </p:nvSpPr>
        <p:spPr>
          <a:xfrm>
            <a:off x="2091948" y="4245988"/>
            <a:ext cx="5171949" cy="41376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200"/>
            </a:lvl1pPr>
          </a:lstStyle>
          <a:p>
            <a:pPr/>
            <a:r>
              <a:t>服务间使用轻量级的通信机制来完成协作</a:t>
            </a:r>
          </a:p>
        </p:txBody>
      </p:sp>
      <p:sp>
        <p:nvSpPr>
          <p:cNvPr id="633" name="Shape 633"/>
          <p:cNvSpPr/>
          <p:nvPr/>
        </p:nvSpPr>
        <p:spPr>
          <a:xfrm>
            <a:off x="2091948" y="5811828"/>
            <a:ext cx="3774949" cy="41376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200"/>
            </a:lvl1pPr>
          </a:lstStyle>
          <a:p>
            <a:pPr/>
            <a:r>
              <a:t>业务、技术和团队的动态平衡</a:t>
            </a:r>
          </a:p>
        </p:txBody>
      </p:sp>
      <p:sp>
        <p:nvSpPr>
          <p:cNvPr id="634" name="Shape 634"/>
          <p:cNvSpPr/>
          <p:nvPr/>
        </p:nvSpPr>
        <p:spPr>
          <a:xfrm>
            <a:off x="2091948" y="7501875"/>
            <a:ext cx="8524749" cy="41376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2200"/>
            </a:lvl1pPr>
          </a:lstStyle>
          <a:p>
            <a:pPr/>
            <a:r>
              <a:t>自动化测试机制，自动化基础设施的创建、配置，自动化部署流水线</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6" name="Shape 636"/>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微服务架构的优势</a:t>
            </a:r>
          </a:p>
        </p:txBody>
      </p:sp>
      <p:sp>
        <p:nvSpPr>
          <p:cNvPr id="637" name="Shape 637"/>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44" name="Group 644"/>
          <p:cNvGrpSpPr/>
          <p:nvPr/>
        </p:nvGrpSpPr>
        <p:grpSpPr>
          <a:xfrm>
            <a:off x="1727703" y="2391933"/>
            <a:ext cx="7593594" cy="4290862"/>
            <a:chOff x="0" y="0"/>
            <a:chExt cx="7593592" cy="4290861"/>
          </a:xfrm>
        </p:grpSpPr>
        <p:sp>
          <p:nvSpPr>
            <p:cNvPr id="638" name="Shape 638"/>
            <p:cNvSpPr/>
            <p:nvPr/>
          </p:nvSpPr>
          <p:spPr>
            <a:xfrm>
              <a:off x="0" y="0"/>
              <a:ext cx="2250681" cy="5739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401052" indent="-401052" defTabSz="584200">
                <a:lnSpc>
                  <a:spcPct val="70000"/>
                </a:lnSpc>
                <a:buSzPct val="100000"/>
                <a:buChar char="•"/>
                <a:defRPr b="1" cap="all" spc="-140" sz="3500">
                  <a:latin typeface="+mn-lt"/>
                  <a:ea typeface="+mn-ea"/>
                  <a:cs typeface="+mn-cs"/>
                  <a:sym typeface="Helvetica"/>
                </a:defRPr>
              </a:lvl1pPr>
            </a:lstStyle>
            <a:p>
              <a:pPr/>
              <a:r>
                <a:t>独立交付</a:t>
              </a:r>
            </a:p>
          </p:txBody>
        </p:sp>
        <p:sp>
          <p:nvSpPr>
            <p:cNvPr id="639" name="Shape 639"/>
            <p:cNvSpPr/>
            <p:nvPr/>
          </p:nvSpPr>
          <p:spPr>
            <a:xfrm>
              <a:off x="0" y="1631244"/>
              <a:ext cx="2677401" cy="5739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401052" indent="-401052" defTabSz="584200">
                <a:lnSpc>
                  <a:spcPct val="70000"/>
                </a:lnSpc>
                <a:buSzPct val="100000"/>
                <a:buChar char="•"/>
                <a:defRPr b="1" cap="all" spc="-140" sz="3500">
                  <a:latin typeface="+mn-lt"/>
                  <a:ea typeface="+mn-ea"/>
                  <a:cs typeface="+mn-cs"/>
                  <a:sym typeface="Helvetica"/>
                </a:defRPr>
              </a:lvl1pPr>
            </a:lstStyle>
            <a:p>
              <a:pPr/>
              <a:r>
                <a:t>技术多样性</a:t>
              </a:r>
            </a:p>
          </p:txBody>
        </p:sp>
        <p:sp>
          <p:nvSpPr>
            <p:cNvPr id="640" name="Shape 640"/>
            <p:cNvSpPr/>
            <p:nvPr/>
          </p:nvSpPr>
          <p:spPr>
            <a:xfrm>
              <a:off x="0" y="3232676"/>
              <a:ext cx="2250681" cy="5739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401052" indent="-401052" defTabSz="584200">
                <a:lnSpc>
                  <a:spcPct val="70000"/>
                </a:lnSpc>
                <a:buSzPct val="100000"/>
                <a:buChar char="•"/>
                <a:defRPr b="1" cap="all" spc="-140" sz="3500">
                  <a:latin typeface="+mn-lt"/>
                  <a:ea typeface="+mn-ea"/>
                  <a:cs typeface="+mn-cs"/>
                  <a:sym typeface="Helvetica"/>
                </a:defRPr>
              </a:lvl1pPr>
            </a:lstStyle>
            <a:p>
              <a:pPr/>
              <a:r>
                <a:t>按需伸缩</a:t>
              </a:r>
            </a:p>
          </p:txBody>
        </p:sp>
        <p:sp>
          <p:nvSpPr>
            <p:cNvPr id="641" name="Shape 641"/>
            <p:cNvSpPr/>
            <p:nvPr/>
          </p:nvSpPr>
          <p:spPr>
            <a:xfrm>
              <a:off x="465844" y="681915"/>
              <a:ext cx="7127749"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2200"/>
              </a:lvl1pPr>
            </a:lstStyle>
            <a:p>
              <a:pPr/>
              <a:r>
                <a:t>围绕业务的独立交付单元；独立开发、测试、构建和发布</a:t>
              </a:r>
            </a:p>
          </p:txBody>
        </p:sp>
        <p:sp>
          <p:nvSpPr>
            <p:cNvPr id="642" name="Shape 642"/>
            <p:cNvSpPr/>
            <p:nvPr/>
          </p:nvSpPr>
          <p:spPr>
            <a:xfrm>
              <a:off x="465844" y="2311255"/>
              <a:ext cx="6289549"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2200"/>
              </a:lvl1pPr>
            </a:lstStyle>
            <a:p>
              <a:pPr/>
              <a:r>
                <a:t>服务可以采用合适的技术、存储机制解决业务问题</a:t>
              </a:r>
            </a:p>
          </p:txBody>
        </p:sp>
        <p:sp>
          <p:nvSpPr>
            <p:cNvPr id="643" name="Shape 643"/>
            <p:cNvSpPr/>
            <p:nvPr/>
          </p:nvSpPr>
          <p:spPr>
            <a:xfrm>
              <a:off x="465844" y="3877095"/>
              <a:ext cx="5451349"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2200"/>
              </a:lvl1pPr>
            </a:lstStyle>
            <a:p>
              <a:pPr/>
              <a:r>
                <a:t>不同服务可以根据业务需求，按需水平伸缩</a:t>
              </a:r>
            </a:p>
          </p:txBody>
        </p:sp>
      </p:gr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8" name="Shape 648"/>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微服务架构的挑战</a:t>
            </a:r>
          </a:p>
        </p:txBody>
      </p:sp>
      <p:sp>
        <p:nvSpPr>
          <p:cNvPr id="649" name="Shape 649"/>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62" name="Group 662"/>
          <p:cNvGrpSpPr/>
          <p:nvPr/>
        </p:nvGrpSpPr>
        <p:grpSpPr>
          <a:xfrm>
            <a:off x="1524318" y="2544811"/>
            <a:ext cx="9956164" cy="4384578"/>
            <a:chOff x="0" y="-139700"/>
            <a:chExt cx="9956162" cy="4384577"/>
          </a:xfrm>
        </p:grpSpPr>
        <p:sp>
          <p:nvSpPr>
            <p:cNvPr id="650" name="Shape 650"/>
            <p:cNvSpPr/>
            <p:nvPr/>
          </p:nvSpPr>
          <p:spPr>
            <a:xfrm>
              <a:off x="0" y="-139700"/>
              <a:ext cx="4525929" cy="5414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15192" indent="-415192" defTabSz="584200">
                <a:spcBef>
                  <a:spcPts val="1200"/>
                </a:spcBef>
                <a:buClr>
                  <a:srgbClr val="000000"/>
                </a:buClr>
                <a:buSzPct val="100000"/>
                <a:buFont typeface="Lucida Grande"/>
                <a:buChar char="•"/>
                <a:defRPr b="1" sz="3500">
                  <a:latin typeface="+mn-lt"/>
                  <a:ea typeface="+mn-ea"/>
                  <a:cs typeface="+mn-cs"/>
                  <a:sym typeface="Helvetica"/>
                </a:defRPr>
              </a:pPr>
              <a:r>
                <a:rPr>
                  <a:latin typeface="Calibri"/>
                  <a:ea typeface="Calibri"/>
                  <a:cs typeface="Calibri"/>
                  <a:sym typeface="Calibri"/>
                </a:rPr>
                <a:t>分布式系统的复杂度</a:t>
              </a:r>
            </a:p>
          </p:txBody>
        </p:sp>
        <p:sp>
          <p:nvSpPr>
            <p:cNvPr id="651" name="Shape 651"/>
            <p:cNvSpPr/>
            <p:nvPr/>
          </p:nvSpPr>
          <p:spPr>
            <a:xfrm>
              <a:off x="444529" y="594137"/>
              <a:ext cx="4171546" cy="5547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378557" indent="-378557" defTabSz="584200">
                <a:spcBef>
                  <a:spcPts val="1200"/>
                </a:spcBef>
                <a:buClr>
                  <a:srgbClr val="000000"/>
                </a:buClr>
                <a:buSzPct val="100000"/>
                <a:buFont typeface="Lucida Grande"/>
                <a:buChar char="-"/>
                <a:defRPr sz="3000">
                  <a:latin typeface="+mn-lt"/>
                  <a:ea typeface="+mn-ea"/>
                  <a:cs typeface="+mn-cs"/>
                  <a:sym typeface="Helvetica"/>
                </a:defRPr>
              </a:pPr>
              <a:r>
                <a:t>网络因素(带宽、超时)</a:t>
              </a:r>
            </a:p>
          </p:txBody>
        </p:sp>
        <p:sp>
          <p:nvSpPr>
            <p:cNvPr id="652" name="Shape 652"/>
            <p:cNvSpPr/>
            <p:nvPr/>
          </p:nvSpPr>
          <p:spPr>
            <a:xfrm>
              <a:off x="444529" y="1305114"/>
              <a:ext cx="2393794" cy="479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378557" indent="-378557" defTabSz="584200">
                <a:spcBef>
                  <a:spcPts val="1200"/>
                </a:spcBef>
                <a:buClr>
                  <a:srgbClr val="000000"/>
                </a:buClr>
                <a:buSzPct val="100000"/>
                <a:buFont typeface="Lucida Grande"/>
                <a:buChar char="-"/>
                <a:defRPr sz="3000">
                  <a:latin typeface="+mn-lt"/>
                  <a:ea typeface="+mn-ea"/>
                  <a:cs typeface="+mn-cs"/>
                  <a:sym typeface="Helvetica"/>
                </a:defRPr>
              </a:pPr>
              <a:r>
                <a:t>数据</a:t>
              </a:r>
              <a:r>
                <a:rPr>
                  <a:latin typeface="Calibri"/>
                  <a:ea typeface="Calibri"/>
                  <a:cs typeface="Calibri"/>
                  <a:sym typeface="Calibri"/>
                </a:rPr>
                <a:t>一致</a:t>
              </a:r>
              <a:r>
                <a:t>性</a:t>
              </a:r>
            </a:p>
          </p:txBody>
        </p:sp>
        <p:sp>
          <p:nvSpPr>
            <p:cNvPr id="653" name="Shape 653"/>
            <p:cNvSpPr/>
            <p:nvPr/>
          </p:nvSpPr>
          <p:spPr>
            <a:xfrm>
              <a:off x="5192310" y="-127000"/>
              <a:ext cx="2303430" cy="5414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15192" indent="-415192" defTabSz="584200">
                <a:spcBef>
                  <a:spcPts val="1200"/>
                </a:spcBef>
                <a:buClr>
                  <a:srgbClr val="000000"/>
                </a:buClr>
                <a:buSzPct val="100000"/>
                <a:buFont typeface="Lucida Grande"/>
                <a:buChar char="•"/>
                <a:defRPr b="1" sz="3500">
                  <a:latin typeface="+mn-lt"/>
                  <a:ea typeface="+mn-ea"/>
                  <a:cs typeface="+mn-cs"/>
                  <a:sym typeface="Helvetica"/>
                </a:defRPr>
              </a:pPr>
              <a:r>
                <a:rPr>
                  <a:latin typeface="Calibri"/>
                  <a:ea typeface="Calibri"/>
                  <a:cs typeface="Calibri"/>
                  <a:sym typeface="Calibri"/>
                </a:rPr>
                <a:t>运维成本</a:t>
              </a:r>
            </a:p>
          </p:txBody>
        </p:sp>
        <p:sp>
          <p:nvSpPr>
            <p:cNvPr id="654" name="Shape 654"/>
            <p:cNvSpPr/>
            <p:nvPr/>
          </p:nvSpPr>
          <p:spPr>
            <a:xfrm>
              <a:off x="5703175" y="543337"/>
              <a:ext cx="4130619" cy="567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378557" indent="-378557" defTabSz="584200">
                <a:spcBef>
                  <a:spcPts val="1200"/>
                </a:spcBef>
                <a:buClr>
                  <a:srgbClr val="000000"/>
                </a:buClr>
                <a:buSzPct val="100000"/>
                <a:buFont typeface="Lucida Grande"/>
                <a:buChar char="-"/>
                <a:defRPr sz="3000">
                  <a:latin typeface="+mn-lt"/>
                  <a:ea typeface="+mn-ea"/>
                  <a:cs typeface="+mn-cs"/>
                  <a:sym typeface="Helvetica"/>
                </a:defRPr>
              </a:pPr>
              <a:r>
                <a:rPr>
                  <a:latin typeface="Calibri"/>
                  <a:ea typeface="Calibri"/>
                  <a:cs typeface="Calibri"/>
                  <a:sym typeface="Calibri"/>
                </a:rPr>
                <a:t>环境配置(Provisioning)</a:t>
              </a:r>
            </a:p>
          </p:txBody>
        </p:sp>
        <p:sp>
          <p:nvSpPr>
            <p:cNvPr id="655" name="Shape 655"/>
            <p:cNvSpPr/>
            <p:nvPr/>
          </p:nvSpPr>
          <p:spPr>
            <a:xfrm>
              <a:off x="5682199" y="1254314"/>
              <a:ext cx="2159949" cy="567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378557" indent="-378557" defTabSz="584200">
                <a:spcBef>
                  <a:spcPts val="1200"/>
                </a:spcBef>
                <a:buClr>
                  <a:srgbClr val="000000"/>
                </a:buClr>
                <a:buSzPct val="100000"/>
                <a:buFont typeface="Lucida Grande"/>
                <a:buChar char="-"/>
                <a:defRPr sz="3000">
                  <a:latin typeface="+mn-lt"/>
                  <a:ea typeface="+mn-ea"/>
                  <a:cs typeface="+mn-cs"/>
                  <a:sym typeface="Helvetica"/>
                </a:defRPr>
              </a:pPr>
              <a:r>
                <a:rPr>
                  <a:latin typeface="Calibri"/>
                  <a:ea typeface="Calibri"/>
                  <a:cs typeface="Calibri"/>
                  <a:sym typeface="Calibri"/>
                </a:rPr>
                <a:t>部署/监控</a:t>
              </a:r>
            </a:p>
          </p:txBody>
        </p:sp>
        <p:sp>
          <p:nvSpPr>
            <p:cNvPr id="656" name="Shape 656"/>
            <p:cNvSpPr/>
            <p:nvPr/>
          </p:nvSpPr>
          <p:spPr>
            <a:xfrm>
              <a:off x="76200" y="2425464"/>
              <a:ext cx="3636929" cy="5414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15192" indent="-415192" defTabSz="584200">
                <a:spcBef>
                  <a:spcPts val="1200"/>
                </a:spcBef>
                <a:buClr>
                  <a:srgbClr val="000000"/>
                </a:buClr>
                <a:buSzPct val="100000"/>
                <a:buFont typeface="Lucida Grande"/>
                <a:buChar char="•"/>
                <a:defRPr b="1" sz="3500">
                  <a:latin typeface="+mn-lt"/>
                  <a:ea typeface="+mn-ea"/>
                  <a:cs typeface="+mn-cs"/>
                  <a:sym typeface="Helvetica"/>
                </a:defRPr>
              </a:pPr>
              <a:r>
                <a:rPr>
                  <a:latin typeface="Calibri"/>
                  <a:ea typeface="Calibri"/>
                  <a:cs typeface="Calibri"/>
                  <a:sym typeface="Calibri"/>
                </a:rPr>
                <a:t>测试</a:t>
              </a:r>
              <a:r>
                <a:t>与管理成本</a:t>
              </a:r>
            </a:p>
          </p:txBody>
        </p:sp>
        <p:sp>
          <p:nvSpPr>
            <p:cNvPr id="657" name="Shape 657"/>
            <p:cNvSpPr/>
            <p:nvPr/>
          </p:nvSpPr>
          <p:spPr>
            <a:xfrm>
              <a:off x="482629" y="3105912"/>
              <a:ext cx="3155794" cy="4798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378557" indent="-378557" defTabSz="584200">
                <a:spcBef>
                  <a:spcPts val="1200"/>
                </a:spcBef>
                <a:buClr>
                  <a:srgbClr val="000000"/>
                </a:buClr>
                <a:buSzPct val="100000"/>
                <a:buFont typeface="Lucida Grande"/>
                <a:buChar char="-"/>
                <a:defRPr sz="3000">
                  <a:latin typeface="+mn-lt"/>
                  <a:ea typeface="+mn-ea"/>
                  <a:cs typeface="+mn-cs"/>
                  <a:sym typeface="Helvetica"/>
                </a:defRPr>
              </a:pPr>
              <a:r>
                <a:t>测试策略与集成</a:t>
              </a:r>
            </a:p>
          </p:txBody>
        </p:sp>
        <p:sp>
          <p:nvSpPr>
            <p:cNvPr id="658" name="Shape 658"/>
            <p:cNvSpPr/>
            <p:nvPr/>
          </p:nvSpPr>
          <p:spPr>
            <a:xfrm>
              <a:off x="482629" y="3713589"/>
              <a:ext cx="2012794" cy="479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378557" indent="-378557" defTabSz="584200">
                <a:spcBef>
                  <a:spcPts val="1200"/>
                </a:spcBef>
                <a:buClr>
                  <a:srgbClr val="000000"/>
                </a:buClr>
                <a:buSzPct val="100000"/>
                <a:buFont typeface="Lucida Grande"/>
                <a:buChar char="-"/>
                <a:defRPr sz="3000">
                  <a:latin typeface="+mn-lt"/>
                  <a:ea typeface="+mn-ea"/>
                  <a:cs typeface="+mn-cs"/>
                  <a:sym typeface="Helvetica"/>
                </a:defRPr>
              </a:pPr>
              <a:r>
                <a:t>服务治理</a:t>
              </a:r>
            </a:p>
          </p:txBody>
        </p:sp>
        <p:sp>
          <p:nvSpPr>
            <p:cNvPr id="659" name="Shape 659"/>
            <p:cNvSpPr/>
            <p:nvPr/>
          </p:nvSpPr>
          <p:spPr>
            <a:xfrm>
              <a:off x="5356965" y="2413023"/>
              <a:ext cx="4599198" cy="5414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0000"/>
                </a:buClr>
                <a:buSzPct val="100000"/>
                <a:buFont typeface="Lucida Grande"/>
                <a:buChar char="•"/>
                <a:defRPr b="1" sz="3500"/>
              </a:pPr>
              <a:r>
                <a:t>团队文化与协作成本</a:t>
              </a:r>
            </a:p>
          </p:txBody>
        </p:sp>
        <p:sp>
          <p:nvSpPr>
            <p:cNvPr id="660" name="Shape 660"/>
            <p:cNvSpPr/>
            <p:nvPr/>
          </p:nvSpPr>
          <p:spPr>
            <a:xfrm>
              <a:off x="5714619" y="3765070"/>
              <a:ext cx="2393795" cy="479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378557" indent="-378557" defTabSz="584200">
                <a:spcBef>
                  <a:spcPts val="1200"/>
                </a:spcBef>
                <a:buClr>
                  <a:srgbClr val="000000"/>
                </a:buClr>
                <a:buSzPct val="100000"/>
                <a:buFont typeface="Lucida Grande"/>
                <a:buChar char="-"/>
                <a:defRPr sz="3000">
                  <a:latin typeface="+mn-lt"/>
                  <a:ea typeface="+mn-ea"/>
                  <a:cs typeface="+mn-cs"/>
                  <a:sym typeface="Helvetica"/>
                </a:defRPr>
              </a:pPr>
              <a:r>
                <a:t>服务全景图</a:t>
              </a:r>
            </a:p>
          </p:txBody>
        </p:sp>
        <p:sp>
          <p:nvSpPr>
            <p:cNvPr id="661" name="Shape 661"/>
            <p:cNvSpPr/>
            <p:nvPr/>
          </p:nvSpPr>
          <p:spPr>
            <a:xfrm>
              <a:off x="5714619" y="3115098"/>
              <a:ext cx="2012795" cy="47980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378557" indent="-378557" defTabSz="584200">
                <a:spcBef>
                  <a:spcPts val="1200"/>
                </a:spcBef>
                <a:buClr>
                  <a:srgbClr val="000000"/>
                </a:buClr>
                <a:buSzPct val="100000"/>
                <a:buFont typeface="Lucida Grande"/>
                <a:buChar char="-"/>
                <a:defRPr sz="3000">
                  <a:latin typeface="+mn-lt"/>
                  <a:ea typeface="+mn-ea"/>
                  <a:cs typeface="+mn-cs"/>
                  <a:sym typeface="Helvetica"/>
                </a:defRPr>
              </a:pPr>
              <a:r>
                <a:t>团队协作</a:t>
              </a:r>
            </a:p>
          </p:txBody>
        </p:sp>
      </p:gr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6" name="Shape 666"/>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目录</a:t>
            </a:r>
          </a:p>
        </p:txBody>
      </p:sp>
      <p:sp>
        <p:nvSpPr>
          <p:cNvPr id="667" name="Shape 667"/>
          <p:cNvSpPr/>
          <p:nvPr/>
        </p:nvSpPr>
        <p:spPr>
          <a:xfrm>
            <a:off x="4523619" y="2615640"/>
            <a:ext cx="3957562"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solidFill>
                  <a:srgbClr val="DDDDDD"/>
                </a:solidFill>
                <a:latin typeface="+mn-lt"/>
                <a:ea typeface="+mn-ea"/>
                <a:cs typeface="+mn-cs"/>
                <a:sym typeface="Helvetica"/>
              </a:defRPr>
            </a:lvl1pPr>
          </a:lstStyle>
          <a:p>
            <a:pPr/>
            <a:r>
              <a:t>遗留系统的本质</a:t>
            </a:r>
          </a:p>
        </p:txBody>
      </p:sp>
      <p:sp>
        <p:nvSpPr>
          <p:cNvPr id="668" name="Shape 668"/>
          <p:cNvSpPr/>
          <p:nvPr/>
        </p:nvSpPr>
        <p:spPr>
          <a:xfrm>
            <a:off x="4523619" y="3778216"/>
            <a:ext cx="3957562" cy="63551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solidFill>
                  <a:srgbClr val="DDDDDD"/>
                </a:solidFill>
                <a:latin typeface="+mn-lt"/>
                <a:ea typeface="+mn-ea"/>
                <a:cs typeface="+mn-cs"/>
                <a:sym typeface="Helvetica"/>
              </a:defRPr>
            </a:lvl1pPr>
          </a:lstStyle>
          <a:p>
            <a:pPr/>
            <a:r>
              <a:t>微服务架构综述</a:t>
            </a:r>
          </a:p>
        </p:txBody>
      </p:sp>
      <p:sp>
        <p:nvSpPr>
          <p:cNvPr id="669" name="Shape 669"/>
          <p:cNvSpPr/>
          <p:nvPr/>
        </p:nvSpPr>
        <p:spPr>
          <a:xfrm>
            <a:off x="4523619" y="4915392"/>
            <a:ext cx="3957562" cy="63551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marL="401052" indent="-401052" defTabSz="584200">
              <a:lnSpc>
                <a:spcPct val="70000"/>
              </a:lnSpc>
              <a:buSzPct val="100000"/>
              <a:buChar char="•"/>
              <a:defRPr cap="all" spc="-159" sz="4000">
                <a:latin typeface="+mn-lt"/>
                <a:ea typeface="+mn-ea"/>
                <a:cs typeface="+mn-cs"/>
                <a:sym typeface="Helvetica"/>
              </a:defRPr>
            </a:pPr>
            <a:r>
              <a:t>改造策略</a:t>
            </a:r>
            <a:r>
              <a:rPr>
                <a:solidFill>
                  <a:srgbClr val="DDDDDD"/>
                </a:solidFill>
              </a:rPr>
              <a:t>与场景</a:t>
            </a:r>
          </a:p>
        </p:txBody>
      </p:sp>
      <p:sp>
        <p:nvSpPr>
          <p:cNvPr id="670" name="Shape 670"/>
          <p:cNvSpPr/>
          <p:nvPr/>
        </p:nvSpPr>
        <p:spPr>
          <a:xfrm>
            <a:off x="4523619" y="6052569"/>
            <a:ext cx="2494522"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solidFill>
                  <a:srgbClr val="DDDDDD"/>
                </a:solidFill>
                <a:latin typeface="+mn-lt"/>
                <a:ea typeface="+mn-ea"/>
                <a:cs typeface="+mn-cs"/>
                <a:sym typeface="Helvetica"/>
              </a:defRPr>
            </a:lvl1pPr>
          </a:lstStyle>
          <a:p>
            <a:pPr/>
            <a:r>
              <a:t>案例分享</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2" name="Shape 672"/>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73" name="Shape 673"/>
          <p:cNvSpPr/>
          <p:nvPr/>
        </p:nvSpPr>
        <p:spPr>
          <a:xfrm>
            <a:off x="2850047" y="85817"/>
            <a:ext cx="7304706"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一次性替换(Big Bang)</a:t>
            </a:r>
          </a:p>
        </p:txBody>
      </p:sp>
      <p:grpSp>
        <p:nvGrpSpPr>
          <p:cNvPr id="691" name="Group 691"/>
          <p:cNvGrpSpPr/>
          <p:nvPr/>
        </p:nvGrpSpPr>
        <p:grpSpPr>
          <a:xfrm>
            <a:off x="2554108" y="2708644"/>
            <a:ext cx="7517043" cy="1915895"/>
            <a:chOff x="46618" y="0"/>
            <a:chExt cx="7517042" cy="1915894"/>
          </a:xfrm>
        </p:grpSpPr>
        <p:sp>
          <p:nvSpPr>
            <p:cNvPr id="674" name="Shape 674"/>
            <p:cNvSpPr/>
            <p:nvPr/>
          </p:nvSpPr>
          <p:spPr>
            <a:xfrm>
              <a:off x="46618" y="10894"/>
              <a:ext cx="1811764" cy="1905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7475" y="2063"/>
                  </a:lnTo>
                  <a:lnTo>
                    <a:pt x="21600" y="7463"/>
                  </a:lnTo>
                  <a:lnTo>
                    <a:pt x="21600" y="14137"/>
                  </a:lnTo>
                  <a:lnTo>
                    <a:pt x="17475" y="19537"/>
                  </a:lnTo>
                  <a:lnTo>
                    <a:pt x="10800" y="21600"/>
                  </a:lnTo>
                  <a:lnTo>
                    <a:pt x="4125" y="19537"/>
                  </a:lnTo>
                  <a:lnTo>
                    <a:pt x="0" y="14137"/>
                  </a:lnTo>
                  <a:lnTo>
                    <a:pt x="0" y="7463"/>
                  </a:lnTo>
                  <a:lnTo>
                    <a:pt x="4125" y="2063"/>
                  </a:lnTo>
                  <a:close/>
                </a:path>
              </a:pathLst>
            </a:custGeom>
            <a:solidFill>
              <a:srgbClr val="FFFFFF"/>
            </a:solidFill>
            <a:ln w="508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3000"/>
              </a:pPr>
              <a:r>
                <a:t>遗留</a:t>
              </a:r>
            </a:p>
            <a:p>
              <a:pPr algn="ctr">
                <a:defRPr sz="3000"/>
              </a:pPr>
              <a:r>
                <a:t>系统</a:t>
              </a:r>
            </a:p>
          </p:txBody>
        </p:sp>
        <p:sp>
          <p:nvSpPr>
            <p:cNvPr id="675" name="Shape 675"/>
            <p:cNvSpPr/>
            <p:nvPr/>
          </p:nvSpPr>
          <p:spPr>
            <a:xfrm>
              <a:off x="3221566" y="428914"/>
              <a:ext cx="1493346" cy="1021772"/>
            </a:xfrm>
            <a:prstGeom prst="rightArrow">
              <a:avLst>
                <a:gd name="adj1" fmla="val 32000"/>
                <a:gd name="adj2" fmla="val 79548"/>
              </a:avLst>
            </a:prstGeom>
            <a:solidFill>
              <a:srgbClr val="FFFFFF"/>
            </a:solidFill>
            <a:ln w="25400" cap="flat">
              <a:solidFill>
                <a:schemeClr val="accent1"/>
              </a:solidFill>
              <a:prstDash val="solid"/>
              <a:bevel/>
            </a:ln>
            <a:effectLst/>
          </p:spPr>
          <p:txBody>
            <a:bodyPr wrap="square" lIns="65023" tIns="65023" rIns="65023" bIns="65023" numCol="1" anchor="ctr">
              <a:noAutofit/>
            </a:bodyPr>
            <a:lstStyle/>
            <a:p>
              <a:pPr/>
            </a:p>
          </p:txBody>
        </p:sp>
        <p:grpSp>
          <p:nvGrpSpPr>
            <p:cNvPr id="690" name="Group 690"/>
            <p:cNvGrpSpPr/>
            <p:nvPr/>
          </p:nvGrpSpPr>
          <p:grpSpPr>
            <a:xfrm>
              <a:off x="5751898" y="-1"/>
              <a:ext cx="1811764" cy="1905001"/>
              <a:chOff x="46618" y="0"/>
              <a:chExt cx="1811762" cy="1905000"/>
            </a:xfrm>
          </p:grpSpPr>
          <p:sp>
            <p:nvSpPr>
              <p:cNvPr id="676" name="Shape 676"/>
              <p:cNvSpPr/>
              <p:nvPr/>
            </p:nvSpPr>
            <p:spPr>
              <a:xfrm>
                <a:off x="46618" y="0"/>
                <a:ext cx="1811764" cy="1905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7475" y="2063"/>
                    </a:lnTo>
                    <a:lnTo>
                      <a:pt x="21600" y="7463"/>
                    </a:lnTo>
                    <a:lnTo>
                      <a:pt x="21600" y="14137"/>
                    </a:lnTo>
                    <a:lnTo>
                      <a:pt x="17475" y="19537"/>
                    </a:lnTo>
                    <a:lnTo>
                      <a:pt x="10800" y="21600"/>
                    </a:lnTo>
                    <a:lnTo>
                      <a:pt x="4125" y="19537"/>
                    </a:lnTo>
                    <a:lnTo>
                      <a:pt x="0" y="14137"/>
                    </a:lnTo>
                    <a:lnTo>
                      <a:pt x="0" y="7463"/>
                    </a:lnTo>
                    <a:lnTo>
                      <a:pt x="4125" y="2063"/>
                    </a:lnTo>
                    <a:close/>
                  </a:path>
                </a:pathLst>
              </a:custGeom>
              <a:solidFill>
                <a:srgbClr val="FFFFFF"/>
              </a:solidFill>
              <a:ln w="25400" cap="flat">
                <a:solidFill>
                  <a:schemeClr val="accent1">
                    <a:satOff val="-4409"/>
                    <a:lumOff val="-10509"/>
                  </a:schemeClr>
                </a:solidFill>
                <a:prstDash val="solid"/>
                <a:bevel/>
              </a:ln>
              <a:effectLst/>
            </p:spPr>
            <p:txBody>
              <a:bodyPr wrap="square" lIns="65023" tIns="65023" rIns="65023" bIns="65023" numCol="1" anchor="ctr">
                <a:noAutofit/>
              </a:bodyPr>
              <a:lstStyle/>
              <a:p>
                <a:pPr algn="ctr">
                  <a:defRPr>
                    <a:solidFill>
                      <a:srgbClr val="FFFFFF"/>
                    </a:solidFill>
                  </a:defRPr>
                </a:pPr>
              </a:p>
            </p:txBody>
          </p:sp>
          <p:grpSp>
            <p:nvGrpSpPr>
              <p:cNvPr id="689" name="Group 689"/>
              <p:cNvGrpSpPr/>
              <p:nvPr/>
            </p:nvGrpSpPr>
            <p:grpSpPr>
              <a:xfrm>
                <a:off x="163195" y="99829"/>
                <a:ext cx="1611217" cy="1667242"/>
                <a:chOff x="32606" y="0"/>
                <a:chExt cx="1611216" cy="1667241"/>
              </a:xfrm>
            </p:grpSpPr>
            <p:sp>
              <p:nvSpPr>
                <p:cNvPr id="677" name="Shape 677"/>
                <p:cNvSpPr/>
                <p:nvPr/>
              </p:nvSpPr>
              <p:spPr>
                <a:xfrm>
                  <a:off x="476410" y="1286241"/>
                  <a:ext cx="329956"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close/>
                    </a:path>
                  </a:pathLst>
                </a:custGeom>
                <a:solidFill>
                  <a:schemeClr val="accent2"/>
                </a:solidFill>
                <a:ln w="25400" cap="flat">
                  <a:solidFill>
                    <a:srgbClr val="8C3A38"/>
                  </a:solidFill>
                  <a:prstDash val="solid"/>
                  <a:bevel/>
                </a:ln>
                <a:effectLst/>
              </p:spPr>
              <p:txBody>
                <a:bodyPr wrap="square" lIns="65023" tIns="65023" rIns="65023" bIns="65023" numCol="1" anchor="ctr">
                  <a:noAutofit/>
                </a:bodyPr>
                <a:lstStyle/>
                <a:p>
                  <a:pPr algn="ctr">
                    <a:defRPr>
                      <a:solidFill>
                        <a:srgbClr val="FFFFFF"/>
                      </a:solidFill>
                    </a:defRPr>
                  </a:pPr>
                </a:p>
              </p:txBody>
            </p:sp>
            <p:sp>
              <p:nvSpPr>
                <p:cNvPr id="678" name="Shape 678"/>
                <p:cNvSpPr/>
                <p:nvPr/>
              </p:nvSpPr>
              <p:spPr>
                <a:xfrm>
                  <a:off x="409411" y="549024"/>
                  <a:ext cx="362354" cy="344618"/>
                </a:xfrm>
                <a:prstGeom prst="pentagon">
                  <a:avLst/>
                </a:prstGeom>
                <a:solidFill>
                  <a:schemeClr val="accent2"/>
                </a:solidFill>
                <a:ln w="25400" cap="flat">
                  <a:solidFill>
                    <a:srgbClr val="8C3A38"/>
                  </a:solidFill>
                  <a:prstDash val="solid"/>
                  <a:bevel/>
                </a:ln>
                <a:effectLst/>
              </p:spPr>
              <p:txBody>
                <a:bodyPr wrap="square" lIns="65023" tIns="65023" rIns="65023" bIns="65023" numCol="1" anchor="ctr">
                  <a:noAutofit/>
                </a:bodyPr>
                <a:lstStyle/>
                <a:p>
                  <a:pPr algn="ctr">
                    <a:defRPr>
                      <a:solidFill>
                        <a:srgbClr val="FFFFFF"/>
                      </a:solidFill>
                    </a:defRPr>
                  </a:pPr>
                </a:p>
              </p:txBody>
            </p:sp>
            <p:sp>
              <p:nvSpPr>
                <p:cNvPr id="679" name="Shape 679"/>
                <p:cNvSpPr/>
                <p:nvPr/>
              </p:nvSpPr>
              <p:spPr>
                <a:xfrm>
                  <a:off x="95410" y="254441"/>
                  <a:ext cx="329956" cy="285751"/>
                </a:xfrm>
                <a:prstGeom prst="triangle">
                  <a:avLst/>
                </a:prstGeom>
                <a:solidFill>
                  <a:schemeClr val="accent2"/>
                </a:solidFill>
                <a:ln w="25400" cap="flat">
                  <a:solidFill>
                    <a:srgbClr val="8C3A38"/>
                  </a:solidFill>
                  <a:prstDash val="solid"/>
                  <a:bevel/>
                </a:ln>
                <a:effectLst/>
              </p:spPr>
              <p:txBody>
                <a:bodyPr wrap="square" lIns="65023" tIns="65023" rIns="65023" bIns="65023" numCol="1" anchor="ctr">
                  <a:noAutofit/>
                </a:bodyPr>
                <a:lstStyle/>
                <a:p>
                  <a:pPr algn="ctr">
                    <a:defRPr>
                      <a:solidFill>
                        <a:srgbClr val="FFFFFF"/>
                      </a:solidFill>
                    </a:defRPr>
                  </a:pPr>
                </a:p>
              </p:txBody>
            </p:sp>
            <p:sp>
              <p:nvSpPr>
                <p:cNvPr id="680" name="Shape 680"/>
                <p:cNvSpPr/>
                <p:nvPr/>
              </p:nvSpPr>
              <p:spPr>
                <a:xfrm>
                  <a:off x="32606" y="691063"/>
                  <a:ext cx="329956" cy="381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close/>
                    </a:path>
                  </a:pathLst>
                </a:custGeom>
                <a:solidFill>
                  <a:schemeClr val="accent2"/>
                </a:solidFill>
                <a:ln w="25400" cap="flat">
                  <a:solidFill>
                    <a:srgbClr val="8C3A38"/>
                  </a:solidFill>
                  <a:prstDash val="solid"/>
                  <a:bevel/>
                </a:ln>
                <a:effectLst/>
              </p:spPr>
              <p:txBody>
                <a:bodyPr wrap="square" lIns="65023" tIns="65023" rIns="65023" bIns="65023" numCol="1" anchor="ctr">
                  <a:noAutofit/>
                </a:bodyPr>
                <a:lstStyle/>
                <a:p>
                  <a:pPr algn="ctr">
                    <a:defRPr>
                      <a:solidFill>
                        <a:srgbClr val="FFFFFF"/>
                      </a:solidFill>
                    </a:defRPr>
                  </a:pPr>
                </a:p>
              </p:txBody>
            </p:sp>
            <p:sp>
              <p:nvSpPr>
                <p:cNvPr id="681" name="Shape 681"/>
                <p:cNvSpPr/>
                <p:nvPr/>
              </p:nvSpPr>
              <p:spPr>
                <a:xfrm>
                  <a:off x="743503" y="406841"/>
                  <a:ext cx="381001" cy="381001"/>
                </a:xfrm>
                <a:prstGeom prst="diamond">
                  <a:avLst/>
                </a:prstGeom>
                <a:solidFill>
                  <a:schemeClr val="accent2"/>
                </a:solidFill>
                <a:ln w="25400" cap="flat">
                  <a:solidFill>
                    <a:srgbClr val="8C3A38"/>
                  </a:solidFill>
                  <a:prstDash val="solid"/>
                  <a:bevel/>
                </a:ln>
                <a:effectLst/>
              </p:spPr>
              <p:txBody>
                <a:bodyPr wrap="square" lIns="65023" tIns="65023" rIns="65023" bIns="65023" numCol="1" anchor="ctr">
                  <a:noAutofit/>
                </a:bodyPr>
                <a:lstStyle/>
                <a:p>
                  <a:pPr algn="ctr">
                    <a:defRPr>
                      <a:solidFill>
                        <a:srgbClr val="FFFFFF"/>
                      </a:solidFill>
                    </a:defRPr>
                  </a:pPr>
                </a:p>
              </p:txBody>
            </p:sp>
            <p:sp>
              <p:nvSpPr>
                <p:cNvPr id="682" name="Shape 682"/>
                <p:cNvSpPr/>
                <p:nvPr/>
              </p:nvSpPr>
              <p:spPr>
                <a:xfrm>
                  <a:off x="794425" y="887252"/>
                  <a:ext cx="329957" cy="285751"/>
                </a:xfrm>
                <a:prstGeom prst="triangle">
                  <a:avLst/>
                </a:prstGeom>
                <a:solidFill>
                  <a:schemeClr val="accent2"/>
                </a:solidFill>
                <a:ln w="25400" cap="flat">
                  <a:solidFill>
                    <a:srgbClr val="8C3A38"/>
                  </a:solidFill>
                  <a:prstDash val="solid"/>
                  <a:bevel/>
                </a:ln>
                <a:effectLst/>
              </p:spPr>
              <p:txBody>
                <a:bodyPr wrap="square" lIns="65023" tIns="65023" rIns="65023" bIns="65023" numCol="1" anchor="ctr">
                  <a:noAutofit/>
                </a:bodyPr>
                <a:lstStyle/>
                <a:p>
                  <a:pPr algn="ctr">
                    <a:defRPr>
                      <a:solidFill>
                        <a:srgbClr val="FFFFFF"/>
                      </a:solidFill>
                    </a:defRPr>
                  </a:pPr>
                </a:p>
              </p:txBody>
            </p:sp>
            <p:sp>
              <p:nvSpPr>
                <p:cNvPr id="683" name="Shape 683"/>
                <p:cNvSpPr/>
                <p:nvPr/>
              </p:nvSpPr>
              <p:spPr>
                <a:xfrm>
                  <a:off x="1264841" y="947132"/>
                  <a:ext cx="329956" cy="285751"/>
                </a:xfrm>
                <a:prstGeom prst="triangle">
                  <a:avLst/>
                </a:prstGeom>
                <a:solidFill>
                  <a:schemeClr val="accent2"/>
                </a:solidFill>
                <a:ln w="25400" cap="flat">
                  <a:solidFill>
                    <a:srgbClr val="8C3A38"/>
                  </a:solidFill>
                  <a:prstDash val="solid"/>
                  <a:bevel/>
                </a:ln>
                <a:effectLst/>
              </p:spPr>
              <p:txBody>
                <a:bodyPr wrap="square" lIns="65023" tIns="65023" rIns="65023" bIns="65023" numCol="1" anchor="ctr">
                  <a:noAutofit/>
                </a:bodyPr>
                <a:lstStyle/>
                <a:p>
                  <a:pPr algn="ctr">
                    <a:defRPr>
                      <a:solidFill>
                        <a:srgbClr val="FFFFFF"/>
                      </a:solidFill>
                    </a:defRPr>
                  </a:pPr>
                </a:p>
              </p:txBody>
            </p:sp>
            <p:sp>
              <p:nvSpPr>
                <p:cNvPr id="684" name="Shape 684"/>
                <p:cNvSpPr/>
                <p:nvPr/>
              </p:nvSpPr>
              <p:spPr>
                <a:xfrm>
                  <a:off x="955255" y="1260841"/>
                  <a:ext cx="381001" cy="381001"/>
                </a:xfrm>
                <a:prstGeom prst="diamond">
                  <a:avLst/>
                </a:prstGeom>
                <a:solidFill>
                  <a:schemeClr val="accent2"/>
                </a:solidFill>
                <a:ln w="25400" cap="flat">
                  <a:solidFill>
                    <a:srgbClr val="8C3A38"/>
                  </a:solidFill>
                  <a:prstDash val="solid"/>
                  <a:bevel/>
                </a:ln>
                <a:effectLst/>
              </p:spPr>
              <p:txBody>
                <a:bodyPr wrap="square" lIns="65023" tIns="65023" rIns="65023" bIns="65023" numCol="1" anchor="ctr">
                  <a:noAutofit/>
                </a:bodyPr>
                <a:lstStyle/>
                <a:p>
                  <a:pPr algn="ctr">
                    <a:defRPr>
                      <a:solidFill>
                        <a:srgbClr val="FFFFFF"/>
                      </a:solidFill>
                    </a:defRPr>
                  </a:pPr>
                </a:p>
              </p:txBody>
            </p:sp>
            <p:sp>
              <p:nvSpPr>
                <p:cNvPr id="685" name="Shape 685"/>
                <p:cNvSpPr/>
                <p:nvPr/>
              </p:nvSpPr>
              <p:spPr>
                <a:xfrm>
                  <a:off x="381122" y="935662"/>
                  <a:ext cx="329956" cy="285751"/>
                </a:xfrm>
                <a:prstGeom prst="triangle">
                  <a:avLst/>
                </a:prstGeom>
                <a:solidFill>
                  <a:schemeClr val="accent2"/>
                </a:solidFill>
                <a:ln w="25400" cap="flat">
                  <a:solidFill>
                    <a:srgbClr val="8C3A38"/>
                  </a:solidFill>
                  <a:prstDash val="solid"/>
                  <a:bevel/>
                </a:ln>
                <a:effectLst/>
              </p:spPr>
              <p:txBody>
                <a:bodyPr wrap="square" lIns="65023" tIns="65023" rIns="65023" bIns="65023" numCol="1" anchor="ctr">
                  <a:noAutofit/>
                </a:bodyPr>
                <a:lstStyle/>
                <a:p>
                  <a:pPr algn="ctr">
                    <a:defRPr>
                      <a:solidFill>
                        <a:srgbClr val="FFFFFF"/>
                      </a:solidFill>
                    </a:defRPr>
                  </a:pPr>
                </a:p>
              </p:txBody>
            </p:sp>
            <p:sp>
              <p:nvSpPr>
                <p:cNvPr id="686" name="Shape 686"/>
                <p:cNvSpPr/>
                <p:nvPr/>
              </p:nvSpPr>
              <p:spPr>
                <a:xfrm>
                  <a:off x="503156" y="0"/>
                  <a:ext cx="381001" cy="381000"/>
                </a:xfrm>
                <a:prstGeom prst="diamond">
                  <a:avLst/>
                </a:prstGeom>
                <a:solidFill>
                  <a:schemeClr val="accent2"/>
                </a:solidFill>
                <a:ln w="25400" cap="flat">
                  <a:solidFill>
                    <a:srgbClr val="8C3A38"/>
                  </a:solidFill>
                  <a:prstDash val="solid"/>
                  <a:bevel/>
                </a:ln>
                <a:effectLst/>
              </p:spPr>
              <p:txBody>
                <a:bodyPr wrap="square" lIns="65023" tIns="65023" rIns="65023" bIns="65023" numCol="1" anchor="ctr">
                  <a:noAutofit/>
                </a:bodyPr>
                <a:lstStyle/>
                <a:p>
                  <a:pPr algn="ctr">
                    <a:defRPr>
                      <a:solidFill>
                        <a:srgbClr val="FFFFFF"/>
                      </a:solidFill>
                    </a:defRPr>
                  </a:pPr>
                </a:p>
              </p:txBody>
            </p:sp>
            <p:sp>
              <p:nvSpPr>
                <p:cNvPr id="687" name="Shape 687"/>
                <p:cNvSpPr/>
                <p:nvPr/>
              </p:nvSpPr>
              <p:spPr>
                <a:xfrm>
                  <a:off x="980777" y="91530"/>
                  <a:ext cx="329957" cy="285751"/>
                </a:xfrm>
                <a:prstGeom prst="triangle">
                  <a:avLst/>
                </a:prstGeom>
                <a:solidFill>
                  <a:schemeClr val="accent2"/>
                </a:solidFill>
                <a:ln w="25400" cap="flat">
                  <a:solidFill>
                    <a:srgbClr val="8C3A38"/>
                  </a:solidFill>
                  <a:prstDash val="solid"/>
                  <a:bevel/>
                </a:ln>
                <a:effectLst/>
              </p:spPr>
              <p:txBody>
                <a:bodyPr wrap="square" lIns="65023" tIns="65023" rIns="65023" bIns="65023" numCol="1" anchor="ctr">
                  <a:noAutofit/>
                </a:bodyPr>
                <a:lstStyle/>
                <a:p>
                  <a:pPr algn="ctr">
                    <a:defRPr>
                      <a:solidFill>
                        <a:srgbClr val="FFFFFF"/>
                      </a:solidFill>
                    </a:defRPr>
                  </a:pPr>
                </a:p>
              </p:txBody>
            </p:sp>
            <p:sp>
              <p:nvSpPr>
                <p:cNvPr id="688" name="Shape 688"/>
                <p:cNvSpPr/>
                <p:nvPr/>
              </p:nvSpPr>
              <p:spPr>
                <a:xfrm>
                  <a:off x="1262822" y="483041"/>
                  <a:ext cx="381001" cy="381001"/>
                </a:xfrm>
                <a:prstGeom prst="diamond">
                  <a:avLst/>
                </a:prstGeom>
                <a:solidFill>
                  <a:schemeClr val="accent2"/>
                </a:solidFill>
                <a:ln w="25400" cap="flat">
                  <a:solidFill>
                    <a:srgbClr val="8C3A38"/>
                  </a:solidFill>
                  <a:prstDash val="solid"/>
                  <a:bevel/>
                </a:ln>
                <a:effectLst/>
              </p:spPr>
              <p:txBody>
                <a:bodyPr wrap="square" lIns="65023" tIns="65023" rIns="65023" bIns="65023" numCol="1" anchor="ctr">
                  <a:noAutofit/>
                </a:bodyPr>
                <a:lstStyle/>
                <a:p>
                  <a:pPr algn="ctr">
                    <a:defRPr>
                      <a:solidFill>
                        <a:srgbClr val="FFFFFF"/>
                      </a:solidFill>
                    </a:defRPr>
                  </a:pPr>
                </a:p>
              </p:txBody>
            </p:sp>
          </p:grpSp>
        </p:grpSp>
      </p:grpSp>
      <p:sp>
        <p:nvSpPr>
          <p:cNvPr id="692" name="Shape 692"/>
          <p:cNvSpPr/>
          <p:nvPr/>
        </p:nvSpPr>
        <p:spPr>
          <a:xfrm>
            <a:off x="4011555" y="5189453"/>
            <a:ext cx="4981690" cy="48768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12" sz="2800">
                <a:latin typeface="+mn-lt"/>
                <a:ea typeface="+mn-ea"/>
                <a:cs typeface="+mn-cs"/>
                <a:sym typeface="Helvetica"/>
              </a:defRPr>
            </a:lvl1pPr>
          </a:lstStyle>
          <a:p>
            <a:pPr/>
            <a:r>
              <a:t>未完成时间内价值体现不出来</a:t>
            </a:r>
          </a:p>
        </p:txBody>
      </p:sp>
      <p:sp>
        <p:nvSpPr>
          <p:cNvPr id="693" name="Shape 693"/>
          <p:cNvSpPr/>
          <p:nvPr/>
        </p:nvSpPr>
        <p:spPr>
          <a:xfrm>
            <a:off x="4011555" y="5739317"/>
            <a:ext cx="4981690" cy="48768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12" sz="2800">
                <a:latin typeface="+mn-lt"/>
                <a:ea typeface="+mn-ea"/>
                <a:cs typeface="+mn-cs"/>
                <a:sym typeface="Helvetica"/>
              </a:defRPr>
            </a:lvl1pPr>
          </a:lstStyle>
          <a:p>
            <a:pPr/>
            <a:r>
              <a:t>长期不上线，市场变化风险高</a:t>
            </a:r>
          </a:p>
        </p:txBody>
      </p:sp>
      <p:pic>
        <p:nvPicPr>
          <p:cNvPr id="694" name="pasted-image.png"/>
          <p:cNvPicPr>
            <a:picLocks noChangeAspect="1"/>
          </p:cNvPicPr>
          <p:nvPr/>
        </p:nvPicPr>
        <p:blipFill>
          <a:blip r:embed="rId3">
            <a:extLst/>
          </a:blip>
          <a:stretch>
            <a:fillRect/>
          </a:stretch>
        </p:blipFill>
        <p:spPr>
          <a:xfrm>
            <a:off x="6457641" y="3443427"/>
            <a:ext cx="409650" cy="409650"/>
          </a:xfrm>
          <a:prstGeom prst="rect">
            <a:avLst/>
          </a:prstGeom>
          <a:ln w="12700">
            <a:miter lim="400000"/>
          </a:ln>
        </p:spPr>
      </p:pic>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8" name="Shape 698"/>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99" name="Shape 699"/>
          <p:cNvSpPr/>
          <p:nvPr>
            <p:ph type="title"/>
          </p:nvPr>
        </p:nvSpPr>
        <p:spPr>
          <a:xfrm>
            <a:off x="380999" y="197073"/>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双模IT(BiMode)</a:t>
            </a:r>
          </a:p>
        </p:txBody>
      </p:sp>
      <p:grpSp>
        <p:nvGrpSpPr>
          <p:cNvPr id="702" name="Group 702"/>
          <p:cNvGrpSpPr/>
          <p:nvPr/>
        </p:nvGrpSpPr>
        <p:grpSpPr>
          <a:xfrm>
            <a:off x="5563870" y="3019718"/>
            <a:ext cx="6091653" cy="6282949"/>
            <a:chOff x="0" y="0"/>
            <a:chExt cx="6091652" cy="6282947"/>
          </a:xfrm>
        </p:grpSpPr>
        <p:sp>
          <p:nvSpPr>
            <p:cNvPr id="701" name="Shape 701"/>
            <p:cNvSpPr/>
            <p:nvPr/>
          </p:nvSpPr>
          <p:spPr>
            <a:xfrm>
              <a:off x="53881" y="53881"/>
              <a:ext cx="5983890" cy="6175186"/>
            </a:xfrm>
            <a:prstGeom prst="rect">
              <a:avLst/>
            </a:prstGeom>
            <a:solidFill>
              <a:srgbClr val="FFFFFF"/>
            </a:solidFill>
            <a:ln>
              <a:noFill/>
            </a:ln>
            <a:effectLst/>
          </p:spPr>
          <p:txBody>
            <a:bodyPr wrap="square" lIns="65023" tIns="65023" rIns="65023" bIns="65023" numCol="1" anchor="ctr">
              <a:noAutofit/>
            </a:bodyPr>
            <a:lstStyle/>
            <a:p>
              <a:pPr/>
            </a:p>
          </p:txBody>
        </p:sp>
        <p:pic>
          <p:nvPicPr>
            <p:cNvPr id="700" name=""/>
            <p:cNvPicPr>
              <a:picLocks noChangeAspect="0"/>
            </p:cNvPicPr>
            <p:nvPr/>
          </p:nvPicPr>
          <p:blipFill>
            <a:blip r:embed="rId3">
              <a:extLst/>
            </a:blip>
            <a:stretch>
              <a:fillRect/>
            </a:stretch>
          </p:blipFill>
          <p:spPr>
            <a:xfrm>
              <a:off x="0" y="0"/>
              <a:ext cx="6091653" cy="6282948"/>
            </a:xfrm>
            <a:prstGeom prst="rect">
              <a:avLst/>
            </a:prstGeom>
            <a:effectLst/>
          </p:spPr>
        </p:pic>
      </p:grpSp>
      <p:sp>
        <p:nvSpPr>
          <p:cNvPr id="703" name="Shape 703"/>
          <p:cNvSpPr/>
          <p:nvPr/>
        </p:nvSpPr>
        <p:spPr>
          <a:xfrm>
            <a:off x="4016068" y="3709327"/>
            <a:ext cx="1493345" cy="1021771"/>
          </a:xfrm>
          <a:prstGeom prst="rightArrow">
            <a:avLst>
              <a:gd name="adj1" fmla="val 32000"/>
              <a:gd name="adj2" fmla="val 79548"/>
            </a:avLst>
          </a:prstGeom>
          <a:solidFill>
            <a:srgbClr val="FFFFFF"/>
          </a:solidFill>
          <a:ln w="38100">
            <a:solidFill>
              <a:schemeClr val="accent1">
                <a:satOff val="-4409"/>
                <a:lumOff val="-10509"/>
              </a:schemeClr>
            </a:solidFill>
            <a:custDash>
              <a:ds d="200000" sp="200000"/>
            </a:custDash>
            <a:miter lim="400000"/>
          </a:ln>
        </p:spPr>
        <p:txBody>
          <a:bodyPr lIns="65023" tIns="65023" rIns="65023" bIns="65023" anchor="ctr"/>
          <a:lstStyle/>
          <a:p>
            <a:pPr/>
          </a:p>
        </p:txBody>
      </p:sp>
      <p:sp>
        <p:nvSpPr>
          <p:cNvPr id="704" name="Shape 704"/>
          <p:cNvSpPr/>
          <p:nvPr/>
        </p:nvSpPr>
        <p:spPr>
          <a:xfrm>
            <a:off x="4430248" y="3975800"/>
            <a:ext cx="777749" cy="45072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2500"/>
            </a:lvl1pPr>
          </a:lstStyle>
          <a:p>
            <a:pPr/>
            <a:r>
              <a:t>演进</a:t>
            </a:r>
          </a:p>
        </p:txBody>
      </p:sp>
      <p:sp>
        <p:nvSpPr>
          <p:cNvPr id="705" name="Shape 705"/>
          <p:cNvSpPr/>
          <p:nvPr/>
        </p:nvSpPr>
        <p:spPr>
          <a:xfrm>
            <a:off x="9955212" y="6342250"/>
            <a:ext cx="777749" cy="450724"/>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2500"/>
            </a:lvl1pPr>
          </a:lstStyle>
          <a:p>
            <a:pPr/>
            <a:r>
              <a:t>中期</a:t>
            </a:r>
          </a:p>
        </p:txBody>
      </p:sp>
      <p:sp>
        <p:nvSpPr>
          <p:cNvPr id="706" name="Shape 706"/>
          <p:cNvSpPr/>
          <p:nvPr/>
        </p:nvSpPr>
        <p:spPr>
          <a:xfrm rot="10800000">
            <a:off x="3943362" y="7612426"/>
            <a:ext cx="1493346" cy="1021772"/>
          </a:xfrm>
          <a:prstGeom prst="rightArrow">
            <a:avLst>
              <a:gd name="adj1" fmla="val 32000"/>
              <a:gd name="adj2" fmla="val 79548"/>
            </a:avLst>
          </a:prstGeom>
          <a:solidFill>
            <a:srgbClr val="FFFFFF"/>
          </a:solidFill>
          <a:ln w="38100">
            <a:solidFill>
              <a:schemeClr val="accent1"/>
            </a:solidFill>
            <a:custDash>
              <a:ds d="200000" sp="200000"/>
            </a:custDash>
            <a:miter lim="400000"/>
          </a:ln>
        </p:spPr>
        <p:txBody>
          <a:bodyPr lIns="65023" tIns="65023" rIns="65023" bIns="65023" anchor="ctr"/>
          <a:lstStyle/>
          <a:p>
            <a:pPr/>
          </a:p>
        </p:txBody>
      </p:sp>
      <p:sp>
        <p:nvSpPr>
          <p:cNvPr id="707" name="Shape 707"/>
          <p:cNvSpPr/>
          <p:nvPr/>
        </p:nvSpPr>
        <p:spPr>
          <a:xfrm>
            <a:off x="1198262" y="7682050"/>
            <a:ext cx="849528" cy="780924"/>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2500"/>
            </a:pPr>
            <a:r>
              <a:t>动态</a:t>
            </a:r>
          </a:p>
          <a:p>
            <a:pPr>
              <a:defRPr b="1" sz="2500"/>
            </a:pPr>
            <a:r>
              <a:t>平衡</a:t>
            </a:r>
          </a:p>
        </p:txBody>
      </p:sp>
      <p:sp>
        <p:nvSpPr>
          <p:cNvPr id="708" name="Shape 708"/>
          <p:cNvSpPr/>
          <p:nvPr/>
        </p:nvSpPr>
        <p:spPr>
          <a:xfrm rot="5400000">
            <a:off x="2167586" y="5644724"/>
            <a:ext cx="1493346" cy="1021772"/>
          </a:xfrm>
          <a:prstGeom prst="rightArrow">
            <a:avLst>
              <a:gd name="adj1" fmla="val 32000"/>
              <a:gd name="adj2" fmla="val 79548"/>
            </a:avLst>
          </a:prstGeom>
          <a:solidFill>
            <a:srgbClr val="FFFFFF"/>
          </a:solidFill>
          <a:ln w="25400">
            <a:solidFill>
              <a:schemeClr val="accent1">
                <a:satOff val="-4409"/>
                <a:lumOff val="-10509"/>
              </a:schemeClr>
            </a:solidFill>
            <a:miter lim="400000"/>
          </a:ln>
        </p:spPr>
        <p:txBody>
          <a:bodyPr lIns="65023" tIns="65023" rIns="65023" bIns="65023" anchor="ctr"/>
          <a:lstStyle/>
          <a:p>
            <a:pPr/>
          </a:p>
        </p:txBody>
      </p:sp>
      <p:sp>
        <p:nvSpPr>
          <p:cNvPr id="709" name="Shape 709"/>
          <p:cNvSpPr/>
          <p:nvPr/>
        </p:nvSpPr>
        <p:spPr>
          <a:xfrm>
            <a:off x="2018304" y="3206643"/>
            <a:ext cx="1811764" cy="1905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7475" y="2063"/>
                </a:lnTo>
                <a:lnTo>
                  <a:pt x="21600" y="7463"/>
                </a:lnTo>
                <a:lnTo>
                  <a:pt x="21600" y="14137"/>
                </a:lnTo>
                <a:lnTo>
                  <a:pt x="17475" y="19537"/>
                </a:lnTo>
                <a:lnTo>
                  <a:pt x="10800" y="21600"/>
                </a:lnTo>
                <a:lnTo>
                  <a:pt x="4125" y="19537"/>
                </a:lnTo>
                <a:lnTo>
                  <a:pt x="0" y="14137"/>
                </a:lnTo>
                <a:lnTo>
                  <a:pt x="0" y="7463"/>
                </a:lnTo>
                <a:lnTo>
                  <a:pt x="4125" y="2063"/>
                </a:lnTo>
                <a:close/>
              </a:path>
            </a:pathLst>
          </a:custGeom>
          <a:solidFill>
            <a:srgbClr val="FFFFFF"/>
          </a:solidFill>
          <a:ln w="50800">
            <a:solidFill>
              <a:schemeClr val="accent1">
                <a:satOff val="-4409"/>
                <a:lumOff val="-10509"/>
              </a:schemeClr>
            </a:solidFill>
            <a:bevel/>
          </a:ln>
          <a:extLst>
            <a:ext uri="{C572A759-6A51-4108-AA02-DFA0A04FC94B}">
              <ma14:wrappingTextBoxFlag xmlns:ma14="http://schemas.microsoft.com/office/mac/drawingml/2011/main" val="1"/>
            </a:ext>
          </a:extLst>
        </p:spPr>
        <p:txBody>
          <a:bodyPr lIns="65023" tIns="65023" rIns="65023" bIns="65023" anchor="ctr"/>
          <a:lstStyle/>
          <a:p>
            <a:pPr algn="ctr">
              <a:defRPr sz="3000"/>
            </a:pPr>
            <a:r>
              <a:t>遗留</a:t>
            </a:r>
          </a:p>
          <a:p>
            <a:pPr algn="ctr">
              <a:defRPr sz="3000"/>
            </a:pPr>
            <a:r>
              <a:t>系统</a:t>
            </a:r>
          </a:p>
        </p:txBody>
      </p:sp>
      <p:grpSp>
        <p:nvGrpSpPr>
          <p:cNvPr id="717" name="Group 717"/>
          <p:cNvGrpSpPr/>
          <p:nvPr/>
        </p:nvGrpSpPr>
        <p:grpSpPr>
          <a:xfrm>
            <a:off x="9099382" y="5314035"/>
            <a:ext cx="2464009" cy="1270001"/>
            <a:chOff x="31079" y="0"/>
            <a:chExt cx="2464008" cy="1270000"/>
          </a:xfrm>
        </p:grpSpPr>
        <p:sp>
          <p:nvSpPr>
            <p:cNvPr id="710" name="Shape 710"/>
            <p:cNvSpPr/>
            <p:nvPr/>
          </p:nvSpPr>
          <p:spPr>
            <a:xfrm>
              <a:off x="31079" y="0"/>
              <a:ext cx="1207842"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7475" y="2063"/>
                  </a:lnTo>
                  <a:lnTo>
                    <a:pt x="21600" y="7463"/>
                  </a:lnTo>
                  <a:lnTo>
                    <a:pt x="21600" y="14137"/>
                  </a:lnTo>
                  <a:lnTo>
                    <a:pt x="17475" y="19537"/>
                  </a:lnTo>
                  <a:lnTo>
                    <a:pt x="10800" y="21600"/>
                  </a:lnTo>
                  <a:lnTo>
                    <a:pt x="4125" y="19537"/>
                  </a:lnTo>
                  <a:lnTo>
                    <a:pt x="0" y="14137"/>
                  </a:lnTo>
                  <a:lnTo>
                    <a:pt x="0" y="7463"/>
                  </a:lnTo>
                  <a:lnTo>
                    <a:pt x="4125" y="2063"/>
                  </a:lnTo>
                  <a:close/>
                </a:path>
              </a:pathLst>
            </a:custGeom>
            <a:solidFill>
              <a:srgbClr val="FFFFFF"/>
            </a:solidFill>
            <a:ln w="508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2300"/>
              </a:pPr>
              <a:r>
                <a:t>遗留</a:t>
              </a:r>
            </a:p>
            <a:p>
              <a:pPr algn="ctr">
                <a:defRPr sz="2300"/>
              </a:pPr>
              <a:r>
                <a:t>系统</a:t>
              </a:r>
            </a:p>
          </p:txBody>
        </p:sp>
        <p:grpSp>
          <p:nvGrpSpPr>
            <p:cNvPr id="716" name="Group 716"/>
            <p:cNvGrpSpPr/>
            <p:nvPr/>
          </p:nvGrpSpPr>
          <p:grpSpPr>
            <a:xfrm>
              <a:off x="1287245" y="-1"/>
              <a:ext cx="1207843" cy="1270001"/>
              <a:chOff x="31079" y="0"/>
              <a:chExt cx="1207841" cy="1270000"/>
            </a:xfrm>
          </p:grpSpPr>
          <p:sp>
            <p:nvSpPr>
              <p:cNvPr id="711" name="Shape 711"/>
              <p:cNvSpPr/>
              <p:nvPr/>
            </p:nvSpPr>
            <p:spPr>
              <a:xfrm>
                <a:off x="31079" y="0"/>
                <a:ext cx="1207842"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7475" y="2063"/>
                    </a:lnTo>
                    <a:lnTo>
                      <a:pt x="21600" y="7463"/>
                    </a:lnTo>
                    <a:lnTo>
                      <a:pt x="21600" y="14137"/>
                    </a:lnTo>
                    <a:lnTo>
                      <a:pt x="17475" y="19537"/>
                    </a:lnTo>
                    <a:lnTo>
                      <a:pt x="10800" y="21600"/>
                    </a:lnTo>
                    <a:lnTo>
                      <a:pt x="4125" y="19537"/>
                    </a:lnTo>
                    <a:lnTo>
                      <a:pt x="0" y="14137"/>
                    </a:lnTo>
                    <a:lnTo>
                      <a:pt x="0" y="7463"/>
                    </a:lnTo>
                    <a:lnTo>
                      <a:pt x="4125" y="2063"/>
                    </a:lnTo>
                    <a:close/>
                  </a:path>
                </a:pathLst>
              </a:custGeom>
              <a:solidFill>
                <a:schemeClr val="accent6">
                  <a:satOff val="-35873"/>
                  <a:lumOff val="-12431"/>
                </a:schemeClr>
              </a:solidFill>
              <a:ln w="12700" cap="flat">
                <a:noFill/>
                <a:miter lim="400000"/>
              </a:ln>
              <a:effectLst/>
            </p:spPr>
            <p:txBody>
              <a:bodyPr wrap="square" lIns="65023" tIns="65023" rIns="65023" bIns="65023" numCol="1" anchor="ctr">
                <a:noAutofit/>
              </a:bodyPr>
              <a:lstStyle/>
              <a:p>
                <a:pPr algn="ctr">
                  <a:defRPr sz="2300"/>
                </a:pPr>
              </a:p>
            </p:txBody>
          </p:sp>
          <p:sp>
            <p:nvSpPr>
              <p:cNvPr id="712" name="Shape 712"/>
              <p:cNvSpPr/>
              <p:nvPr/>
            </p:nvSpPr>
            <p:spPr>
              <a:xfrm>
                <a:off x="243717" y="168483"/>
                <a:ext cx="381001" cy="381001"/>
              </a:xfrm>
              <a:prstGeom prst="diamond">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lgn="ctr">
                  <a:defRPr>
                    <a:solidFill>
                      <a:srgbClr val="FFFFFF"/>
                    </a:solidFill>
                  </a:defRPr>
                </a:pPr>
              </a:p>
            </p:txBody>
          </p:sp>
          <p:sp>
            <p:nvSpPr>
              <p:cNvPr id="713" name="Shape 713"/>
              <p:cNvSpPr/>
              <p:nvPr/>
            </p:nvSpPr>
            <p:spPr>
              <a:xfrm>
                <a:off x="265741" y="615091"/>
                <a:ext cx="362353" cy="344618"/>
              </a:xfrm>
              <a:prstGeom prst="pentagon">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lgn="ctr">
                  <a:defRPr>
                    <a:solidFill>
                      <a:srgbClr val="FFFFFF"/>
                    </a:solidFill>
                  </a:defRPr>
                </a:pPr>
              </a:p>
            </p:txBody>
          </p:sp>
          <p:sp>
            <p:nvSpPr>
              <p:cNvPr id="714" name="Shape 714"/>
              <p:cNvSpPr/>
              <p:nvPr/>
            </p:nvSpPr>
            <p:spPr>
              <a:xfrm>
                <a:off x="636505" y="222830"/>
                <a:ext cx="329957" cy="285751"/>
              </a:xfrm>
              <a:prstGeom prst="triangle">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lgn="ctr">
                  <a:defRPr>
                    <a:solidFill>
                      <a:srgbClr val="FFFFFF"/>
                    </a:solidFill>
                  </a:defRPr>
                </a:pPr>
              </a:p>
            </p:txBody>
          </p:sp>
          <p:sp>
            <p:nvSpPr>
              <p:cNvPr id="715" name="Shape 715"/>
              <p:cNvSpPr/>
              <p:nvPr/>
            </p:nvSpPr>
            <p:spPr>
              <a:xfrm>
                <a:off x="698500" y="631256"/>
                <a:ext cx="317500" cy="317501"/>
              </a:xfrm>
              <a:prstGeom prst="ellipse">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p>
            </p:txBody>
          </p:sp>
        </p:grpSp>
      </p:grpSp>
      <p:sp>
        <p:nvSpPr>
          <p:cNvPr id="718" name="Shape 718"/>
          <p:cNvSpPr/>
          <p:nvPr/>
        </p:nvSpPr>
        <p:spPr>
          <a:xfrm>
            <a:off x="2008378" y="7171773"/>
            <a:ext cx="1811763" cy="1905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7475" y="2063"/>
                </a:lnTo>
                <a:lnTo>
                  <a:pt x="21600" y="7463"/>
                </a:lnTo>
                <a:lnTo>
                  <a:pt x="21600" y="14137"/>
                </a:lnTo>
                <a:lnTo>
                  <a:pt x="17475" y="19537"/>
                </a:lnTo>
                <a:lnTo>
                  <a:pt x="10800" y="21600"/>
                </a:lnTo>
                <a:lnTo>
                  <a:pt x="4125" y="19537"/>
                </a:lnTo>
                <a:lnTo>
                  <a:pt x="0" y="14137"/>
                </a:lnTo>
                <a:lnTo>
                  <a:pt x="0" y="7463"/>
                </a:lnTo>
                <a:lnTo>
                  <a:pt x="4125" y="2063"/>
                </a:lnTo>
                <a:close/>
              </a:path>
            </a:pathLst>
          </a:custGeom>
          <a:solidFill>
            <a:schemeClr val="accent6">
              <a:satOff val="-35873"/>
              <a:lumOff val="-12431"/>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ctr">
              <a:defRPr sz="3000">
                <a:solidFill>
                  <a:srgbClr val="FFFFFF"/>
                </a:solidFill>
              </a:defRPr>
            </a:lvl1pPr>
          </a:lstStyle>
          <a:p>
            <a:pPr/>
            <a:r>
              <a:t>微服务架构</a:t>
            </a:r>
          </a:p>
        </p:txBody>
      </p:sp>
      <p:sp>
        <p:nvSpPr>
          <p:cNvPr id="719" name="Shape 719"/>
          <p:cNvSpPr/>
          <p:nvPr/>
        </p:nvSpPr>
        <p:spPr>
          <a:xfrm>
            <a:off x="2546081" y="7327205"/>
            <a:ext cx="329957" cy="285751"/>
          </a:xfrm>
          <a:prstGeom prst="triangle">
            <a:avLst/>
          </a:prstGeom>
          <a:solidFill>
            <a:schemeClr val="accent1">
              <a:satOff val="-4409"/>
              <a:lumOff val="-10509"/>
            </a:schemeClr>
          </a:solidFill>
          <a:ln w="12700">
            <a:miter lim="400000"/>
          </a:ln>
        </p:spPr>
        <p:txBody>
          <a:bodyPr lIns="65023" tIns="65023" rIns="65023" bIns="65023" anchor="ctr"/>
          <a:lstStyle/>
          <a:p>
            <a:pPr algn="ctr">
              <a:defRPr>
                <a:solidFill>
                  <a:srgbClr val="FFFFFF"/>
                </a:solidFill>
              </a:defRPr>
            </a:pPr>
          </a:p>
        </p:txBody>
      </p:sp>
      <p:sp>
        <p:nvSpPr>
          <p:cNvPr id="720" name="Shape 720"/>
          <p:cNvSpPr/>
          <p:nvPr/>
        </p:nvSpPr>
        <p:spPr>
          <a:xfrm>
            <a:off x="2564835" y="8542358"/>
            <a:ext cx="329956" cy="285751"/>
          </a:xfrm>
          <a:prstGeom prst="triangle">
            <a:avLst/>
          </a:prstGeom>
          <a:solidFill>
            <a:schemeClr val="accent1">
              <a:satOff val="-4409"/>
              <a:lumOff val="-10509"/>
            </a:schemeClr>
          </a:solidFill>
          <a:ln w="12700">
            <a:miter lim="400000"/>
          </a:ln>
        </p:spPr>
        <p:txBody>
          <a:bodyPr lIns="65023" tIns="65023" rIns="65023" bIns="65023" anchor="ctr"/>
          <a:lstStyle/>
          <a:p>
            <a:pPr algn="ctr">
              <a:defRPr>
                <a:solidFill>
                  <a:srgbClr val="FFFFFF"/>
                </a:solidFill>
              </a:defRPr>
            </a:pPr>
          </a:p>
        </p:txBody>
      </p:sp>
      <p:sp>
        <p:nvSpPr>
          <p:cNvPr id="721" name="Shape 721"/>
          <p:cNvSpPr/>
          <p:nvPr/>
        </p:nvSpPr>
        <p:spPr>
          <a:xfrm>
            <a:off x="3424034" y="7717873"/>
            <a:ext cx="381001" cy="381001"/>
          </a:xfrm>
          <a:prstGeom prst="diamond">
            <a:avLst/>
          </a:prstGeom>
          <a:solidFill>
            <a:schemeClr val="accent1">
              <a:satOff val="-4409"/>
              <a:lumOff val="-10509"/>
            </a:schemeClr>
          </a:solidFill>
          <a:ln w="12700">
            <a:miter lim="400000"/>
          </a:ln>
        </p:spPr>
        <p:txBody>
          <a:bodyPr lIns="65023" tIns="65023" rIns="65023" bIns="65023" anchor="ctr"/>
          <a:lstStyle/>
          <a:p>
            <a:pPr algn="ctr">
              <a:defRPr>
                <a:solidFill>
                  <a:srgbClr val="FFFFFF"/>
                </a:solidFill>
              </a:defRPr>
            </a:pPr>
          </a:p>
        </p:txBody>
      </p:sp>
      <p:sp>
        <p:nvSpPr>
          <p:cNvPr id="722" name="Shape 722"/>
          <p:cNvSpPr/>
          <p:nvPr/>
        </p:nvSpPr>
        <p:spPr>
          <a:xfrm>
            <a:off x="3345840" y="8158183"/>
            <a:ext cx="317501" cy="317501"/>
          </a:xfrm>
          <a:prstGeom prst="ellipse">
            <a:avLst/>
          </a:prstGeom>
          <a:solidFill>
            <a:schemeClr val="accent1">
              <a:satOff val="-4409"/>
              <a:lumOff val="-10509"/>
            </a:schemeClr>
          </a:solidFill>
          <a:ln w="12700">
            <a:miter lim="400000"/>
          </a:ln>
        </p:spPr>
        <p:txBody>
          <a:bodyPr lIns="65023" tIns="65023" rIns="65023" bIns="65023" anchor="ctr"/>
          <a:lstStyle/>
          <a:p>
            <a:pPr/>
          </a:p>
        </p:txBody>
      </p:sp>
      <p:sp>
        <p:nvSpPr>
          <p:cNvPr id="723" name="Shape 723"/>
          <p:cNvSpPr/>
          <p:nvPr/>
        </p:nvSpPr>
        <p:spPr>
          <a:xfrm>
            <a:off x="2093563" y="7595673"/>
            <a:ext cx="317501" cy="317501"/>
          </a:xfrm>
          <a:prstGeom prst="ellipse">
            <a:avLst/>
          </a:prstGeom>
          <a:solidFill>
            <a:schemeClr val="accent1">
              <a:satOff val="-4409"/>
              <a:lumOff val="-10509"/>
            </a:schemeClr>
          </a:solidFill>
          <a:ln w="12700">
            <a:miter lim="400000"/>
          </a:ln>
        </p:spPr>
        <p:txBody>
          <a:bodyPr lIns="65023" tIns="65023" rIns="65023" bIns="65023" anchor="ctr"/>
          <a:lstStyle/>
          <a:p>
            <a:pPr/>
          </a:p>
        </p:txBody>
      </p:sp>
      <p:sp>
        <p:nvSpPr>
          <p:cNvPr id="724" name="Shape 724"/>
          <p:cNvSpPr/>
          <p:nvPr/>
        </p:nvSpPr>
        <p:spPr>
          <a:xfrm>
            <a:off x="3088774" y="7349430"/>
            <a:ext cx="317501" cy="317501"/>
          </a:xfrm>
          <a:prstGeom prst="ellipse">
            <a:avLst/>
          </a:prstGeom>
          <a:solidFill>
            <a:schemeClr val="accent1">
              <a:satOff val="-4409"/>
              <a:lumOff val="-10509"/>
            </a:schemeClr>
          </a:solidFill>
          <a:ln w="12700">
            <a:miter lim="400000"/>
          </a:ln>
        </p:spPr>
        <p:txBody>
          <a:bodyPr lIns="65023" tIns="65023" rIns="65023" bIns="65023" anchor="ctr"/>
          <a:lstStyle/>
          <a:p>
            <a:pPr/>
          </a:p>
        </p:txBody>
      </p:sp>
      <p:sp>
        <p:nvSpPr>
          <p:cNvPr id="725" name="Shape 725"/>
          <p:cNvSpPr/>
          <p:nvPr/>
        </p:nvSpPr>
        <p:spPr>
          <a:xfrm>
            <a:off x="2974382" y="8524862"/>
            <a:ext cx="362354" cy="344619"/>
          </a:xfrm>
          <a:prstGeom prst="pentagon">
            <a:avLst/>
          </a:prstGeom>
          <a:solidFill>
            <a:schemeClr val="accent1">
              <a:satOff val="-4409"/>
              <a:lumOff val="-10509"/>
            </a:schemeClr>
          </a:solidFill>
          <a:ln w="12700">
            <a:miter lim="400000"/>
          </a:ln>
        </p:spPr>
        <p:txBody>
          <a:bodyPr lIns="65023" tIns="65023" rIns="65023" bIns="65023" anchor="ctr"/>
          <a:lstStyle/>
          <a:p>
            <a:pPr algn="ctr">
              <a:defRPr>
                <a:solidFill>
                  <a:srgbClr val="FFFFFF"/>
                </a:solidFill>
              </a:defRPr>
            </a:pPr>
          </a:p>
        </p:txBody>
      </p:sp>
      <p:sp>
        <p:nvSpPr>
          <p:cNvPr id="726" name="Shape 726"/>
          <p:cNvSpPr/>
          <p:nvPr/>
        </p:nvSpPr>
        <p:spPr>
          <a:xfrm>
            <a:off x="4092378" y="7897950"/>
            <a:ext cx="777749" cy="450724"/>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2500"/>
            </a:lvl1pPr>
          </a:lstStyle>
          <a:p>
            <a:pPr/>
            <a:r>
              <a:t>演进</a:t>
            </a:r>
          </a:p>
        </p:txBody>
      </p:sp>
      <p:sp>
        <p:nvSpPr>
          <p:cNvPr id="727" name="Shape 727"/>
          <p:cNvSpPr/>
          <p:nvPr/>
        </p:nvSpPr>
        <p:spPr>
          <a:xfrm>
            <a:off x="7479920" y="7945511"/>
            <a:ext cx="381001" cy="381001"/>
          </a:xfrm>
          <a:prstGeom prst="diamond">
            <a:avLst/>
          </a:prstGeom>
          <a:solidFill>
            <a:schemeClr val="accent1">
              <a:satOff val="-4409"/>
              <a:lumOff val="-10509"/>
            </a:schemeClr>
          </a:solidFill>
          <a:ln w="12700">
            <a:miter lim="400000"/>
          </a:ln>
        </p:spPr>
        <p:txBody>
          <a:bodyPr lIns="65023" tIns="65023" rIns="65023" bIns="65023" anchor="ctr"/>
          <a:lstStyle/>
          <a:p>
            <a:pPr algn="ctr">
              <a:defRPr>
                <a:solidFill>
                  <a:srgbClr val="FFFFFF"/>
                </a:solidFill>
              </a:defRPr>
            </a:pPr>
          </a:p>
        </p:txBody>
      </p:sp>
      <p:grpSp>
        <p:nvGrpSpPr>
          <p:cNvPr id="737" name="Group 737"/>
          <p:cNvGrpSpPr/>
          <p:nvPr/>
        </p:nvGrpSpPr>
        <p:grpSpPr>
          <a:xfrm>
            <a:off x="5750927" y="7177161"/>
            <a:ext cx="2117284" cy="2049999"/>
            <a:chOff x="0" y="0"/>
            <a:chExt cx="2117283" cy="2049997"/>
          </a:xfrm>
        </p:grpSpPr>
        <p:sp>
          <p:nvSpPr>
            <p:cNvPr id="728" name="Shape 728"/>
            <p:cNvSpPr/>
            <p:nvPr/>
          </p:nvSpPr>
          <p:spPr>
            <a:xfrm>
              <a:off x="362598" y="1599274"/>
              <a:ext cx="777749" cy="450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500"/>
              </a:lvl1pPr>
            </a:lstStyle>
            <a:p>
              <a:pPr/>
              <a:r>
                <a:t>后期</a:t>
              </a:r>
            </a:p>
          </p:txBody>
        </p:sp>
        <p:grpSp>
          <p:nvGrpSpPr>
            <p:cNvPr id="731" name="Group 731"/>
            <p:cNvGrpSpPr/>
            <p:nvPr/>
          </p:nvGrpSpPr>
          <p:grpSpPr>
            <a:xfrm>
              <a:off x="0" y="0"/>
              <a:ext cx="2117284" cy="1841500"/>
              <a:chOff x="0" y="0"/>
              <a:chExt cx="2117283" cy="1841500"/>
            </a:xfrm>
          </p:grpSpPr>
          <p:sp>
            <p:nvSpPr>
              <p:cNvPr id="729" name="Shape 729"/>
              <p:cNvSpPr/>
              <p:nvPr/>
            </p:nvSpPr>
            <p:spPr>
              <a:xfrm>
                <a:off x="0" y="0"/>
                <a:ext cx="381000" cy="1841500"/>
              </a:xfrm>
              <a:prstGeom prst="rect">
                <a:avLst/>
              </a:prstGeom>
              <a:solidFill>
                <a:srgbClr val="FFFFFF"/>
              </a:solidFill>
              <a:ln w="508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lvl="2">
                  <a:defRPr b="1" sz="1600"/>
                </a:pPr>
                <a:r>
                  <a:t>遗留系统</a:t>
                </a:r>
              </a:p>
            </p:txBody>
          </p:sp>
          <p:sp>
            <p:nvSpPr>
              <p:cNvPr id="730" name="Shape 730"/>
              <p:cNvSpPr/>
              <p:nvPr/>
            </p:nvSpPr>
            <p:spPr>
              <a:xfrm>
                <a:off x="426304" y="5195"/>
                <a:ext cx="1690980" cy="177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7475" y="2063"/>
                    </a:lnTo>
                    <a:lnTo>
                      <a:pt x="21600" y="7463"/>
                    </a:lnTo>
                    <a:lnTo>
                      <a:pt x="21600" y="14137"/>
                    </a:lnTo>
                    <a:lnTo>
                      <a:pt x="17475" y="19537"/>
                    </a:lnTo>
                    <a:lnTo>
                      <a:pt x="10800" y="21600"/>
                    </a:lnTo>
                    <a:lnTo>
                      <a:pt x="4125" y="19537"/>
                    </a:lnTo>
                    <a:lnTo>
                      <a:pt x="0" y="14137"/>
                    </a:lnTo>
                    <a:lnTo>
                      <a:pt x="0" y="7463"/>
                    </a:lnTo>
                    <a:lnTo>
                      <a:pt x="4125" y="2063"/>
                    </a:lnTo>
                    <a:close/>
                  </a:path>
                </a:pathLst>
              </a:custGeom>
              <a:solidFill>
                <a:schemeClr val="accent6">
                  <a:satOff val="-35873"/>
                  <a:lumOff val="-12431"/>
                </a:schemeClr>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3000">
                    <a:solidFill>
                      <a:srgbClr val="FFFFFF"/>
                    </a:solidFill>
                  </a:defRPr>
                </a:lvl1pPr>
              </a:lstStyle>
              <a:p>
                <a:pPr/>
                <a:r>
                  <a:t>微服务架构</a:t>
                </a:r>
              </a:p>
            </p:txBody>
          </p:sp>
        </p:grpSp>
        <p:sp>
          <p:nvSpPr>
            <p:cNvPr id="732" name="Shape 732"/>
            <p:cNvSpPr/>
            <p:nvPr/>
          </p:nvSpPr>
          <p:spPr>
            <a:xfrm>
              <a:off x="799316" y="159568"/>
              <a:ext cx="317501" cy="317501"/>
            </a:xfrm>
            <a:prstGeom prst="ellipse">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p>
          </p:txBody>
        </p:sp>
        <p:sp>
          <p:nvSpPr>
            <p:cNvPr id="733" name="Shape 733"/>
            <p:cNvSpPr/>
            <p:nvPr/>
          </p:nvSpPr>
          <p:spPr>
            <a:xfrm>
              <a:off x="1397413" y="1264049"/>
              <a:ext cx="362354" cy="344618"/>
            </a:xfrm>
            <a:prstGeom prst="pentagon">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lgn="ctr">
                <a:defRPr>
                  <a:solidFill>
                    <a:srgbClr val="FFFFFF"/>
                  </a:solidFill>
                </a:defRPr>
              </a:pPr>
            </a:p>
          </p:txBody>
        </p:sp>
        <p:sp>
          <p:nvSpPr>
            <p:cNvPr id="734" name="Shape 734"/>
            <p:cNvSpPr/>
            <p:nvPr/>
          </p:nvSpPr>
          <p:spPr>
            <a:xfrm>
              <a:off x="1421686" y="150043"/>
              <a:ext cx="329957" cy="285751"/>
            </a:xfrm>
            <a:prstGeom prst="triangle">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lgn="ctr">
                <a:defRPr>
                  <a:solidFill>
                    <a:srgbClr val="FFFFFF"/>
                  </a:solidFill>
                </a:defRPr>
              </a:pPr>
            </a:p>
          </p:txBody>
        </p:sp>
        <p:sp>
          <p:nvSpPr>
            <p:cNvPr id="735" name="Shape 735"/>
            <p:cNvSpPr/>
            <p:nvPr/>
          </p:nvSpPr>
          <p:spPr>
            <a:xfrm>
              <a:off x="799788" y="1291166"/>
              <a:ext cx="317501" cy="317501"/>
            </a:xfrm>
            <a:prstGeom prst="ellipse">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p>
          </p:txBody>
        </p:sp>
        <p:sp>
          <p:nvSpPr>
            <p:cNvPr id="736" name="Shape 736"/>
            <p:cNvSpPr/>
            <p:nvPr/>
          </p:nvSpPr>
          <p:spPr>
            <a:xfrm>
              <a:off x="453002" y="773841"/>
              <a:ext cx="362353" cy="344618"/>
            </a:xfrm>
            <a:prstGeom prst="pentagon">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lgn="ctr">
                <a:defRPr>
                  <a:solidFill>
                    <a:srgbClr val="FFFFFF"/>
                  </a:solidFill>
                </a:defRPr>
              </a:pPr>
            </a:p>
          </p:txBody>
        </p:sp>
      </p:grpSp>
      <p:sp>
        <p:nvSpPr>
          <p:cNvPr id="738" name="Shape 738"/>
          <p:cNvSpPr/>
          <p:nvPr/>
        </p:nvSpPr>
        <p:spPr>
          <a:xfrm>
            <a:off x="2081990" y="8148711"/>
            <a:ext cx="381001" cy="381001"/>
          </a:xfrm>
          <a:prstGeom prst="diamond">
            <a:avLst/>
          </a:prstGeom>
          <a:solidFill>
            <a:schemeClr val="accent1">
              <a:satOff val="-4409"/>
              <a:lumOff val="-10509"/>
            </a:schemeClr>
          </a:solidFill>
          <a:ln w="12700">
            <a:miter lim="400000"/>
          </a:ln>
        </p:spPr>
        <p:txBody>
          <a:bodyPr lIns="65023" tIns="65023" rIns="65023" bIns="65023" anchor="ctr"/>
          <a:lstStyle/>
          <a:p>
            <a:pPr algn="ctr">
              <a:defRPr>
                <a:solidFill>
                  <a:srgbClr val="FFFFFF"/>
                </a:solidFill>
              </a:defRPr>
            </a:pPr>
          </a:p>
        </p:txBody>
      </p:sp>
      <p:sp>
        <p:nvSpPr>
          <p:cNvPr id="739" name="Shape 739"/>
          <p:cNvSpPr/>
          <p:nvPr/>
        </p:nvSpPr>
        <p:spPr>
          <a:xfrm>
            <a:off x="9842507" y="8423938"/>
            <a:ext cx="1708235" cy="828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4500"/>
            </a:lvl1pPr>
          </a:lstStyle>
          <a:p>
            <a:pPr/>
            <a:r>
              <a:t>双模IT</a:t>
            </a:r>
          </a:p>
        </p:txBody>
      </p:sp>
      <p:sp>
        <p:nvSpPr>
          <p:cNvPr id="740" name="Shape 740"/>
          <p:cNvSpPr/>
          <p:nvPr/>
        </p:nvSpPr>
        <p:spPr>
          <a:xfrm>
            <a:off x="2134578" y="4944558"/>
            <a:ext cx="142749" cy="638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spcBef>
                <a:spcPts val="1200"/>
              </a:spcBef>
              <a:defRPr sz="3700">
                <a:solidFill>
                  <a:srgbClr val="797C7B"/>
                </a:solidFill>
                <a:latin typeface="Times"/>
                <a:ea typeface="Times"/>
                <a:cs typeface="Times"/>
                <a:sym typeface="Times"/>
              </a:defRPr>
            </a:pPr>
            <a:endParaRPr sz="1200">
              <a:solidFill>
                <a:srgbClr val="000000"/>
              </a:solidFill>
            </a:endParaRPr>
          </a:p>
        </p:txBody>
      </p:sp>
      <p:grpSp>
        <p:nvGrpSpPr>
          <p:cNvPr id="748" name="Group 748"/>
          <p:cNvGrpSpPr/>
          <p:nvPr/>
        </p:nvGrpSpPr>
        <p:grpSpPr>
          <a:xfrm>
            <a:off x="5722321" y="3265054"/>
            <a:ext cx="2122477" cy="2232886"/>
            <a:chOff x="43510" y="0"/>
            <a:chExt cx="2122475" cy="2232884"/>
          </a:xfrm>
        </p:grpSpPr>
        <p:grpSp>
          <p:nvGrpSpPr>
            <p:cNvPr id="745" name="Group 745"/>
            <p:cNvGrpSpPr/>
            <p:nvPr/>
          </p:nvGrpSpPr>
          <p:grpSpPr>
            <a:xfrm>
              <a:off x="43510" y="0"/>
              <a:ext cx="2122477" cy="1846815"/>
              <a:chOff x="43510" y="0"/>
              <a:chExt cx="2122475" cy="1846814"/>
            </a:xfrm>
          </p:grpSpPr>
          <p:sp>
            <p:nvSpPr>
              <p:cNvPr id="741" name="Shape 741"/>
              <p:cNvSpPr/>
              <p:nvPr/>
            </p:nvSpPr>
            <p:spPr>
              <a:xfrm>
                <a:off x="1777482" y="0"/>
                <a:ext cx="383309" cy="1846815"/>
              </a:xfrm>
              <a:prstGeom prst="rect">
                <a:avLst/>
              </a:prstGeom>
              <a:solidFill>
                <a:schemeClr val="accent6">
                  <a:satOff val="-35873"/>
                  <a:lumOff val="-12431"/>
                </a:schemeClr>
              </a:solidFill>
              <a:ln w="12700" cap="flat">
                <a:solidFill>
                  <a:schemeClr val="accent1"/>
                </a:solidFill>
                <a:prstDash val="solid"/>
                <a:miter lim="400000"/>
              </a:ln>
              <a:effectLst/>
            </p:spPr>
            <p:txBody>
              <a:bodyPr wrap="square" lIns="65023" tIns="65023" rIns="65023" bIns="65023" numCol="1" anchor="ctr">
                <a:noAutofit/>
              </a:bodyPr>
              <a:lstStyle/>
              <a:p>
                <a:pPr algn="ctr">
                  <a:defRPr b="1" sz="2200">
                    <a:solidFill>
                      <a:srgbClr val="FFFFFF"/>
                    </a:solidFill>
                  </a:defRPr>
                </a:pPr>
              </a:p>
            </p:txBody>
          </p:sp>
          <p:sp>
            <p:nvSpPr>
              <p:cNvPr id="742" name="Shape 742"/>
              <p:cNvSpPr/>
              <p:nvPr/>
            </p:nvSpPr>
            <p:spPr>
              <a:xfrm>
                <a:off x="43510" y="28057"/>
                <a:ext cx="1690980" cy="177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7475" y="2063"/>
                    </a:lnTo>
                    <a:lnTo>
                      <a:pt x="21600" y="7463"/>
                    </a:lnTo>
                    <a:lnTo>
                      <a:pt x="21600" y="14137"/>
                    </a:lnTo>
                    <a:lnTo>
                      <a:pt x="17475" y="19537"/>
                    </a:lnTo>
                    <a:lnTo>
                      <a:pt x="10800" y="21600"/>
                    </a:lnTo>
                    <a:lnTo>
                      <a:pt x="4125" y="19537"/>
                    </a:lnTo>
                    <a:lnTo>
                      <a:pt x="0" y="14137"/>
                    </a:lnTo>
                    <a:lnTo>
                      <a:pt x="0" y="7463"/>
                    </a:lnTo>
                    <a:lnTo>
                      <a:pt x="4125" y="2063"/>
                    </a:lnTo>
                    <a:close/>
                  </a:path>
                </a:pathLst>
              </a:custGeom>
              <a:solidFill>
                <a:srgbClr val="FFFFFF"/>
              </a:solidFill>
              <a:ln w="508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3000"/>
                </a:pPr>
                <a:r>
                  <a:t>遗留</a:t>
                </a:r>
              </a:p>
              <a:p>
                <a:pPr algn="ctr">
                  <a:defRPr sz="3000"/>
                </a:pPr>
                <a:r>
                  <a:t>系统</a:t>
                </a:r>
              </a:p>
            </p:txBody>
          </p:sp>
          <p:sp>
            <p:nvSpPr>
              <p:cNvPr id="743" name="Shape 743"/>
              <p:cNvSpPr/>
              <p:nvPr/>
            </p:nvSpPr>
            <p:spPr>
              <a:xfrm>
                <a:off x="1794310" y="743535"/>
                <a:ext cx="362354" cy="344619"/>
              </a:xfrm>
              <a:prstGeom prst="pentagon">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lgn="ctr">
                  <a:defRPr>
                    <a:solidFill>
                      <a:srgbClr val="FFFFFF"/>
                    </a:solidFill>
                  </a:defRPr>
                </a:pPr>
              </a:p>
            </p:txBody>
          </p:sp>
          <p:sp>
            <p:nvSpPr>
              <p:cNvPr id="744" name="Shape 744"/>
              <p:cNvSpPr/>
              <p:nvPr/>
            </p:nvSpPr>
            <p:spPr>
              <a:xfrm>
                <a:off x="1784986" y="297187"/>
                <a:ext cx="381001" cy="381001"/>
              </a:xfrm>
              <a:prstGeom prst="diamond">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lgn="ctr">
                  <a:defRPr>
                    <a:solidFill>
                      <a:srgbClr val="FFFFFF"/>
                    </a:solidFill>
                  </a:defRPr>
                </a:pPr>
              </a:p>
            </p:txBody>
          </p:sp>
        </p:grpSp>
        <p:sp>
          <p:nvSpPr>
            <p:cNvPr id="746" name="Shape 746"/>
            <p:cNvSpPr/>
            <p:nvPr/>
          </p:nvSpPr>
          <p:spPr>
            <a:xfrm>
              <a:off x="1817263" y="1292894"/>
              <a:ext cx="317501" cy="317501"/>
            </a:xfrm>
            <a:prstGeom prst="ellipse">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p>
          </p:txBody>
        </p:sp>
        <p:sp>
          <p:nvSpPr>
            <p:cNvPr id="747" name="Shape 747"/>
            <p:cNvSpPr/>
            <p:nvPr/>
          </p:nvSpPr>
          <p:spPr>
            <a:xfrm>
              <a:off x="1023435" y="1782161"/>
              <a:ext cx="777749" cy="450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500"/>
              </a:lvl1pPr>
            </a:lstStyle>
            <a:p>
              <a:pPr/>
              <a:r>
                <a:t>初期</a:t>
              </a:r>
            </a:p>
          </p:txBody>
        </p:sp>
      </p:grpSp>
      <p:sp>
        <p:nvSpPr>
          <p:cNvPr id="749" name="Shape 749"/>
          <p:cNvSpPr/>
          <p:nvPr/>
        </p:nvSpPr>
        <p:spPr>
          <a:xfrm rot="1740000">
            <a:off x="8377697" y="3995811"/>
            <a:ext cx="1493345" cy="1021771"/>
          </a:xfrm>
          <a:prstGeom prst="rightArrow">
            <a:avLst>
              <a:gd name="adj1" fmla="val 32000"/>
              <a:gd name="adj2" fmla="val 79548"/>
            </a:avLst>
          </a:prstGeom>
          <a:solidFill>
            <a:srgbClr val="FFFFFF"/>
          </a:solidFill>
          <a:ln w="38100">
            <a:solidFill>
              <a:schemeClr val="accent1"/>
            </a:solidFill>
            <a:custDash>
              <a:ds d="200000" sp="200000"/>
            </a:custDash>
            <a:miter lim="400000"/>
          </a:ln>
        </p:spPr>
        <p:txBody>
          <a:bodyPr lIns="65023" tIns="65023" rIns="65023" bIns="65023" anchor="ctr"/>
          <a:lstStyle/>
          <a:p>
            <a:pPr/>
          </a:p>
        </p:txBody>
      </p:sp>
      <p:sp>
        <p:nvSpPr>
          <p:cNvPr id="750" name="Shape 750"/>
          <p:cNvSpPr/>
          <p:nvPr/>
        </p:nvSpPr>
        <p:spPr>
          <a:xfrm rot="18060000">
            <a:off x="9067144" y="4169113"/>
            <a:ext cx="543446" cy="780925"/>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b="1" sz="2500"/>
            </a:lvl1pPr>
          </a:lstStyle>
          <a:p>
            <a:pPr/>
            <a:r>
              <a:t>演进</a:t>
            </a:r>
          </a:p>
        </p:txBody>
      </p:sp>
      <p:sp>
        <p:nvSpPr>
          <p:cNvPr id="751" name="Shape 751"/>
          <p:cNvSpPr/>
          <p:nvPr/>
        </p:nvSpPr>
        <p:spPr>
          <a:xfrm rot="9300000">
            <a:off x="8170092" y="7120101"/>
            <a:ext cx="1493346" cy="1021772"/>
          </a:xfrm>
          <a:prstGeom prst="rightArrow">
            <a:avLst>
              <a:gd name="adj1" fmla="val 32000"/>
              <a:gd name="adj2" fmla="val 79548"/>
            </a:avLst>
          </a:prstGeom>
          <a:solidFill>
            <a:srgbClr val="FFFFFF"/>
          </a:solidFill>
          <a:ln w="38100">
            <a:solidFill>
              <a:schemeClr val="accent1"/>
            </a:solidFill>
            <a:custDash>
              <a:ds d="200000" sp="200000"/>
            </a:custDash>
            <a:miter lim="400000"/>
          </a:ln>
        </p:spPr>
        <p:txBody>
          <a:bodyPr lIns="65023" tIns="65023" rIns="65023" bIns="65023" anchor="ctr"/>
          <a:lstStyle/>
          <a:p>
            <a:pPr/>
          </a:p>
        </p:txBody>
      </p:sp>
      <p:sp>
        <p:nvSpPr>
          <p:cNvPr id="752" name="Shape 752"/>
          <p:cNvSpPr/>
          <p:nvPr/>
        </p:nvSpPr>
        <p:spPr>
          <a:xfrm rot="19980000">
            <a:off x="8278975" y="7510781"/>
            <a:ext cx="777749" cy="45072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2500"/>
            </a:lvl1pPr>
          </a:lstStyle>
          <a:p>
            <a:pPr/>
            <a:r>
              <a:t>演进</a:t>
            </a:r>
          </a:p>
        </p:txBody>
      </p:sp>
      <p:sp>
        <p:nvSpPr>
          <p:cNvPr id="753" name="Shape 753"/>
          <p:cNvSpPr/>
          <p:nvPr/>
        </p:nvSpPr>
        <p:spPr>
          <a:xfrm>
            <a:off x="2494026" y="1866354"/>
            <a:ext cx="5883149" cy="45072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254000" indent="-254000" defTabSz="584200">
              <a:lnSpc>
                <a:spcPct val="70000"/>
              </a:lnSpc>
              <a:buSzPct val="100000"/>
              <a:buChar char="•"/>
              <a:defRPr cap="all" spc="-100" sz="2500">
                <a:latin typeface="+mn-lt"/>
                <a:ea typeface="+mn-ea"/>
                <a:cs typeface="+mn-cs"/>
                <a:sym typeface="Helvetica"/>
              </a:defRPr>
            </a:lvl1pPr>
          </a:lstStyle>
          <a:p>
            <a:pPr/>
            <a:r>
              <a:t>新老系统同时存在，共同协作，提供价值</a:t>
            </a:r>
          </a:p>
        </p:txBody>
      </p:sp>
      <p:sp>
        <p:nvSpPr>
          <p:cNvPr id="754" name="Shape 754"/>
          <p:cNvSpPr/>
          <p:nvPr/>
        </p:nvSpPr>
        <p:spPr>
          <a:xfrm>
            <a:off x="2494026" y="1360987"/>
            <a:ext cx="7407149" cy="45072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254000" indent="-254000" defTabSz="584200">
              <a:lnSpc>
                <a:spcPct val="70000"/>
              </a:lnSpc>
              <a:buSzPct val="100000"/>
              <a:buChar char="•"/>
              <a:defRPr cap="all" spc="-100" sz="2500">
                <a:latin typeface="+mn-lt"/>
                <a:ea typeface="+mn-ea"/>
                <a:cs typeface="+mn-cs"/>
                <a:sym typeface="Helvetica"/>
              </a:defRPr>
            </a:lvl1pPr>
          </a:lstStyle>
          <a:p>
            <a:pPr/>
            <a:r>
              <a:t>不以一次替换的方式进行，而是一种持续的改进活动</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8" name="Shape 758"/>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59" name="Shape 759"/>
          <p:cNvSpPr/>
          <p:nvPr>
            <p:ph type="title"/>
          </p:nvPr>
        </p:nvSpPr>
        <p:spPr>
          <a:xfrm>
            <a:off x="380999" y="197073"/>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双模IT(BiMode)</a:t>
            </a:r>
          </a:p>
        </p:txBody>
      </p:sp>
      <p:grpSp>
        <p:nvGrpSpPr>
          <p:cNvPr id="762" name="Group 762"/>
          <p:cNvGrpSpPr/>
          <p:nvPr/>
        </p:nvGrpSpPr>
        <p:grpSpPr>
          <a:xfrm>
            <a:off x="5563870" y="3019718"/>
            <a:ext cx="6091653" cy="6282949"/>
            <a:chOff x="0" y="0"/>
            <a:chExt cx="6091652" cy="6282947"/>
          </a:xfrm>
        </p:grpSpPr>
        <p:sp>
          <p:nvSpPr>
            <p:cNvPr id="761" name="Shape 761"/>
            <p:cNvSpPr/>
            <p:nvPr/>
          </p:nvSpPr>
          <p:spPr>
            <a:xfrm>
              <a:off x="53881" y="53881"/>
              <a:ext cx="5983890" cy="6175186"/>
            </a:xfrm>
            <a:prstGeom prst="rect">
              <a:avLst/>
            </a:prstGeom>
            <a:solidFill>
              <a:srgbClr val="FFFFFF"/>
            </a:solidFill>
            <a:ln>
              <a:noFill/>
            </a:ln>
            <a:effectLst/>
          </p:spPr>
          <p:txBody>
            <a:bodyPr wrap="square" lIns="65023" tIns="65023" rIns="65023" bIns="65023" numCol="1" anchor="ctr">
              <a:noAutofit/>
            </a:bodyPr>
            <a:lstStyle/>
            <a:p>
              <a:pPr/>
            </a:p>
          </p:txBody>
        </p:sp>
        <p:pic>
          <p:nvPicPr>
            <p:cNvPr id="760" name=""/>
            <p:cNvPicPr>
              <a:picLocks noChangeAspect="0"/>
            </p:cNvPicPr>
            <p:nvPr/>
          </p:nvPicPr>
          <p:blipFill>
            <a:blip r:embed="rId3">
              <a:extLst/>
            </a:blip>
            <a:stretch>
              <a:fillRect/>
            </a:stretch>
          </p:blipFill>
          <p:spPr>
            <a:xfrm>
              <a:off x="0" y="0"/>
              <a:ext cx="6091653" cy="6282948"/>
            </a:xfrm>
            <a:prstGeom prst="rect">
              <a:avLst/>
            </a:prstGeom>
            <a:effectLst/>
          </p:spPr>
        </p:pic>
      </p:grpSp>
      <p:sp>
        <p:nvSpPr>
          <p:cNvPr id="763" name="Shape 763"/>
          <p:cNvSpPr/>
          <p:nvPr/>
        </p:nvSpPr>
        <p:spPr>
          <a:xfrm>
            <a:off x="4016068" y="3709327"/>
            <a:ext cx="1493345" cy="1021771"/>
          </a:xfrm>
          <a:prstGeom prst="rightArrow">
            <a:avLst>
              <a:gd name="adj1" fmla="val 32000"/>
              <a:gd name="adj2" fmla="val 79548"/>
            </a:avLst>
          </a:prstGeom>
          <a:solidFill>
            <a:srgbClr val="FFFFFF"/>
          </a:solidFill>
          <a:ln w="38100">
            <a:solidFill>
              <a:schemeClr val="accent1">
                <a:satOff val="-4409"/>
                <a:lumOff val="-10509"/>
              </a:schemeClr>
            </a:solidFill>
            <a:custDash>
              <a:ds d="200000" sp="200000"/>
            </a:custDash>
            <a:miter lim="400000"/>
          </a:ln>
        </p:spPr>
        <p:txBody>
          <a:bodyPr lIns="65023" tIns="65023" rIns="65023" bIns="65023" anchor="ctr"/>
          <a:lstStyle/>
          <a:p>
            <a:pPr/>
          </a:p>
        </p:txBody>
      </p:sp>
      <p:sp>
        <p:nvSpPr>
          <p:cNvPr id="764" name="Shape 764"/>
          <p:cNvSpPr/>
          <p:nvPr/>
        </p:nvSpPr>
        <p:spPr>
          <a:xfrm>
            <a:off x="4430248" y="3975800"/>
            <a:ext cx="777749" cy="45072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2500"/>
            </a:lvl1pPr>
          </a:lstStyle>
          <a:p>
            <a:pPr/>
            <a:r>
              <a:t>演进</a:t>
            </a:r>
          </a:p>
        </p:txBody>
      </p:sp>
      <p:sp>
        <p:nvSpPr>
          <p:cNvPr id="765" name="Shape 765"/>
          <p:cNvSpPr/>
          <p:nvPr/>
        </p:nvSpPr>
        <p:spPr>
          <a:xfrm>
            <a:off x="9955212" y="6342250"/>
            <a:ext cx="777749" cy="450724"/>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2500"/>
            </a:lvl1pPr>
          </a:lstStyle>
          <a:p>
            <a:pPr/>
            <a:r>
              <a:t>中期</a:t>
            </a:r>
          </a:p>
        </p:txBody>
      </p:sp>
      <p:sp>
        <p:nvSpPr>
          <p:cNvPr id="766" name="Shape 766"/>
          <p:cNvSpPr/>
          <p:nvPr/>
        </p:nvSpPr>
        <p:spPr>
          <a:xfrm rot="10800000">
            <a:off x="3943362" y="7612426"/>
            <a:ext cx="1493346" cy="1021772"/>
          </a:xfrm>
          <a:prstGeom prst="rightArrow">
            <a:avLst>
              <a:gd name="adj1" fmla="val 32000"/>
              <a:gd name="adj2" fmla="val 79548"/>
            </a:avLst>
          </a:prstGeom>
          <a:solidFill>
            <a:srgbClr val="FFFFFF"/>
          </a:solidFill>
          <a:ln w="38100">
            <a:solidFill>
              <a:schemeClr val="accent1"/>
            </a:solidFill>
            <a:custDash>
              <a:ds d="200000" sp="200000"/>
            </a:custDash>
            <a:miter lim="400000"/>
          </a:ln>
        </p:spPr>
        <p:txBody>
          <a:bodyPr lIns="65023" tIns="65023" rIns="65023" bIns="65023" anchor="ctr"/>
          <a:lstStyle/>
          <a:p>
            <a:pPr/>
          </a:p>
        </p:txBody>
      </p:sp>
      <p:sp>
        <p:nvSpPr>
          <p:cNvPr id="767" name="Shape 767"/>
          <p:cNvSpPr/>
          <p:nvPr/>
        </p:nvSpPr>
        <p:spPr>
          <a:xfrm>
            <a:off x="1198262" y="7682050"/>
            <a:ext cx="849528" cy="780924"/>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2500"/>
            </a:pPr>
            <a:r>
              <a:t>动态</a:t>
            </a:r>
          </a:p>
          <a:p>
            <a:pPr>
              <a:defRPr b="1" sz="2500"/>
            </a:pPr>
            <a:r>
              <a:t>平衡</a:t>
            </a:r>
          </a:p>
        </p:txBody>
      </p:sp>
      <p:sp>
        <p:nvSpPr>
          <p:cNvPr id="768" name="Shape 768"/>
          <p:cNvSpPr/>
          <p:nvPr/>
        </p:nvSpPr>
        <p:spPr>
          <a:xfrm rot="5400000">
            <a:off x="2167586" y="5644724"/>
            <a:ext cx="1493346" cy="1021772"/>
          </a:xfrm>
          <a:prstGeom prst="rightArrow">
            <a:avLst>
              <a:gd name="adj1" fmla="val 32000"/>
              <a:gd name="adj2" fmla="val 79548"/>
            </a:avLst>
          </a:prstGeom>
          <a:solidFill>
            <a:srgbClr val="FFFFFF"/>
          </a:solidFill>
          <a:ln w="25400">
            <a:solidFill>
              <a:schemeClr val="accent1">
                <a:satOff val="-4409"/>
                <a:lumOff val="-10509"/>
              </a:schemeClr>
            </a:solidFill>
            <a:miter lim="400000"/>
          </a:ln>
        </p:spPr>
        <p:txBody>
          <a:bodyPr lIns="65023" tIns="65023" rIns="65023" bIns="65023" anchor="ctr"/>
          <a:lstStyle/>
          <a:p>
            <a:pPr/>
          </a:p>
        </p:txBody>
      </p:sp>
      <p:sp>
        <p:nvSpPr>
          <p:cNvPr id="769" name="Shape 769"/>
          <p:cNvSpPr/>
          <p:nvPr/>
        </p:nvSpPr>
        <p:spPr>
          <a:xfrm>
            <a:off x="2018304" y="3206643"/>
            <a:ext cx="1811764" cy="1905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7475" y="2063"/>
                </a:lnTo>
                <a:lnTo>
                  <a:pt x="21600" y="7463"/>
                </a:lnTo>
                <a:lnTo>
                  <a:pt x="21600" y="14137"/>
                </a:lnTo>
                <a:lnTo>
                  <a:pt x="17475" y="19537"/>
                </a:lnTo>
                <a:lnTo>
                  <a:pt x="10800" y="21600"/>
                </a:lnTo>
                <a:lnTo>
                  <a:pt x="4125" y="19537"/>
                </a:lnTo>
                <a:lnTo>
                  <a:pt x="0" y="14137"/>
                </a:lnTo>
                <a:lnTo>
                  <a:pt x="0" y="7463"/>
                </a:lnTo>
                <a:lnTo>
                  <a:pt x="4125" y="2063"/>
                </a:lnTo>
                <a:close/>
              </a:path>
            </a:pathLst>
          </a:custGeom>
          <a:solidFill>
            <a:srgbClr val="FFFFFF"/>
          </a:solidFill>
          <a:ln w="50800">
            <a:solidFill>
              <a:schemeClr val="accent1">
                <a:satOff val="-4409"/>
                <a:lumOff val="-10509"/>
              </a:schemeClr>
            </a:solidFill>
            <a:bevel/>
          </a:ln>
          <a:extLst>
            <a:ext uri="{C572A759-6A51-4108-AA02-DFA0A04FC94B}">
              <ma14:wrappingTextBoxFlag xmlns:ma14="http://schemas.microsoft.com/office/mac/drawingml/2011/main" val="1"/>
            </a:ext>
          </a:extLst>
        </p:spPr>
        <p:txBody>
          <a:bodyPr lIns="65023" tIns="65023" rIns="65023" bIns="65023" anchor="ctr"/>
          <a:lstStyle/>
          <a:p>
            <a:pPr algn="ctr">
              <a:defRPr sz="3000"/>
            </a:pPr>
            <a:r>
              <a:t>遗留</a:t>
            </a:r>
          </a:p>
          <a:p>
            <a:pPr algn="ctr">
              <a:defRPr sz="3000"/>
            </a:pPr>
            <a:r>
              <a:t>系统</a:t>
            </a:r>
          </a:p>
        </p:txBody>
      </p:sp>
      <p:grpSp>
        <p:nvGrpSpPr>
          <p:cNvPr id="777" name="Group 777"/>
          <p:cNvGrpSpPr/>
          <p:nvPr/>
        </p:nvGrpSpPr>
        <p:grpSpPr>
          <a:xfrm>
            <a:off x="9099382" y="5314035"/>
            <a:ext cx="2464009" cy="1270001"/>
            <a:chOff x="31079" y="0"/>
            <a:chExt cx="2464008" cy="1270000"/>
          </a:xfrm>
        </p:grpSpPr>
        <p:sp>
          <p:nvSpPr>
            <p:cNvPr id="770" name="Shape 770"/>
            <p:cNvSpPr/>
            <p:nvPr/>
          </p:nvSpPr>
          <p:spPr>
            <a:xfrm>
              <a:off x="31079" y="0"/>
              <a:ext cx="1207842"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7475" y="2063"/>
                  </a:lnTo>
                  <a:lnTo>
                    <a:pt x="21600" y="7463"/>
                  </a:lnTo>
                  <a:lnTo>
                    <a:pt x="21600" y="14137"/>
                  </a:lnTo>
                  <a:lnTo>
                    <a:pt x="17475" y="19537"/>
                  </a:lnTo>
                  <a:lnTo>
                    <a:pt x="10800" y="21600"/>
                  </a:lnTo>
                  <a:lnTo>
                    <a:pt x="4125" y="19537"/>
                  </a:lnTo>
                  <a:lnTo>
                    <a:pt x="0" y="14137"/>
                  </a:lnTo>
                  <a:lnTo>
                    <a:pt x="0" y="7463"/>
                  </a:lnTo>
                  <a:lnTo>
                    <a:pt x="4125" y="2063"/>
                  </a:lnTo>
                  <a:close/>
                </a:path>
              </a:pathLst>
            </a:custGeom>
            <a:solidFill>
              <a:srgbClr val="FFFFFF"/>
            </a:solidFill>
            <a:ln w="508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2300"/>
              </a:pPr>
              <a:r>
                <a:t>遗留</a:t>
              </a:r>
            </a:p>
            <a:p>
              <a:pPr algn="ctr">
                <a:defRPr sz="2300"/>
              </a:pPr>
              <a:r>
                <a:t>系统</a:t>
              </a:r>
            </a:p>
          </p:txBody>
        </p:sp>
        <p:grpSp>
          <p:nvGrpSpPr>
            <p:cNvPr id="776" name="Group 776"/>
            <p:cNvGrpSpPr/>
            <p:nvPr/>
          </p:nvGrpSpPr>
          <p:grpSpPr>
            <a:xfrm>
              <a:off x="1287245" y="-1"/>
              <a:ext cx="1207843" cy="1270001"/>
              <a:chOff x="31079" y="0"/>
              <a:chExt cx="1207841" cy="1270000"/>
            </a:xfrm>
          </p:grpSpPr>
          <p:sp>
            <p:nvSpPr>
              <p:cNvPr id="771" name="Shape 771"/>
              <p:cNvSpPr/>
              <p:nvPr/>
            </p:nvSpPr>
            <p:spPr>
              <a:xfrm>
                <a:off x="31079" y="0"/>
                <a:ext cx="1207842"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7475" y="2063"/>
                    </a:lnTo>
                    <a:lnTo>
                      <a:pt x="21600" y="7463"/>
                    </a:lnTo>
                    <a:lnTo>
                      <a:pt x="21600" y="14137"/>
                    </a:lnTo>
                    <a:lnTo>
                      <a:pt x="17475" y="19537"/>
                    </a:lnTo>
                    <a:lnTo>
                      <a:pt x="10800" y="21600"/>
                    </a:lnTo>
                    <a:lnTo>
                      <a:pt x="4125" y="19537"/>
                    </a:lnTo>
                    <a:lnTo>
                      <a:pt x="0" y="14137"/>
                    </a:lnTo>
                    <a:lnTo>
                      <a:pt x="0" y="7463"/>
                    </a:lnTo>
                    <a:lnTo>
                      <a:pt x="4125" y="2063"/>
                    </a:lnTo>
                    <a:close/>
                  </a:path>
                </a:pathLst>
              </a:custGeom>
              <a:solidFill>
                <a:schemeClr val="accent6">
                  <a:satOff val="-35873"/>
                  <a:lumOff val="-12431"/>
                </a:schemeClr>
              </a:solidFill>
              <a:ln w="12700" cap="flat">
                <a:noFill/>
                <a:miter lim="400000"/>
              </a:ln>
              <a:effectLst/>
            </p:spPr>
            <p:txBody>
              <a:bodyPr wrap="square" lIns="65023" tIns="65023" rIns="65023" bIns="65023" numCol="1" anchor="ctr">
                <a:noAutofit/>
              </a:bodyPr>
              <a:lstStyle/>
              <a:p>
                <a:pPr algn="ctr">
                  <a:defRPr sz="2300"/>
                </a:pPr>
              </a:p>
            </p:txBody>
          </p:sp>
          <p:sp>
            <p:nvSpPr>
              <p:cNvPr id="772" name="Shape 772"/>
              <p:cNvSpPr/>
              <p:nvPr/>
            </p:nvSpPr>
            <p:spPr>
              <a:xfrm>
                <a:off x="243717" y="168483"/>
                <a:ext cx="381001" cy="381001"/>
              </a:xfrm>
              <a:prstGeom prst="diamond">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lgn="ctr">
                  <a:defRPr>
                    <a:solidFill>
                      <a:srgbClr val="FFFFFF"/>
                    </a:solidFill>
                  </a:defRPr>
                </a:pPr>
              </a:p>
            </p:txBody>
          </p:sp>
          <p:sp>
            <p:nvSpPr>
              <p:cNvPr id="773" name="Shape 773"/>
              <p:cNvSpPr/>
              <p:nvPr/>
            </p:nvSpPr>
            <p:spPr>
              <a:xfrm>
                <a:off x="265741" y="615091"/>
                <a:ext cx="362353" cy="344618"/>
              </a:xfrm>
              <a:prstGeom prst="pentagon">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lgn="ctr">
                  <a:defRPr>
                    <a:solidFill>
                      <a:srgbClr val="FFFFFF"/>
                    </a:solidFill>
                  </a:defRPr>
                </a:pPr>
              </a:p>
            </p:txBody>
          </p:sp>
          <p:sp>
            <p:nvSpPr>
              <p:cNvPr id="774" name="Shape 774"/>
              <p:cNvSpPr/>
              <p:nvPr/>
            </p:nvSpPr>
            <p:spPr>
              <a:xfrm>
                <a:off x="636505" y="222830"/>
                <a:ext cx="329957" cy="285751"/>
              </a:xfrm>
              <a:prstGeom prst="triangle">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lgn="ctr">
                  <a:defRPr>
                    <a:solidFill>
                      <a:srgbClr val="FFFFFF"/>
                    </a:solidFill>
                  </a:defRPr>
                </a:pPr>
              </a:p>
            </p:txBody>
          </p:sp>
          <p:sp>
            <p:nvSpPr>
              <p:cNvPr id="775" name="Shape 775"/>
              <p:cNvSpPr/>
              <p:nvPr/>
            </p:nvSpPr>
            <p:spPr>
              <a:xfrm>
                <a:off x="698500" y="631256"/>
                <a:ext cx="317500" cy="317501"/>
              </a:xfrm>
              <a:prstGeom prst="ellipse">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p>
            </p:txBody>
          </p:sp>
        </p:grpSp>
      </p:grpSp>
      <p:sp>
        <p:nvSpPr>
          <p:cNvPr id="778" name="Shape 778"/>
          <p:cNvSpPr/>
          <p:nvPr/>
        </p:nvSpPr>
        <p:spPr>
          <a:xfrm>
            <a:off x="2008378" y="7171773"/>
            <a:ext cx="1811763" cy="1905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7475" y="2063"/>
                </a:lnTo>
                <a:lnTo>
                  <a:pt x="21600" y="7463"/>
                </a:lnTo>
                <a:lnTo>
                  <a:pt x="21600" y="14137"/>
                </a:lnTo>
                <a:lnTo>
                  <a:pt x="17475" y="19537"/>
                </a:lnTo>
                <a:lnTo>
                  <a:pt x="10800" y="21600"/>
                </a:lnTo>
                <a:lnTo>
                  <a:pt x="4125" y="19537"/>
                </a:lnTo>
                <a:lnTo>
                  <a:pt x="0" y="14137"/>
                </a:lnTo>
                <a:lnTo>
                  <a:pt x="0" y="7463"/>
                </a:lnTo>
                <a:lnTo>
                  <a:pt x="4125" y="2063"/>
                </a:lnTo>
                <a:close/>
              </a:path>
            </a:pathLst>
          </a:custGeom>
          <a:solidFill>
            <a:schemeClr val="accent6">
              <a:satOff val="-35873"/>
              <a:lumOff val="-12431"/>
            </a:schemeClr>
          </a:solidFill>
          <a:ln w="12700">
            <a:miter lim="400000"/>
          </a:ln>
          <a:extLst>
            <a:ext uri="{C572A759-6A51-4108-AA02-DFA0A04FC94B}">
              <ma14:wrappingTextBoxFlag xmlns:ma14="http://schemas.microsoft.com/office/mac/drawingml/2011/main" val="1"/>
            </a:ext>
          </a:extLst>
        </p:spPr>
        <p:txBody>
          <a:bodyPr lIns="65023" tIns="65023" rIns="65023" bIns="65023" anchor="ctr"/>
          <a:lstStyle>
            <a:lvl1pPr algn="ctr">
              <a:defRPr sz="3000">
                <a:solidFill>
                  <a:srgbClr val="FFFFFF"/>
                </a:solidFill>
              </a:defRPr>
            </a:lvl1pPr>
          </a:lstStyle>
          <a:p>
            <a:pPr/>
            <a:r>
              <a:t>微服务架构</a:t>
            </a:r>
          </a:p>
        </p:txBody>
      </p:sp>
      <p:sp>
        <p:nvSpPr>
          <p:cNvPr id="779" name="Shape 779"/>
          <p:cNvSpPr/>
          <p:nvPr/>
        </p:nvSpPr>
        <p:spPr>
          <a:xfrm>
            <a:off x="2546081" y="7327205"/>
            <a:ext cx="329957" cy="285751"/>
          </a:xfrm>
          <a:prstGeom prst="triangle">
            <a:avLst/>
          </a:prstGeom>
          <a:solidFill>
            <a:schemeClr val="accent1">
              <a:satOff val="-4409"/>
              <a:lumOff val="-10509"/>
            </a:schemeClr>
          </a:solidFill>
          <a:ln w="12700">
            <a:miter lim="400000"/>
          </a:ln>
        </p:spPr>
        <p:txBody>
          <a:bodyPr lIns="65023" tIns="65023" rIns="65023" bIns="65023" anchor="ctr"/>
          <a:lstStyle/>
          <a:p>
            <a:pPr algn="ctr">
              <a:defRPr>
                <a:solidFill>
                  <a:srgbClr val="FFFFFF"/>
                </a:solidFill>
              </a:defRPr>
            </a:pPr>
          </a:p>
        </p:txBody>
      </p:sp>
      <p:sp>
        <p:nvSpPr>
          <p:cNvPr id="780" name="Shape 780"/>
          <p:cNvSpPr/>
          <p:nvPr/>
        </p:nvSpPr>
        <p:spPr>
          <a:xfrm>
            <a:off x="2564835" y="8542358"/>
            <a:ext cx="329956" cy="285751"/>
          </a:xfrm>
          <a:prstGeom prst="triangle">
            <a:avLst/>
          </a:prstGeom>
          <a:solidFill>
            <a:schemeClr val="accent1">
              <a:satOff val="-4409"/>
              <a:lumOff val="-10509"/>
            </a:schemeClr>
          </a:solidFill>
          <a:ln w="12700">
            <a:miter lim="400000"/>
          </a:ln>
        </p:spPr>
        <p:txBody>
          <a:bodyPr lIns="65023" tIns="65023" rIns="65023" bIns="65023" anchor="ctr"/>
          <a:lstStyle/>
          <a:p>
            <a:pPr algn="ctr">
              <a:defRPr>
                <a:solidFill>
                  <a:srgbClr val="FFFFFF"/>
                </a:solidFill>
              </a:defRPr>
            </a:pPr>
          </a:p>
        </p:txBody>
      </p:sp>
      <p:sp>
        <p:nvSpPr>
          <p:cNvPr id="781" name="Shape 781"/>
          <p:cNvSpPr/>
          <p:nvPr/>
        </p:nvSpPr>
        <p:spPr>
          <a:xfrm>
            <a:off x="3424034" y="7717873"/>
            <a:ext cx="381001" cy="381001"/>
          </a:xfrm>
          <a:prstGeom prst="diamond">
            <a:avLst/>
          </a:prstGeom>
          <a:solidFill>
            <a:schemeClr val="accent1">
              <a:satOff val="-4409"/>
              <a:lumOff val="-10509"/>
            </a:schemeClr>
          </a:solidFill>
          <a:ln w="12700">
            <a:miter lim="400000"/>
          </a:ln>
        </p:spPr>
        <p:txBody>
          <a:bodyPr lIns="65023" tIns="65023" rIns="65023" bIns="65023" anchor="ctr"/>
          <a:lstStyle/>
          <a:p>
            <a:pPr algn="ctr">
              <a:defRPr>
                <a:solidFill>
                  <a:srgbClr val="FFFFFF"/>
                </a:solidFill>
              </a:defRPr>
            </a:pPr>
          </a:p>
        </p:txBody>
      </p:sp>
      <p:sp>
        <p:nvSpPr>
          <p:cNvPr id="782" name="Shape 782"/>
          <p:cNvSpPr/>
          <p:nvPr/>
        </p:nvSpPr>
        <p:spPr>
          <a:xfrm>
            <a:off x="3345840" y="8158183"/>
            <a:ext cx="317501" cy="317501"/>
          </a:xfrm>
          <a:prstGeom prst="ellipse">
            <a:avLst/>
          </a:prstGeom>
          <a:solidFill>
            <a:schemeClr val="accent1">
              <a:satOff val="-4409"/>
              <a:lumOff val="-10509"/>
            </a:schemeClr>
          </a:solidFill>
          <a:ln w="12700">
            <a:miter lim="400000"/>
          </a:ln>
        </p:spPr>
        <p:txBody>
          <a:bodyPr lIns="65023" tIns="65023" rIns="65023" bIns="65023" anchor="ctr"/>
          <a:lstStyle/>
          <a:p>
            <a:pPr/>
          </a:p>
        </p:txBody>
      </p:sp>
      <p:sp>
        <p:nvSpPr>
          <p:cNvPr id="783" name="Shape 783"/>
          <p:cNvSpPr/>
          <p:nvPr/>
        </p:nvSpPr>
        <p:spPr>
          <a:xfrm>
            <a:off x="2093563" y="7595673"/>
            <a:ext cx="317501" cy="317501"/>
          </a:xfrm>
          <a:prstGeom prst="ellipse">
            <a:avLst/>
          </a:prstGeom>
          <a:solidFill>
            <a:schemeClr val="accent1">
              <a:satOff val="-4409"/>
              <a:lumOff val="-10509"/>
            </a:schemeClr>
          </a:solidFill>
          <a:ln w="12700">
            <a:miter lim="400000"/>
          </a:ln>
        </p:spPr>
        <p:txBody>
          <a:bodyPr lIns="65023" tIns="65023" rIns="65023" bIns="65023" anchor="ctr"/>
          <a:lstStyle/>
          <a:p>
            <a:pPr/>
          </a:p>
        </p:txBody>
      </p:sp>
      <p:sp>
        <p:nvSpPr>
          <p:cNvPr id="784" name="Shape 784"/>
          <p:cNvSpPr/>
          <p:nvPr/>
        </p:nvSpPr>
        <p:spPr>
          <a:xfrm>
            <a:off x="3088774" y="7349430"/>
            <a:ext cx="317501" cy="317501"/>
          </a:xfrm>
          <a:prstGeom prst="ellipse">
            <a:avLst/>
          </a:prstGeom>
          <a:solidFill>
            <a:schemeClr val="accent1">
              <a:satOff val="-4409"/>
              <a:lumOff val="-10509"/>
            </a:schemeClr>
          </a:solidFill>
          <a:ln w="12700">
            <a:miter lim="400000"/>
          </a:ln>
        </p:spPr>
        <p:txBody>
          <a:bodyPr lIns="65023" tIns="65023" rIns="65023" bIns="65023" anchor="ctr"/>
          <a:lstStyle/>
          <a:p>
            <a:pPr/>
          </a:p>
        </p:txBody>
      </p:sp>
      <p:sp>
        <p:nvSpPr>
          <p:cNvPr id="785" name="Shape 785"/>
          <p:cNvSpPr/>
          <p:nvPr/>
        </p:nvSpPr>
        <p:spPr>
          <a:xfrm>
            <a:off x="2974382" y="8524862"/>
            <a:ext cx="362354" cy="344619"/>
          </a:xfrm>
          <a:prstGeom prst="pentagon">
            <a:avLst/>
          </a:prstGeom>
          <a:solidFill>
            <a:schemeClr val="accent1">
              <a:satOff val="-4409"/>
              <a:lumOff val="-10509"/>
            </a:schemeClr>
          </a:solidFill>
          <a:ln w="12700">
            <a:miter lim="400000"/>
          </a:ln>
        </p:spPr>
        <p:txBody>
          <a:bodyPr lIns="65023" tIns="65023" rIns="65023" bIns="65023" anchor="ctr"/>
          <a:lstStyle/>
          <a:p>
            <a:pPr algn="ctr">
              <a:defRPr>
                <a:solidFill>
                  <a:srgbClr val="FFFFFF"/>
                </a:solidFill>
              </a:defRPr>
            </a:pPr>
          </a:p>
        </p:txBody>
      </p:sp>
      <p:sp>
        <p:nvSpPr>
          <p:cNvPr id="786" name="Shape 786"/>
          <p:cNvSpPr/>
          <p:nvPr/>
        </p:nvSpPr>
        <p:spPr>
          <a:xfrm>
            <a:off x="4092378" y="7897950"/>
            <a:ext cx="777749" cy="450724"/>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2500"/>
            </a:lvl1pPr>
          </a:lstStyle>
          <a:p>
            <a:pPr/>
            <a:r>
              <a:t>演进</a:t>
            </a:r>
          </a:p>
        </p:txBody>
      </p:sp>
      <p:sp>
        <p:nvSpPr>
          <p:cNvPr id="787" name="Shape 787"/>
          <p:cNvSpPr/>
          <p:nvPr/>
        </p:nvSpPr>
        <p:spPr>
          <a:xfrm>
            <a:off x="7479920" y="7945511"/>
            <a:ext cx="381001" cy="381001"/>
          </a:xfrm>
          <a:prstGeom prst="diamond">
            <a:avLst/>
          </a:prstGeom>
          <a:solidFill>
            <a:schemeClr val="accent1">
              <a:satOff val="-4409"/>
              <a:lumOff val="-10509"/>
            </a:schemeClr>
          </a:solidFill>
          <a:ln w="12700">
            <a:miter lim="400000"/>
          </a:ln>
        </p:spPr>
        <p:txBody>
          <a:bodyPr lIns="65023" tIns="65023" rIns="65023" bIns="65023" anchor="ctr"/>
          <a:lstStyle/>
          <a:p>
            <a:pPr algn="ctr">
              <a:defRPr>
                <a:solidFill>
                  <a:srgbClr val="FFFFFF"/>
                </a:solidFill>
              </a:defRPr>
            </a:pPr>
          </a:p>
        </p:txBody>
      </p:sp>
      <p:grpSp>
        <p:nvGrpSpPr>
          <p:cNvPr id="797" name="Group 797"/>
          <p:cNvGrpSpPr/>
          <p:nvPr/>
        </p:nvGrpSpPr>
        <p:grpSpPr>
          <a:xfrm>
            <a:off x="5750927" y="7177161"/>
            <a:ext cx="2117284" cy="2049999"/>
            <a:chOff x="0" y="0"/>
            <a:chExt cx="2117283" cy="2049997"/>
          </a:xfrm>
        </p:grpSpPr>
        <p:sp>
          <p:nvSpPr>
            <p:cNvPr id="788" name="Shape 788"/>
            <p:cNvSpPr/>
            <p:nvPr/>
          </p:nvSpPr>
          <p:spPr>
            <a:xfrm>
              <a:off x="362598" y="1599274"/>
              <a:ext cx="777749" cy="450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500"/>
              </a:lvl1pPr>
            </a:lstStyle>
            <a:p>
              <a:pPr/>
              <a:r>
                <a:t>后期</a:t>
              </a:r>
            </a:p>
          </p:txBody>
        </p:sp>
        <p:grpSp>
          <p:nvGrpSpPr>
            <p:cNvPr id="791" name="Group 791"/>
            <p:cNvGrpSpPr/>
            <p:nvPr/>
          </p:nvGrpSpPr>
          <p:grpSpPr>
            <a:xfrm>
              <a:off x="0" y="0"/>
              <a:ext cx="2117284" cy="1841500"/>
              <a:chOff x="0" y="0"/>
              <a:chExt cx="2117283" cy="1841500"/>
            </a:xfrm>
          </p:grpSpPr>
          <p:sp>
            <p:nvSpPr>
              <p:cNvPr id="789" name="Shape 789"/>
              <p:cNvSpPr/>
              <p:nvPr/>
            </p:nvSpPr>
            <p:spPr>
              <a:xfrm>
                <a:off x="0" y="0"/>
                <a:ext cx="381000" cy="1841500"/>
              </a:xfrm>
              <a:prstGeom prst="rect">
                <a:avLst/>
              </a:prstGeom>
              <a:solidFill>
                <a:srgbClr val="FFFFFF"/>
              </a:solidFill>
              <a:ln w="508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lvl="2">
                  <a:defRPr b="1" sz="1600"/>
                </a:pPr>
                <a:r>
                  <a:t>遗留系统</a:t>
                </a:r>
              </a:p>
            </p:txBody>
          </p:sp>
          <p:sp>
            <p:nvSpPr>
              <p:cNvPr id="790" name="Shape 790"/>
              <p:cNvSpPr/>
              <p:nvPr/>
            </p:nvSpPr>
            <p:spPr>
              <a:xfrm>
                <a:off x="426304" y="5195"/>
                <a:ext cx="1690980" cy="177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7475" y="2063"/>
                    </a:lnTo>
                    <a:lnTo>
                      <a:pt x="21600" y="7463"/>
                    </a:lnTo>
                    <a:lnTo>
                      <a:pt x="21600" y="14137"/>
                    </a:lnTo>
                    <a:lnTo>
                      <a:pt x="17475" y="19537"/>
                    </a:lnTo>
                    <a:lnTo>
                      <a:pt x="10800" y="21600"/>
                    </a:lnTo>
                    <a:lnTo>
                      <a:pt x="4125" y="19537"/>
                    </a:lnTo>
                    <a:lnTo>
                      <a:pt x="0" y="14137"/>
                    </a:lnTo>
                    <a:lnTo>
                      <a:pt x="0" y="7463"/>
                    </a:lnTo>
                    <a:lnTo>
                      <a:pt x="4125" y="2063"/>
                    </a:lnTo>
                    <a:close/>
                  </a:path>
                </a:pathLst>
              </a:custGeom>
              <a:solidFill>
                <a:schemeClr val="accent6">
                  <a:satOff val="-35873"/>
                  <a:lumOff val="-12431"/>
                </a:schemeClr>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3000">
                    <a:solidFill>
                      <a:srgbClr val="FFFFFF"/>
                    </a:solidFill>
                  </a:defRPr>
                </a:lvl1pPr>
              </a:lstStyle>
              <a:p>
                <a:pPr/>
                <a:r>
                  <a:t>微服务架构</a:t>
                </a:r>
              </a:p>
            </p:txBody>
          </p:sp>
        </p:grpSp>
        <p:sp>
          <p:nvSpPr>
            <p:cNvPr id="792" name="Shape 792"/>
            <p:cNvSpPr/>
            <p:nvPr/>
          </p:nvSpPr>
          <p:spPr>
            <a:xfrm>
              <a:off x="799316" y="159568"/>
              <a:ext cx="317501" cy="317501"/>
            </a:xfrm>
            <a:prstGeom prst="ellipse">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p>
          </p:txBody>
        </p:sp>
        <p:sp>
          <p:nvSpPr>
            <p:cNvPr id="793" name="Shape 793"/>
            <p:cNvSpPr/>
            <p:nvPr/>
          </p:nvSpPr>
          <p:spPr>
            <a:xfrm>
              <a:off x="1397413" y="1264049"/>
              <a:ext cx="362354" cy="344618"/>
            </a:xfrm>
            <a:prstGeom prst="pentagon">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lgn="ctr">
                <a:defRPr>
                  <a:solidFill>
                    <a:srgbClr val="FFFFFF"/>
                  </a:solidFill>
                </a:defRPr>
              </a:pPr>
            </a:p>
          </p:txBody>
        </p:sp>
        <p:sp>
          <p:nvSpPr>
            <p:cNvPr id="794" name="Shape 794"/>
            <p:cNvSpPr/>
            <p:nvPr/>
          </p:nvSpPr>
          <p:spPr>
            <a:xfrm>
              <a:off x="1421686" y="150043"/>
              <a:ext cx="329957" cy="285751"/>
            </a:xfrm>
            <a:prstGeom prst="triangle">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lgn="ctr">
                <a:defRPr>
                  <a:solidFill>
                    <a:srgbClr val="FFFFFF"/>
                  </a:solidFill>
                </a:defRPr>
              </a:pPr>
            </a:p>
          </p:txBody>
        </p:sp>
        <p:sp>
          <p:nvSpPr>
            <p:cNvPr id="795" name="Shape 795"/>
            <p:cNvSpPr/>
            <p:nvPr/>
          </p:nvSpPr>
          <p:spPr>
            <a:xfrm>
              <a:off x="799788" y="1291166"/>
              <a:ext cx="317501" cy="317501"/>
            </a:xfrm>
            <a:prstGeom prst="ellipse">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p>
          </p:txBody>
        </p:sp>
        <p:sp>
          <p:nvSpPr>
            <p:cNvPr id="796" name="Shape 796"/>
            <p:cNvSpPr/>
            <p:nvPr/>
          </p:nvSpPr>
          <p:spPr>
            <a:xfrm>
              <a:off x="453002" y="773841"/>
              <a:ext cx="362353" cy="344618"/>
            </a:xfrm>
            <a:prstGeom prst="pentagon">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lgn="ctr">
                <a:defRPr>
                  <a:solidFill>
                    <a:srgbClr val="FFFFFF"/>
                  </a:solidFill>
                </a:defRPr>
              </a:pPr>
            </a:p>
          </p:txBody>
        </p:sp>
      </p:grpSp>
      <p:sp>
        <p:nvSpPr>
          <p:cNvPr id="798" name="Shape 798"/>
          <p:cNvSpPr/>
          <p:nvPr/>
        </p:nvSpPr>
        <p:spPr>
          <a:xfrm>
            <a:off x="2081990" y="8148711"/>
            <a:ext cx="381001" cy="381001"/>
          </a:xfrm>
          <a:prstGeom prst="diamond">
            <a:avLst/>
          </a:prstGeom>
          <a:solidFill>
            <a:schemeClr val="accent1">
              <a:satOff val="-4409"/>
              <a:lumOff val="-10509"/>
            </a:schemeClr>
          </a:solidFill>
          <a:ln w="12700">
            <a:miter lim="400000"/>
          </a:ln>
        </p:spPr>
        <p:txBody>
          <a:bodyPr lIns="65023" tIns="65023" rIns="65023" bIns="65023" anchor="ctr"/>
          <a:lstStyle/>
          <a:p>
            <a:pPr algn="ctr">
              <a:defRPr>
                <a:solidFill>
                  <a:srgbClr val="FFFFFF"/>
                </a:solidFill>
              </a:defRPr>
            </a:pPr>
          </a:p>
        </p:txBody>
      </p:sp>
      <p:sp>
        <p:nvSpPr>
          <p:cNvPr id="799" name="Shape 799"/>
          <p:cNvSpPr/>
          <p:nvPr/>
        </p:nvSpPr>
        <p:spPr>
          <a:xfrm>
            <a:off x="9842507" y="8423938"/>
            <a:ext cx="1708235" cy="828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4500"/>
            </a:lvl1pPr>
          </a:lstStyle>
          <a:p>
            <a:pPr/>
            <a:r>
              <a:t>双模IT</a:t>
            </a:r>
          </a:p>
        </p:txBody>
      </p:sp>
      <p:sp>
        <p:nvSpPr>
          <p:cNvPr id="800" name="Shape 800"/>
          <p:cNvSpPr/>
          <p:nvPr/>
        </p:nvSpPr>
        <p:spPr>
          <a:xfrm>
            <a:off x="2134578" y="4944558"/>
            <a:ext cx="142749" cy="638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spcBef>
                <a:spcPts val="1200"/>
              </a:spcBef>
              <a:defRPr sz="3700">
                <a:solidFill>
                  <a:srgbClr val="797C7B"/>
                </a:solidFill>
                <a:latin typeface="Times"/>
                <a:ea typeface="Times"/>
                <a:cs typeface="Times"/>
                <a:sym typeface="Times"/>
              </a:defRPr>
            </a:pPr>
            <a:endParaRPr sz="1200">
              <a:solidFill>
                <a:srgbClr val="000000"/>
              </a:solidFill>
            </a:endParaRPr>
          </a:p>
        </p:txBody>
      </p:sp>
      <p:grpSp>
        <p:nvGrpSpPr>
          <p:cNvPr id="808" name="Group 808"/>
          <p:cNvGrpSpPr/>
          <p:nvPr/>
        </p:nvGrpSpPr>
        <p:grpSpPr>
          <a:xfrm>
            <a:off x="5722321" y="3265054"/>
            <a:ext cx="2122477" cy="2232886"/>
            <a:chOff x="43510" y="0"/>
            <a:chExt cx="2122475" cy="2232884"/>
          </a:xfrm>
        </p:grpSpPr>
        <p:grpSp>
          <p:nvGrpSpPr>
            <p:cNvPr id="805" name="Group 805"/>
            <p:cNvGrpSpPr/>
            <p:nvPr/>
          </p:nvGrpSpPr>
          <p:grpSpPr>
            <a:xfrm>
              <a:off x="43510" y="0"/>
              <a:ext cx="2122477" cy="1846815"/>
              <a:chOff x="43510" y="0"/>
              <a:chExt cx="2122475" cy="1846814"/>
            </a:xfrm>
          </p:grpSpPr>
          <p:sp>
            <p:nvSpPr>
              <p:cNvPr id="801" name="Shape 801"/>
              <p:cNvSpPr/>
              <p:nvPr/>
            </p:nvSpPr>
            <p:spPr>
              <a:xfrm>
                <a:off x="1777482" y="0"/>
                <a:ext cx="383309" cy="1846815"/>
              </a:xfrm>
              <a:prstGeom prst="rect">
                <a:avLst/>
              </a:prstGeom>
              <a:solidFill>
                <a:schemeClr val="accent6">
                  <a:satOff val="-35873"/>
                  <a:lumOff val="-12431"/>
                </a:schemeClr>
              </a:solidFill>
              <a:ln w="12700" cap="flat">
                <a:solidFill>
                  <a:schemeClr val="accent1"/>
                </a:solidFill>
                <a:prstDash val="solid"/>
                <a:miter lim="400000"/>
              </a:ln>
              <a:effectLst/>
            </p:spPr>
            <p:txBody>
              <a:bodyPr wrap="square" lIns="65023" tIns="65023" rIns="65023" bIns="65023" numCol="1" anchor="ctr">
                <a:noAutofit/>
              </a:bodyPr>
              <a:lstStyle/>
              <a:p>
                <a:pPr algn="ctr">
                  <a:defRPr b="1" sz="2200">
                    <a:solidFill>
                      <a:srgbClr val="FFFFFF"/>
                    </a:solidFill>
                  </a:defRPr>
                </a:pPr>
              </a:p>
            </p:txBody>
          </p:sp>
          <p:sp>
            <p:nvSpPr>
              <p:cNvPr id="802" name="Shape 802"/>
              <p:cNvSpPr/>
              <p:nvPr/>
            </p:nvSpPr>
            <p:spPr>
              <a:xfrm>
                <a:off x="43510" y="28057"/>
                <a:ext cx="1690980" cy="177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17475" y="2063"/>
                    </a:lnTo>
                    <a:lnTo>
                      <a:pt x="21600" y="7463"/>
                    </a:lnTo>
                    <a:lnTo>
                      <a:pt x="21600" y="14137"/>
                    </a:lnTo>
                    <a:lnTo>
                      <a:pt x="17475" y="19537"/>
                    </a:lnTo>
                    <a:lnTo>
                      <a:pt x="10800" y="21600"/>
                    </a:lnTo>
                    <a:lnTo>
                      <a:pt x="4125" y="19537"/>
                    </a:lnTo>
                    <a:lnTo>
                      <a:pt x="0" y="14137"/>
                    </a:lnTo>
                    <a:lnTo>
                      <a:pt x="0" y="7463"/>
                    </a:lnTo>
                    <a:lnTo>
                      <a:pt x="4125" y="2063"/>
                    </a:lnTo>
                    <a:close/>
                  </a:path>
                </a:pathLst>
              </a:custGeom>
              <a:solidFill>
                <a:srgbClr val="FFFFFF"/>
              </a:solidFill>
              <a:ln w="508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3000"/>
                </a:pPr>
                <a:r>
                  <a:t>遗留</a:t>
                </a:r>
              </a:p>
              <a:p>
                <a:pPr algn="ctr">
                  <a:defRPr sz="3000"/>
                </a:pPr>
                <a:r>
                  <a:t>系统</a:t>
                </a:r>
              </a:p>
            </p:txBody>
          </p:sp>
          <p:sp>
            <p:nvSpPr>
              <p:cNvPr id="803" name="Shape 803"/>
              <p:cNvSpPr/>
              <p:nvPr/>
            </p:nvSpPr>
            <p:spPr>
              <a:xfrm>
                <a:off x="1794310" y="743535"/>
                <a:ext cx="362354" cy="344619"/>
              </a:xfrm>
              <a:prstGeom prst="pentagon">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lgn="ctr">
                  <a:defRPr>
                    <a:solidFill>
                      <a:srgbClr val="FFFFFF"/>
                    </a:solidFill>
                  </a:defRPr>
                </a:pPr>
              </a:p>
            </p:txBody>
          </p:sp>
          <p:sp>
            <p:nvSpPr>
              <p:cNvPr id="804" name="Shape 804"/>
              <p:cNvSpPr/>
              <p:nvPr/>
            </p:nvSpPr>
            <p:spPr>
              <a:xfrm>
                <a:off x="1784986" y="297187"/>
                <a:ext cx="381001" cy="381001"/>
              </a:xfrm>
              <a:prstGeom prst="diamond">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lgn="ctr">
                  <a:defRPr>
                    <a:solidFill>
                      <a:srgbClr val="FFFFFF"/>
                    </a:solidFill>
                  </a:defRPr>
                </a:pPr>
              </a:p>
            </p:txBody>
          </p:sp>
        </p:grpSp>
        <p:sp>
          <p:nvSpPr>
            <p:cNvPr id="806" name="Shape 806"/>
            <p:cNvSpPr/>
            <p:nvPr/>
          </p:nvSpPr>
          <p:spPr>
            <a:xfrm>
              <a:off x="1817263" y="1292894"/>
              <a:ext cx="317501" cy="317501"/>
            </a:xfrm>
            <a:prstGeom prst="ellipse">
              <a:avLst/>
            </a:prstGeom>
            <a:solidFill>
              <a:schemeClr val="accent1">
                <a:satOff val="-4409"/>
                <a:lumOff val="-10509"/>
              </a:schemeClr>
            </a:solidFill>
            <a:ln w="12700" cap="flat">
              <a:noFill/>
              <a:miter lim="400000"/>
            </a:ln>
            <a:effectLst/>
          </p:spPr>
          <p:txBody>
            <a:bodyPr wrap="square" lIns="65023" tIns="65023" rIns="65023" bIns="65023" numCol="1" anchor="ctr">
              <a:noAutofit/>
            </a:bodyPr>
            <a:lstStyle/>
            <a:p>
              <a:pPr/>
            </a:p>
          </p:txBody>
        </p:sp>
        <p:sp>
          <p:nvSpPr>
            <p:cNvPr id="807" name="Shape 807"/>
            <p:cNvSpPr/>
            <p:nvPr/>
          </p:nvSpPr>
          <p:spPr>
            <a:xfrm>
              <a:off x="1023435" y="1782161"/>
              <a:ext cx="777749" cy="450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500"/>
              </a:lvl1pPr>
            </a:lstStyle>
            <a:p>
              <a:pPr/>
              <a:r>
                <a:t>初期</a:t>
              </a:r>
            </a:p>
          </p:txBody>
        </p:sp>
      </p:grpSp>
      <p:sp>
        <p:nvSpPr>
          <p:cNvPr id="809" name="Shape 809"/>
          <p:cNvSpPr/>
          <p:nvPr/>
        </p:nvSpPr>
        <p:spPr>
          <a:xfrm rot="1740000">
            <a:off x="8377697" y="3995811"/>
            <a:ext cx="1493345" cy="1021771"/>
          </a:xfrm>
          <a:prstGeom prst="rightArrow">
            <a:avLst>
              <a:gd name="adj1" fmla="val 32000"/>
              <a:gd name="adj2" fmla="val 79548"/>
            </a:avLst>
          </a:prstGeom>
          <a:solidFill>
            <a:srgbClr val="FFFFFF"/>
          </a:solidFill>
          <a:ln w="38100">
            <a:solidFill>
              <a:schemeClr val="accent1"/>
            </a:solidFill>
            <a:custDash>
              <a:ds d="200000" sp="200000"/>
            </a:custDash>
            <a:miter lim="400000"/>
          </a:ln>
        </p:spPr>
        <p:txBody>
          <a:bodyPr lIns="65023" tIns="65023" rIns="65023" bIns="65023" anchor="ctr"/>
          <a:lstStyle/>
          <a:p>
            <a:pPr/>
          </a:p>
        </p:txBody>
      </p:sp>
      <p:sp>
        <p:nvSpPr>
          <p:cNvPr id="810" name="Shape 810"/>
          <p:cNvSpPr/>
          <p:nvPr/>
        </p:nvSpPr>
        <p:spPr>
          <a:xfrm rot="18060000">
            <a:off x="9067144" y="4169113"/>
            <a:ext cx="543446" cy="780925"/>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defRPr b="1" sz="2500"/>
            </a:lvl1pPr>
          </a:lstStyle>
          <a:p>
            <a:pPr/>
            <a:r>
              <a:t>演进</a:t>
            </a:r>
          </a:p>
        </p:txBody>
      </p:sp>
      <p:sp>
        <p:nvSpPr>
          <p:cNvPr id="811" name="Shape 811"/>
          <p:cNvSpPr/>
          <p:nvPr/>
        </p:nvSpPr>
        <p:spPr>
          <a:xfrm rot="9300000">
            <a:off x="8170092" y="7120101"/>
            <a:ext cx="1493346" cy="1021772"/>
          </a:xfrm>
          <a:prstGeom prst="rightArrow">
            <a:avLst>
              <a:gd name="adj1" fmla="val 32000"/>
              <a:gd name="adj2" fmla="val 79548"/>
            </a:avLst>
          </a:prstGeom>
          <a:solidFill>
            <a:srgbClr val="FFFFFF"/>
          </a:solidFill>
          <a:ln w="38100">
            <a:solidFill>
              <a:schemeClr val="accent1"/>
            </a:solidFill>
            <a:custDash>
              <a:ds d="200000" sp="200000"/>
            </a:custDash>
            <a:miter lim="400000"/>
          </a:ln>
        </p:spPr>
        <p:txBody>
          <a:bodyPr lIns="65023" tIns="65023" rIns="65023" bIns="65023" anchor="ctr"/>
          <a:lstStyle/>
          <a:p>
            <a:pPr/>
          </a:p>
        </p:txBody>
      </p:sp>
      <p:sp>
        <p:nvSpPr>
          <p:cNvPr id="812" name="Shape 812"/>
          <p:cNvSpPr/>
          <p:nvPr/>
        </p:nvSpPr>
        <p:spPr>
          <a:xfrm rot="19980000">
            <a:off x="8278975" y="7510781"/>
            <a:ext cx="777749" cy="45072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2500"/>
            </a:lvl1pPr>
          </a:lstStyle>
          <a:p>
            <a:pPr/>
            <a:r>
              <a:t>演进</a:t>
            </a:r>
          </a:p>
        </p:txBody>
      </p:sp>
      <p:sp>
        <p:nvSpPr>
          <p:cNvPr id="813" name="Shape 813"/>
          <p:cNvSpPr/>
          <p:nvPr/>
        </p:nvSpPr>
        <p:spPr>
          <a:xfrm>
            <a:off x="2494026" y="1866354"/>
            <a:ext cx="5883149" cy="45072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254000" indent="-254000" defTabSz="584200">
              <a:lnSpc>
                <a:spcPct val="70000"/>
              </a:lnSpc>
              <a:buSzPct val="100000"/>
              <a:buChar char="•"/>
              <a:defRPr cap="all" spc="-100" sz="2500">
                <a:latin typeface="+mn-lt"/>
                <a:ea typeface="+mn-ea"/>
                <a:cs typeface="+mn-cs"/>
                <a:sym typeface="Helvetica"/>
              </a:defRPr>
            </a:lvl1pPr>
          </a:lstStyle>
          <a:p>
            <a:pPr/>
            <a:r>
              <a:t>新老系统同时存在，共同协作，提供价值</a:t>
            </a:r>
          </a:p>
        </p:txBody>
      </p:sp>
      <p:sp>
        <p:nvSpPr>
          <p:cNvPr id="814" name="Shape 814"/>
          <p:cNvSpPr/>
          <p:nvPr/>
        </p:nvSpPr>
        <p:spPr>
          <a:xfrm>
            <a:off x="2494026" y="2316248"/>
            <a:ext cx="7959307" cy="511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254000" indent="-254000" defTabSz="584200">
              <a:lnSpc>
                <a:spcPct val="70000"/>
              </a:lnSpc>
              <a:buSzPct val="100000"/>
              <a:buChar char="•"/>
              <a:defRPr b="1" cap="all" spc="-100" sz="2500">
                <a:solidFill>
                  <a:schemeClr val="accent1">
                    <a:satOff val="-4409"/>
                    <a:lumOff val="-10509"/>
                  </a:schemeClr>
                </a:solidFill>
                <a:latin typeface="+mn-lt"/>
                <a:ea typeface="+mn-ea"/>
                <a:cs typeface="+mn-cs"/>
                <a:sym typeface="Helvetica"/>
              </a:defRPr>
            </a:lvl1pPr>
          </a:lstStyle>
          <a:p>
            <a:pPr/>
            <a:r>
              <a:t>Gartner预测，2017年将有75%企业以双模IT方式运行</a:t>
            </a:r>
          </a:p>
        </p:txBody>
      </p:sp>
      <p:sp>
        <p:nvSpPr>
          <p:cNvPr id="815" name="Shape 815"/>
          <p:cNvSpPr/>
          <p:nvPr/>
        </p:nvSpPr>
        <p:spPr>
          <a:xfrm>
            <a:off x="2494026" y="1360987"/>
            <a:ext cx="7407149" cy="45072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254000" indent="-254000" defTabSz="584200">
              <a:lnSpc>
                <a:spcPct val="70000"/>
              </a:lnSpc>
              <a:buSzPct val="100000"/>
              <a:buChar char="•"/>
              <a:defRPr cap="all" spc="-100" sz="2500">
                <a:latin typeface="+mn-lt"/>
                <a:ea typeface="+mn-ea"/>
                <a:cs typeface="+mn-cs"/>
                <a:sym typeface="Helvetica"/>
              </a:defRPr>
            </a:lvl1pPr>
          </a:lstStyle>
          <a:p>
            <a:pPr/>
            <a:r>
              <a:t>不以一次替换的方式进行，而是一种持续的改进活动</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9" name="Shape 819"/>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847" name="Group 847"/>
          <p:cNvGrpSpPr/>
          <p:nvPr/>
        </p:nvGrpSpPr>
        <p:grpSpPr>
          <a:xfrm>
            <a:off x="1676238" y="2272677"/>
            <a:ext cx="9588824" cy="3702718"/>
            <a:chOff x="0" y="0"/>
            <a:chExt cx="9588822" cy="3702716"/>
          </a:xfrm>
        </p:grpSpPr>
        <p:sp>
          <p:nvSpPr>
            <p:cNvPr id="820" name="Shape 820"/>
            <p:cNvSpPr/>
            <p:nvPr/>
          </p:nvSpPr>
          <p:spPr>
            <a:xfrm>
              <a:off x="0" y="0"/>
              <a:ext cx="1412748" cy="450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500"/>
              </a:lvl1pPr>
            </a:lstStyle>
            <a:p>
              <a:pPr/>
              <a:r>
                <a:t>定义范围</a:t>
              </a:r>
            </a:p>
          </p:txBody>
        </p:sp>
        <p:sp>
          <p:nvSpPr>
            <p:cNvPr id="821" name="Shape 821"/>
            <p:cNvSpPr/>
            <p:nvPr/>
          </p:nvSpPr>
          <p:spPr>
            <a:xfrm>
              <a:off x="4086497" y="0"/>
              <a:ext cx="1412749" cy="450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500"/>
              </a:lvl1pPr>
            </a:lstStyle>
            <a:p>
              <a:pPr/>
              <a:r>
                <a:t>构建服务</a:t>
              </a:r>
            </a:p>
          </p:txBody>
        </p:sp>
        <p:sp>
          <p:nvSpPr>
            <p:cNvPr id="822" name="Shape 822"/>
            <p:cNvSpPr/>
            <p:nvPr/>
          </p:nvSpPr>
          <p:spPr>
            <a:xfrm>
              <a:off x="7934228" y="0"/>
              <a:ext cx="1654595" cy="5237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500"/>
              </a:lvl1pPr>
            </a:lstStyle>
            <a:p>
              <a:pPr/>
              <a:r>
                <a:t>双模IT运行</a:t>
              </a:r>
            </a:p>
          </p:txBody>
        </p:sp>
        <p:sp>
          <p:nvSpPr>
            <p:cNvPr id="823" name="Shape 823"/>
            <p:cNvSpPr/>
            <p:nvPr/>
          </p:nvSpPr>
          <p:spPr>
            <a:xfrm>
              <a:off x="1662145" y="2135680"/>
              <a:ext cx="2620695" cy="1"/>
            </a:xfrm>
            <a:prstGeom prst="line">
              <a:avLst/>
            </a:prstGeom>
            <a:noFill/>
            <a:ln w="63500" cap="flat">
              <a:solidFill>
                <a:schemeClr val="accent1"/>
              </a:solidFill>
              <a:prstDash val="solid"/>
              <a:bevel/>
              <a:tailEnd type="arrow"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824" name="Shape 824"/>
            <p:cNvSpPr/>
            <p:nvPr/>
          </p:nvSpPr>
          <p:spPr>
            <a:xfrm>
              <a:off x="5562308" y="2135680"/>
              <a:ext cx="2620694" cy="1"/>
            </a:xfrm>
            <a:prstGeom prst="line">
              <a:avLst/>
            </a:prstGeom>
            <a:noFill/>
            <a:ln w="63500" cap="flat">
              <a:solidFill>
                <a:schemeClr val="accent1"/>
              </a:solidFill>
              <a:prstDash val="solid"/>
              <a:bevel/>
              <a:tailEnd type="arrow"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827" name="Group 827"/>
            <p:cNvGrpSpPr/>
            <p:nvPr/>
          </p:nvGrpSpPr>
          <p:grpSpPr>
            <a:xfrm>
              <a:off x="388874" y="1500680"/>
              <a:ext cx="1270001" cy="1270001"/>
              <a:chOff x="0" y="0"/>
              <a:chExt cx="1270000" cy="1270000"/>
            </a:xfrm>
          </p:grpSpPr>
          <p:sp>
            <p:nvSpPr>
              <p:cNvPr id="825" name="Shape 825"/>
              <p:cNvSpPr/>
              <p:nvPr/>
            </p:nvSpPr>
            <p:spPr>
              <a:xfrm>
                <a:off x="0" y="0"/>
                <a:ext cx="1270000" cy="1270000"/>
              </a:xfrm>
              <a:prstGeom prst="ellipse">
                <a:avLst/>
              </a:prstGeom>
              <a:solidFill>
                <a:schemeClr val="accent6">
                  <a:satOff val="-35873"/>
                  <a:lumOff val="-12431"/>
                </a:schemeClr>
              </a:solidFill>
              <a:ln w="12700" cap="flat">
                <a:noFill/>
                <a:miter lim="400000"/>
              </a:ln>
              <a:effectLst/>
            </p:spPr>
            <p:txBody>
              <a:bodyPr wrap="square" lIns="65023" tIns="65023" rIns="65023" bIns="65023" numCol="1" anchor="ctr">
                <a:noAutofit/>
              </a:bodyPr>
              <a:lstStyle/>
              <a:p>
                <a:pPr>
                  <a:defRPr>
                    <a:solidFill>
                      <a:schemeClr val="accent6">
                        <a:satOff val="-35873"/>
                        <a:lumOff val="-12431"/>
                      </a:schemeClr>
                    </a:solidFill>
                  </a:defRPr>
                </a:pPr>
              </a:p>
            </p:txBody>
          </p:sp>
          <p:sp>
            <p:nvSpPr>
              <p:cNvPr id="826" name="Shape 826"/>
              <p:cNvSpPr/>
              <p:nvPr/>
            </p:nvSpPr>
            <p:spPr>
              <a:xfrm>
                <a:off x="409489" y="182625"/>
                <a:ext cx="425969" cy="815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sz="4400">
                    <a:solidFill>
                      <a:srgbClr val="FFFFFF"/>
                    </a:solidFill>
                  </a:defRPr>
                </a:lvl1pPr>
              </a:lstStyle>
              <a:p>
                <a:pPr/>
                <a:r>
                  <a:t>1</a:t>
                </a:r>
              </a:p>
            </p:txBody>
          </p:sp>
        </p:grpSp>
        <p:grpSp>
          <p:nvGrpSpPr>
            <p:cNvPr id="830" name="Group 830"/>
            <p:cNvGrpSpPr/>
            <p:nvPr/>
          </p:nvGrpSpPr>
          <p:grpSpPr>
            <a:xfrm>
              <a:off x="4289035" y="1500680"/>
              <a:ext cx="1270001" cy="1270001"/>
              <a:chOff x="0" y="0"/>
              <a:chExt cx="1270000" cy="1270000"/>
            </a:xfrm>
          </p:grpSpPr>
          <p:sp>
            <p:nvSpPr>
              <p:cNvPr id="828" name="Shape 828"/>
              <p:cNvSpPr/>
              <p:nvPr/>
            </p:nvSpPr>
            <p:spPr>
              <a:xfrm>
                <a:off x="0" y="0"/>
                <a:ext cx="1270000" cy="1270000"/>
              </a:xfrm>
              <a:prstGeom prst="ellipse">
                <a:avLst/>
              </a:prstGeom>
              <a:solidFill>
                <a:schemeClr val="accent6">
                  <a:satOff val="-35873"/>
                  <a:lumOff val="-12431"/>
                </a:schemeClr>
              </a:solidFill>
              <a:ln w="12700" cap="flat">
                <a:noFill/>
                <a:miter lim="400000"/>
              </a:ln>
              <a:effectLst/>
            </p:spPr>
            <p:txBody>
              <a:bodyPr wrap="square" lIns="65023" tIns="65023" rIns="65023" bIns="65023" numCol="1" anchor="ctr">
                <a:noAutofit/>
              </a:bodyPr>
              <a:lstStyle/>
              <a:p>
                <a:pPr/>
              </a:p>
            </p:txBody>
          </p:sp>
          <p:sp>
            <p:nvSpPr>
              <p:cNvPr id="829" name="Shape 829"/>
              <p:cNvSpPr/>
              <p:nvPr/>
            </p:nvSpPr>
            <p:spPr>
              <a:xfrm>
                <a:off x="431617" y="188975"/>
                <a:ext cx="425968" cy="815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sz="4400">
                    <a:solidFill>
                      <a:srgbClr val="FFFFFF"/>
                    </a:solidFill>
                  </a:defRPr>
                </a:lvl1pPr>
              </a:lstStyle>
              <a:p>
                <a:pPr/>
                <a:r>
                  <a:t>2</a:t>
                </a:r>
              </a:p>
            </p:txBody>
          </p:sp>
        </p:grpSp>
        <p:grpSp>
          <p:nvGrpSpPr>
            <p:cNvPr id="833" name="Group 833"/>
            <p:cNvGrpSpPr/>
            <p:nvPr/>
          </p:nvGrpSpPr>
          <p:grpSpPr>
            <a:xfrm>
              <a:off x="8185567" y="1513380"/>
              <a:ext cx="1270001" cy="1270001"/>
              <a:chOff x="0" y="0"/>
              <a:chExt cx="1270000" cy="1270000"/>
            </a:xfrm>
          </p:grpSpPr>
          <p:sp>
            <p:nvSpPr>
              <p:cNvPr id="831" name="Shape 831"/>
              <p:cNvSpPr/>
              <p:nvPr/>
            </p:nvSpPr>
            <p:spPr>
              <a:xfrm>
                <a:off x="0" y="0"/>
                <a:ext cx="1270000" cy="1270000"/>
              </a:xfrm>
              <a:prstGeom prst="ellipse">
                <a:avLst/>
              </a:prstGeom>
              <a:solidFill>
                <a:schemeClr val="accent6">
                  <a:satOff val="-35873"/>
                  <a:lumOff val="-12431"/>
                </a:schemeClr>
              </a:solidFill>
              <a:ln w="12700" cap="flat">
                <a:noFill/>
                <a:miter lim="400000"/>
              </a:ln>
              <a:effectLst/>
            </p:spPr>
            <p:txBody>
              <a:bodyPr wrap="square" lIns="65023" tIns="65023" rIns="65023" bIns="65023" numCol="1" anchor="ctr">
                <a:noAutofit/>
              </a:bodyPr>
              <a:lstStyle/>
              <a:p>
                <a:pPr/>
              </a:p>
            </p:txBody>
          </p:sp>
          <p:sp>
            <p:nvSpPr>
              <p:cNvPr id="832" name="Shape 832"/>
              <p:cNvSpPr/>
              <p:nvPr/>
            </p:nvSpPr>
            <p:spPr>
              <a:xfrm>
                <a:off x="425474" y="227075"/>
                <a:ext cx="425969" cy="815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sz="4400">
                    <a:solidFill>
                      <a:srgbClr val="FFFFFF"/>
                    </a:solidFill>
                  </a:defRPr>
                </a:lvl1pPr>
              </a:lstStyle>
              <a:p>
                <a:pPr/>
                <a:r>
                  <a:t>3</a:t>
                </a:r>
              </a:p>
            </p:txBody>
          </p:sp>
        </p:grpSp>
        <p:sp>
          <p:nvSpPr>
            <p:cNvPr id="834" name="Shape 834"/>
            <p:cNvSpPr/>
            <p:nvPr/>
          </p:nvSpPr>
          <p:spPr>
            <a:xfrm flipV="1">
              <a:off x="8820566" y="2783489"/>
              <a:ext cx="1" cy="919228"/>
            </a:xfrm>
            <a:prstGeom prst="line">
              <a:avLst/>
            </a:prstGeom>
            <a:noFill/>
            <a:ln w="63500" cap="flat">
              <a:solidFill>
                <a:schemeClr val="accent1"/>
              </a:solidFill>
              <a:custDash>
                <a:ds d="200000" sp="2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835" name="Shape 835"/>
            <p:cNvSpPr/>
            <p:nvPr/>
          </p:nvSpPr>
          <p:spPr>
            <a:xfrm>
              <a:off x="1044101" y="3669598"/>
              <a:ext cx="7760505" cy="1"/>
            </a:xfrm>
            <a:prstGeom prst="line">
              <a:avLst/>
            </a:prstGeom>
            <a:noFill/>
            <a:ln w="63500" cap="flat">
              <a:solidFill>
                <a:schemeClr val="accent1"/>
              </a:solidFill>
              <a:custDash>
                <a:ds d="200000" sp="2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836" name="Shape 836"/>
            <p:cNvSpPr/>
            <p:nvPr/>
          </p:nvSpPr>
          <p:spPr>
            <a:xfrm flipV="1">
              <a:off x="1023873" y="2783489"/>
              <a:ext cx="1" cy="919228"/>
            </a:xfrm>
            <a:prstGeom prst="line">
              <a:avLst/>
            </a:prstGeom>
            <a:noFill/>
            <a:ln w="63500" cap="flat">
              <a:solidFill>
                <a:schemeClr val="accent1"/>
              </a:solidFill>
              <a:custDash>
                <a:ds d="200000" sp="200000"/>
              </a:custDash>
              <a:miter lim="400000"/>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837" name="Shape 837"/>
            <p:cNvSpPr/>
            <p:nvPr/>
          </p:nvSpPr>
          <p:spPr>
            <a:xfrm>
              <a:off x="3447496" y="3108294"/>
              <a:ext cx="3000249" cy="4507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sz="2500"/>
              </a:lvl1pPr>
            </a:lstStyle>
            <a:p>
              <a:pPr/>
              <a:r>
                <a:t>不断迭代，循序渐进</a:t>
              </a:r>
            </a:p>
          </p:txBody>
        </p:sp>
        <p:sp>
          <p:nvSpPr>
            <p:cNvPr id="838" name="Shape 838"/>
            <p:cNvSpPr/>
            <p:nvPr/>
          </p:nvSpPr>
          <p:spPr>
            <a:xfrm>
              <a:off x="457200" y="418538"/>
              <a:ext cx="1831849" cy="3768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1900"/>
              </a:lvl1pPr>
            </a:lstStyle>
            <a:p>
              <a:pPr/>
              <a:r>
                <a:t>确定改造功能点</a:t>
              </a:r>
            </a:p>
          </p:txBody>
        </p:sp>
        <p:sp>
          <p:nvSpPr>
            <p:cNvPr id="839" name="Shape 839"/>
            <p:cNvSpPr/>
            <p:nvPr/>
          </p:nvSpPr>
          <p:spPr>
            <a:xfrm>
              <a:off x="457200" y="731649"/>
              <a:ext cx="1590549" cy="3768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1900"/>
              </a:lvl1pPr>
            </a:lstStyle>
            <a:p>
              <a:pPr/>
              <a:r>
                <a:t>确定改造周期</a:t>
              </a:r>
            </a:p>
          </p:txBody>
        </p:sp>
        <p:sp>
          <p:nvSpPr>
            <p:cNvPr id="840" name="Shape 840"/>
            <p:cNvSpPr/>
            <p:nvPr/>
          </p:nvSpPr>
          <p:spPr>
            <a:xfrm>
              <a:off x="457200" y="1065364"/>
              <a:ext cx="1590549" cy="3768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1900"/>
              </a:lvl1pPr>
            </a:lstStyle>
            <a:p>
              <a:pPr/>
              <a:r>
                <a:t>确定投入资源</a:t>
              </a:r>
            </a:p>
          </p:txBody>
        </p:sp>
        <p:sp>
          <p:nvSpPr>
            <p:cNvPr id="841" name="Shape 841"/>
            <p:cNvSpPr/>
            <p:nvPr/>
          </p:nvSpPr>
          <p:spPr>
            <a:xfrm>
              <a:off x="4403811" y="418538"/>
              <a:ext cx="1590549" cy="3768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1900"/>
              </a:lvl1pPr>
            </a:lstStyle>
            <a:p>
              <a:pPr/>
              <a:r>
                <a:t>业务逻辑实现</a:t>
              </a:r>
            </a:p>
          </p:txBody>
        </p:sp>
        <p:sp>
          <p:nvSpPr>
            <p:cNvPr id="842" name="Shape 842"/>
            <p:cNvSpPr/>
            <p:nvPr/>
          </p:nvSpPr>
          <p:spPr>
            <a:xfrm>
              <a:off x="4403811" y="731649"/>
              <a:ext cx="1433020" cy="422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1900"/>
              </a:lvl1pPr>
            </a:lstStyle>
            <a:p>
              <a:pPr/>
              <a:r>
                <a:t>API接口实现</a:t>
              </a:r>
            </a:p>
          </p:txBody>
        </p:sp>
        <p:sp>
          <p:nvSpPr>
            <p:cNvPr id="843" name="Shape 843"/>
            <p:cNvSpPr/>
            <p:nvPr/>
          </p:nvSpPr>
          <p:spPr>
            <a:xfrm>
              <a:off x="8271051" y="418538"/>
              <a:ext cx="866649" cy="3768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1900"/>
              </a:lvl1pPr>
            </a:lstStyle>
            <a:p>
              <a:pPr/>
              <a:r>
                <a:t>转发器</a:t>
              </a:r>
            </a:p>
          </p:txBody>
        </p:sp>
        <p:sp>
          <p:nvSpPr>
            <p:cNvPr id="844" name="Shape 844"/>
            <p:cNvSpPr/>
            <p:nvPr/>
          </p:nvSpPr>
          <p:spPr>
            <a:xfrm>
              <a:off x="8271051" y="731649"/>
              <a:ext cx="1107949" cy="3768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1900"/>
              </a:lvl1pPr>
            </a:lstStyle>
            <a:p>
              <a:pPr/>
              <a:r>
                <a:t>数据依赖</a:t>
              </a:r>
            </a:p>
          </p:txBody>
        </p:sp>
        <p:sp>
          <p:nvSpPr>
            <p:cNvPr id="845" name="Shape 845"/>
            <p:cNvSpPr/>
            <p:nvPr/>
          </p:nvSpPr>
          <p:spPr>
            <a:xfrm>
              <a:off x="4403811" y="1065364"/>
              <a:ext cx="1590549" cy="3768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1900"/>
              </a:lvl1pPr>
            </a:lstStyle>
            <a:p>
              <a:pPr/>
              <a:r>
                <a:t>业务数据处理</a:t>
              </a:r>
            </a:p>
          </p:txBody>
        </p:sp>
        <p:sp>
          <p:nvSpPr>
            <p:cNvPr id="846" name="Shape 846"/>
            <p:cNvSpPr/>
            <p:nvPr/>
          </p:nvSpPr>
          <p:spPr>
            <a:xfrm>
              <a:off x="8271051" y="1065364"/>
              <a:ext cx="1107949" cy="3768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1900"/>
              </a:lvl1pPr>
            </a:lstStyle>
            <a:p>
              <a:pPr/>
              <a:r>
                <a:t>数据同步</a:t>
              </a:r>
            </a:p>
          </p:txBody>
        </p:sp>
      </p:grpSp>
      <p:sp>
        <p:nvSpPr>
          <p:cNvPr id="848" name="Shape 848"/>
          <p:cNvSpPr/>
          <p:nvPr/>
        </p:nvSpPr>
        <p:spPr>
          <a:xfrm>
            <a:off x="3414775" y="1546088"/>
            <a:ext cx="6175249" cy="45072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500"/>
            </a:lvl1pPr>
          </a:lstStyle>
          <a:p>
            <a:pPr/>
            <a:r>
              <a:t>小范围尝试，持续获得反馈，持续创造价值</a:t>
            </a:r>
          </a:p>
        </p:txBody>
      </p:sp>
      <p:sp>
        <p:nvSpPr>
          <p:cNvPr id="849" name="Shape 849"/>
          <p:cNvSpPr/>
          <p:nvPr>
            <p:ph type="title"/>
          </p:nvPr>
        </p:nvSpPr>
        <p:spPr>
          <a:xfrm>
            <a:off x="380999" y="197073"/>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双模IT(BiMode)</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目录</a:t>
            </a:r>
          </a:p>
        </p:txBody>
      </p:sp>
      <p:sp>
        <p:nvSpPr>
          <p:cNvPr id="423" name="Shape 423"/>
          <p:cNvSpPr/>
          <p:nvPr/>
        </p:nvSpPr>
        <p:spPr>
          <a:xfrm>
            <a:off x="4523619" y="2615640"/>
            <a:ext cx="3957562"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latin typeface="+mn-lt"/>
                <a:ea typeface="+mn-ea"/>
                <a:cs typeface="+mn-cs"/>
                <a:sym typeface="Helvetica"/>
              </a:defRPr>
            </a:lvl1pPr>
          </a:lstStyle>
          <a:p>
            <a:pPr/>
            <a:r>
              <a:t>遗留系统的本质</a:t>
            </a:r>
          </a:p>
        </p:txBody>
      </p:sp>
      <p:sp>
        <p:nvSpPr>
          <p:cNvPr id="424" name="Shape 424"/>
          <p:cNvSpPr/>
          <p:nvPr/>
        </p:nvSpPr>
        <p:spPr>
          <a:xfrm>
            <a:off x="4523619" y="3778216"/>
            <a:ext cx="3957562" cy="63551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latin typeface="+mn-lt"/>
                <a:ea typeface="+mn-ea"/>
                <a:cs typeface="+mn-cs"/>
                <a:sym typeface="Helvetica"/>
              </a:defRPr>
            </a:lvl1pPr>
          </a:lstStyle>
          <a:p>
            <a:pPr/>
            <a:r>
              <a:t>微服务架构综述</a:t>
            </a:r>
          </a:p>
        </p:txBody>
      </p:sp>
      <p:sp>
        <p:nvSpPr>
          <p:cNvPr id="425" name="Shape 425"/>
          <p:cNvSpPr/>
          <p:nvPr/>
        </p:nvSpPr>
        <p:spPr>
          <a:xfrm>
            <a:off x="4523619" y="4915392"/>
            <a:ext cx="3957562" cy="63551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latin typeface="+mn-lt"/>
                <a:ea typeface="+mn-ea"/>
                <a:cs typeface="+mn-cs"/>
                <a:sym typeface="Helvetica"/>
              </a:defRPr>
            </a:lvl1pPr>
          </a:lstStyle>
          <a:p>
            <a:pPr/>
            <a:r>
              <a:t>改造策略与场景</a:t>
            </a:r>
          </a:p>
        </p:txBody>
      </p:sp>
      <p:sp>
        <p:nvSpPr>
          <p:cNvPr id="426" name="Shape 426"/>
          <p:cNvSpPr/>
          <p:nvPr/>
        </p:nvSpPr>
        <p:spPr>
          <a:xfrm>
            <a:off x="4523619" y="6052569"/>
            <a:ext cx="2494522"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latin typeface="+mn-lt"/>
                <a:ea typeface="+mn-ea"/>
                <a:cs typeface="+mn-cs"/>
                <a:sym typeface="Helvetica"/>
              </a:defRPr>
            </a:lvl1pPr>
          </a:lstStyle>
          <a:p>
            <a:pPr/>
            <a:r>
              <a:t>案例分享</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3" name="Shape 853"/>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881" name="Group 881"/>
          <p:cNvGrpSpPr/>
          <p:nvPr/>
        </p:nvGrpSpPr>
        <p:grpSpPr>
          <a:xfrm>
            <a:off x="1676238" y="2272677"/>
            <a:ext cx="9588824" cy="3702718"/>
            <a:chOff x="0" y="0"/>
            <a:chExt cx="9588822" cy="3702716"/>
          </a:xfrm>
        </p:grpSpPr>
        <p:sp>
          <p:nvSpPr>
            <p:cNvPr id="854" name="Shape 854"/>
            <p:cNvSpPr/>
            <p:nvPr/>
          </p:nvSpPr>
          <p:spPr>
            <a:xfrm>
              <a:off x="0" y="0"/>
              <a:ext cx="1412748" cy="450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500"/>
              </a:lvl1pPr>
            </a:lstStyle>
            <a:p>
              <a:pPr/>
              <a:r>
                <a:t>定义范围</a:t>
              </a:r>
            </a:p>
          </p:txBody>
        </p:sp>
        <p:sp>
          <p:nvSpPr>
            <p:cNvPr id="855" name="Shape 855"/>
            <p:cNvSpPr/>
            <p:nvPr/>
          </p:nvSpPr>
          <p:spPr>
            <a:xfrm>
              <a:off x="4086497" y="0"/>
              <a:ext cx="1412749" cy="450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500"/>
              </a:lvl1pPr>
            </a:lstStyle>
            <a:p>
              <a:pPr/>
              <a:r>
                <a:t>构建服务</a:t>
              </a:r>
            </a:p>
          </p:txBody>
        </p:sp>
        <p:sp>
          <p:nvSpPr>
            <p:cNvPr id="856" name="Shape 856"/>
            <p:cNvSpPr/>
            <p:nvPr/>
          </p:nvSpPr>
          <p:spPr>
            <a:xfrm>
              <a:off x="7934228" y="0"/>
              <a:ext cx="1654595" cy="5237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500"/>
              </a:lvl1pPr>
            </a:lstStyle>
            <a:p>
              <a:pPr/>
              <a:r>
                <a:t>双模IT运行</a:t>
              </a:r>
            </a:p>
          </p:txBody>
        </p:sp>
        <p:sp>
          <p:nvSpPr>
            <p:cNvPr id="857" name="Shape 857"/>
            <p:cNvSpPr/>
            <p:nvPr/>
          </p:nvSpPr>
          <p:spPr>
            <a:xfrm>
              <a:off x="1662145" y="2135680"/>
              <a:ext cx="2620695" cy="1"/>
            </a:xfrm>
            <a:prstGeom prst="line">
              <a:avLst/>
            </a:prstGeom>
            <a:noFill/>
            <a:ln w="63500" cap="flat">
              <a:solidFill>
                <a:schemeClr val="accent1"/>
              </a:solidFill>
              <a:prstDash val="solid"/>
              <a:bevel/>
              <a:tailEnd type="arrow"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858" name="Shape 858"/>
            <p:cNvSpPr/>
            <p:nvPr/>
          </p:nvSpPr>
          <p:spPr>
            <a:xfrm>
              <a:off x="5562308" y="2135680"/>
              <a:ext cx="2620694" cy="1"/>
            </a:xfrm>
            <a:prstGeom prst="line">
              <a:avLst/>
            </a:prstGeom>
            <a:noFill/>
            <a:ln w="63500" cap="flat">
              <a:solidFill>
                <a:schemeClr val="accent1"/>
              </a:solidFill>
              <a:prstDash val="solid"/>
              <a:bevel/>
              <a:tailEnd type="arrow"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861" name="Group 861"/>
            <p:cNvGrpSpPr/>
            <p:nvPr/>
          </p:nvGrpSpPr>
          <p:grpSpPr>
            <a:xfrm>
              <a:off x="388874" y="1500680"/>
              <a:ext cx="1270001" cy="1270001"/>
              <a:chOff x="0" y="0"/>
              <a:chExt cx="1270000" cy="1270000"/>
            </a:xfrm>
          </p:grpSpPr>
          <p:sp>
            <p:nvSpPr>
              <p:cNvPr id="859" name="Shape 859"/>
              <p:cNvSpPr/>
              <p:nvPr/>
            </p:nvSpPr>
            <p:spPr>
              <a:xfrm>
                <a:off x="0" y="0"/>
                <a:ext cx="1270000" cy="1270000"/>
              </a:xfrm>
              <a:prstGeom prst="ellipse">
                <a:avLst/>
              </a:prstGeom>
              <a:solidFill>
                <a:schemeClr val="accent6">
                  <a:satOff val="-35873"/>
                  <a:lumOff val="-12431"/>
                </a:schemeClr>
              </a:solidFill>
              <a:ln w="12700" cap="flat">
                <a:noFill/>
                <a:miter lim="400000"/>
              </a:ln>
              <a:effectLst/>
            </p:spPr>
            <p:txBody>
              <a:bodyPr wrap="square" lIns="65023" tIns="65023" rIns="65023" bIns="65023" numCol="1" anchor="ctr">
                <a:noAutofit/>
              </a:bodyPr>
              <a:lstStyle/>
              <a:p>
                <a:pPr>
                  <a:defRPr>
                    <a:solidFill>
                      <a:schemeClr val="accent6">
                        <a:satOff val="-35873"/>
                        <a:lumOff val="-12431"/>
                      </a:schemeClr>
                    </a:solidFill>
                  </a:defRPr>
                </a:pPr>
              </a:p>
            </p:txBody>
          </p:sp>
          <p:sp>
            <p:nvSpPr>
              <p:cNvPr id="860" name="Shape 860"/>
              <p:cNvSpPr/>
              <p:nvPr/>
            </p:nvSpPr>
            <p:spPr>
              <a:xfrm>
                <a:off x="409489" y="182625"/>
                <a:ext cx="425969" cy="815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sz="4400">
                    <a:solidFill>
                      <a:srgbClr val="FFFFFF"/>
                    </a:solidFill>
                  </a:defRPr>
                </a:lvl1pPr>
              </a:lstStyle>
              <a:p>
                <a:pPr/>
                <a:r>
                  <a:t>1</a:t>
                </a:r>
              </a:p>
            </p:txBody>
          </p:sp>
        </p:grpSp>
        <p:grpSp>
          <p:nvGrpSpPr>
            <p:cNvPr id="864" name="Group 864"/>
            <p:cNvGrpSpPr/>
            <p:nvPr/>
          </p:nvGrpSpPr>
          <p:grpSpPr>
            <a:xfrm>
              <a:off x="4289035" y="1500680"/>
              <a:ext cx="1270001" cy="1270001"/>
              <a:chOff x="0" y="0"/>
              <a:chExt cx="1270000" cy="1270000"/>
            </a:xfrm>
          </p:grpSpPr>
          <p:sp>
            <p:nvSpPr>
              <p:cNvPr id="862" name="Shape 862"/>
              <p:cNvSpPr/>
              <p:nvPr/>
            </p:nvSpPr>
            <p:spPr>
              <a:xfrm>
                <a:off x="0" y="0"/>
                <a:ext cx="1270000" cy="1270000"/>
              </a:xfrm>
              <a:prstGeom prst="ellipse">
                <a:avLst/>
              </a:prstGeom>
              <a:solidFill>
                <a:schemeClr val="accent6">
                  <a:satOff val="-35873"/>
                  <a:lumOff val="-12431"/>
                </a:schemeClr>
              </a:solidFill>
              <a:ln w="12700" cap="flat">
                <a:noFill/>
                <a:miter lim="400000"/>
              </a:ln>
              <a:effectLst/>
            </p:spPr>
            <p:txBody>
              <a:bodyPr wrap="square" lIns="65023" tIns="65023" rIns="65023" bIns="65023" numCol="1" anchor="ctr">
                <a:noAutofit/>
              </a:bodyPr>
              <a:lstStyle/>
              <a:p>
                <a:pPr/>
              </a:p>
            </p:txBody>
          </p:sp>
          <p:sp>
            <p:nvSpPr>
              <p:cNvPr id="863" name="Shape 863"/>
              <p:cNvSpPr/>
              <p:nvPr/>
            </p:nvSpPr>
            <p:spPr>
              <a:xfrm>
                <a:off x="431617" y="188975"/>
                <a:ext cx="425968" cy="815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sz="4400">
                    <a:solidFill>
                      <a:srgbClr val="FFFFFF"/>
                    </a:solidFill>
                  </a:defRPr>
                </a:lvl1pPr>
              </a:lstStyle>
              <a:p>
                <a:pPr/>
                <a:r>
                  <a:t>2</a:t>
                </a:r>
              </a:p>
            </p:txBody>
          </p:sp>
        </p:grpSp>
        <p:grpSp>
          <p:nvGrpSpPr>
            <p:cNvPr id="867" name="Group 867"/>
            <p:cNvGrpSpPr/>
            <p:nvPr/>
          </p:nvGrpSpPr>
          <p:grpSpPr>
            <a:xfrm>
              <a:off x="8185567" y="1513380"/>
              <a:ext cx="1270001" cy="1270001"/>
              <a:chOff x="0" y="0"/>
              <a:chExt cx="1270000" cy="1270000"/>
            </a:xfrm>
          </p:grpSpPr>
          <p:sp>
            <p:nvSpPr>
              <p:cNvPr id="865" name="Shape 865"/>
              <p:cNvSpPr/>
              <p:nvPr/>
            </p:nvSpPr>
            <p:spPr>
              <a:xfrm>
                <a:off x="0" y="0"/>
                <a:ext cx="1270000" cy="1270000"/>
              </a:xfrm>
              <a:prstGeom prst="ellipse">
                <a:avLst/>
              </a:prstGeom>
              <a:solidFill>
                <a:schemeClr val="accent6">
                  <a:satOff val="-35873"/>
                  <a:lumOff val="-12431"/>
                </a:schemeClr>
              </a:solidFill>
              <a:ln w="12700" cap="flat">
                <a:noFill/>
                <a:miter lim="400000"/>
              </a:ln>
              <a:effectLst/>
            </p:spPr>
            <p:txBody>
              <a:bodyPr wrap="square" lIns="65023" tIns="65023" rIns="65023" bIns="65023" numCol="1" anchor="ctr">
                <a:noAutofit/>
              </a:bodyPr>
              <a:lstStyle/>
              <a:p>
                <a:pPr/>
              </a:p>
            </p:txBody>
          </p:sp>
          <p:sp>
            <p:nvSpPr>
              <p:cNvPr id="866" name="Shape 866"/>
              <p:cNvSpPr/>
              <p:nvPr/>
            </p:nvSpPr>
            <p:spPr>
              <a:xfrm>
                <a:off x="425474" y="227075"/>
                <a:ext cx="425969" cy="815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sz="4400">
                    <a:solidFill>
                      <a:srgbClr val="FFFFFF"/>
                    </a:solidFill>
                  </a:defRPr>
                </a:lvl1pPr>
              </a:lstStyle>
              <a:p>
                <a:pPr/>
                <a:r>
                  <a:t>3</a:t>
                </a:r>
              </a:p>
            </p:txBody>
          </p:sp>
        </p:grpSp>
        <p:sp>
          <p:nvSpPr>
            <p:cNvPr id="868" name="Shape 868"/>
            <p:cNvSpPr/>
            <p:nvPr/>
          </p:nvSpPr>
          <p:spPr>
            <a:xfrm flipV="1">
              <a:off x="8820566" y="2783489"/>
              <a:ext cx="1" cy="919228"/>
            </a:xfrm>
            <a:prstGeom prst="line">
              <a:avLst/>
            </a:prstGeom>
            <a:noFill/>
            <a:ln w="63500" cap="flat">
              <a:solidFill>
                <a:schemeClr val="accent1"/>
              </a:solidFill>
              <a:custDash>
                <a:ds d="200000" sp="2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869" name="Shape 869"/>
            <p:cNvSpPr/>
            <p:nvPr/>
          </p:nvSpPr>
          <p:spPr>
            <a:xfrm>
              <a:off x="1044101" y="3669598"/>
              <a:ext cx="7760505" cy="1"/>
            </a:xfrm>
            <a:prstGeom prst="line">
              <a:avLst/>
            </a:prstGeom>
            <a:noFill/>
            <a:ln w="63500" cap="flat">
              <a:solidFill>
                <a:schemeClr val="accent1"/>
              </a:solidFill>
              <a:custDash>
                <a:ds d="200000" sp="2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870" name="Shape 870"/>
            <p:cNvSpPr/>
            <p:nvPr/>
          </p:nvSpPr>
          <p:spPr>
            <a:xfrm flipV="1">
              <a:off x="1023873" y="2783489"/>
              <a:ext cx="1" cy="919228"/>
            </a:xfrm>
            <a:prstGeom prst="line">
              <a:avLst/>
            </a:prstGeom>
            <a:noFill/>
            <a:ln w="63500" cap="flat">
              <a:solidFill>
                <a:schemeClr val="accent1"/>
              </a:solidFill>
              <a:custDash>
                <a:ds d="200000" sp="200000"/>
              </a:custDash>
              <a:miter lim="400000"/>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871" name="Shape 871"/>
            <p:cNvSpPr/>
            <p:nvPr/>
          </p:nvSpPr>
          <p:spPr>
            <a:xfrm>
              <a:off x="3447496" y="3108294"/>
              <a:ext cx="3000249" cy="4507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sz="2500"/>
              </a:lvl1pPr>
            </a:lstStyle>
            <a:p>
              <a:pPr/>
              <a:r>
                <a:t>不断迭代，循序渐进</a:t>
              </a:r>
            </a:p>
          </p:txBody>
        </p:sp>
        <p:sp>
          <p:nvSpPr>
            <p:cNvPr id="872" name="Shape 872"/>
            <p:cNvSpPr/>
            <p:nvPr/>
          </p:nvSpPr>
          <p:spPr>
            <a:xfrm>
              <a:off x="457200" y="418538"/>
              <a:ext cx="1831849" cy="3768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1900"/>
              </a:lvl1pPr>
            </a:lstStyle>
            <a:p>
              <a:pPr/>
              <a:r>
                <a:t>确定改造功能点</a:t>
              </a:r>
            </a:p>
          </p:txBody>
        </p:sp>
        <p:sp>
          <p:nvSpPr>
            <p:cNvPr id="873" name="Shape 873"/>
            <p:cNvSpPr/>
            <p:nvPr/>
          </p:nvSpPr>
          <p:spPr>
            <a:xfrm>
              <a:off x="457200" y="731649"/>
              <a:ext cx="1590549" cy="3768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1900"/>
              </a:lvl1pPr>
            </a:lstStyle>
            <a:p>
              <a:pPr/>
              <a:r>
                <a:t>确定改造周期</a:t>
              </a:r>
            </a:p>
          </p:txBody>
        </p:sp>
        <p:sp>
          <p:nvSpPr>
            <p:cNvPr id="874" name="Shape 874"/>
            <p:cNvSpPr/>
            <p:nvPr/>
          </p:nvSpPr>
          <p:spPr>
            <a:xfrm>
              <a:off x="457200" y="1065364"/>
              <a:ext cx="1590549" cy="3768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1900"/>
              </a:lvl1pPr>
            </a:lstStyle>
            <a:p>
              <a:pPr/>
              <a:r>
                <a:t>确定投入资源</a:t>
              </a:r>
            </a:p>
          </p:txBody>
        </p:sp>
        <p:sp>
          <p:nvSpPr>
            <p:cNvPr id="875" name="Shape 875"/>
            <p:cNvSpPr/>
            <p:nvPr/>
          </p:nvSpPr>
          <p:spPr>
            <a:xfrm>
              <a:off x="4403811" y="418538"/>
              <a:ext cx="1590549" cy="3768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1900"/>
              </a:lvl1pPr>
            </a:lstStyle>
            <a:p>
              <a:pPr/>
              <a:r>
                <a:t>业务逻辑实现</a:t>
              </a:r>
            </a:p>
          </p:txBody>
        </p:sp>
        <p:sp>
          <p:nvSpPr>
            <p:cNvPr id="876" name="Shape 876"/>
            <p:cNvSpPr/>
            <p:nvPr/>
          </p:nvSpPr>
          <p:spPr>
            <a:xfrm>
              <a:off x="4403811" y="731649"/>
              <a:ext cx="1433020" cy="422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1900"/>
              </a:lvl1pPr>
            </a:lstStyle>
            <a:p>
              <a:pPr/>
              <a:r>
                <a:t>API接口实现</a:t>
              </a:r>
            </a:p>
          </p:txBody>
        </p:sp>
        <p:sp>
          <p:nvSpPr>
            <p:cNvPr id="877" name="Shape 877"/>
            <p:cNvSpPr/>
            <p:nvPr/>
          </p:nvSpPr>
          <p:spPr>
            <a:xfrm>
              <a:off x="8271051" y="418538"/>
              <a:ext cx="866649" cy="3768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1900"/>
              </a:lvl1pPr>
            </a:lstStyle>
            <a:p>
              <a:pPr/>
              <a:r>
                <a:t>转发器</a:t>
              </a:r>
            </a:p>
          </p:txBody>
        </p:sp>
        <p:sp>
          <p:nvSpPr>
            <p:cNvPr id="878" name="Shape 878"/>
            <p:cNvSpPr/>
            <p:nvPr/>
          </p:nvSpPr>
          <p:spPr>
            <a:xfrm>
              <a:off x="8271051" y="731649"/>
              <a:ext cx="1107949" cy="3768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1900"/>
              </a:lvl1pPr>
            </a:lstStyle>
            <a:p>
              <a:pPr/>
              <a:r>
                <a:t>数据依赖</a:t>
              </a:r>
            </a:p>
          </p:txBody>
        </p:sp>
        <p:sp>
          <p:nvSpPr>
            <p:cNvPr id="879" name="Shape 879"/>
            <p:cNvSpPr/>
            <p:nvPr/>
          </p:nvSpPr>
          <p:spPr>
            <a:xfrm>
              <a:off x="4403811" y="1065364"/>
              <a:ext cx="1590549" cy="3768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1900"/>
              </a:lvl1pPr>
            </a:lstStyle>
            <a:p>
              <a:pPr/>
              <a:r>
                <a:t>业务数据处理</a:t>
              </a:r>
            </a:p>
          </p:txBody>
        </p:sp>
        <p:sp>
          <p:nvSpPr>
            <p:cNvPr id="880" name="Shape 880"/>
            <p:cNvSpPr/>
            <p:nvPr/>
          </p:nvSpPr>
          <p:spPr>
            <a:xfrm>
              <a:off x="8271051" y="1065364"/>
              <a:ext cx="1107949" cy="3768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1900"/>
              </a:lvl1pPr>
            </a:lstStyle>
            <a:p>
              <a:pPr/>
              <a:r>
                <a:t>数据同步</a:t>
              </a:r>
            </a:p>
          </p:txBody>
        </p:sp>
      </p:grpSp>
      <p:graphicFrame>
        <p:nvGraphicFramePr>
          <p:cNvPr id="882" name="Chart 882"/>
          <p:cNvGraphicFramePr/>
          <p:nvPr/>
        </p:nvGraphicFramePr>
        <p:xfrm>
          <a:off x="2288953" y="6049665"/>
          <a:ext cx="8426894" cy="3306836"/>
        </p:xfrm>
        <a:graphic xmlns:a="http://schemas.openxmlformats.org/drawingml/2006/main">
          <a:graphicData uri="http://schemas.openxmlformats.org/drawingml/2006/chart">
            <c:chart xmlns:c="http://schemas.openxmlformats.org/drawingml/2006/chart" r:id="rId3"/>
          </a:graphicData>
        </a:graphic>
      </p:graphicFrame>
      <p:sp>
        <p:nvSpPr>
          <p:cNvPr id="883" name="Shape 883"/>
          <p:cNvSpPr/>
          <p:nvPr/>
        </p:nvSpPr>
        <p:spPr>
          <a:xfrm>
            <a:off x="3414775" y="1546088"/>
            <a:ext cx="6175249" cy="45072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500"/>
            </a:lvl1pPr>
          </a:lstStyle>
          <a:p>
            <a:pPr/>
            <a:r>
              <a:t>小范围尝试，持续获得反馈，持续创造价值</a:t>
            </a:r>
          </a:p>
        </p:txBody>
      </p:sp>
      <p:sp>
        <p:nvSpPr>
          <p:cNvPr id="884" name="Shape 884"/>
          <p:cNvSpPr/>
          <p:nvPr>
            <p:ph type="title"/>
          </p:nvPr>
        </p:nvSpPr>
        <p:spPr>
          <a:xfrm>
            <a:off x="380999" y="197073"/>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双模IT(BiMode)</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8" name="Shape 888"/>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目录</a:t>
            </a:r>
          </a:p>
        </p:txBody>
      </p:sp>
      <p:sp>
        <p:nvSpPr>
          <p:cNvPr id="889" name="Shape 889"/>
          <p:cNvSpPr/>
          <p:nvPr/>
        </p:nvSpPr>
        <p:spPr>
          <a:xfrm>
            <a:off x="4523619" y="2615640"/>
            <a:ext cx="3957562"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solidFill>
                  <a:srgbClr val="DDDDDD"/>
                </a:solidFill>
                <a:latin typeface="+mn-lt"/>
                <a:ea typeface="+mn-ea"/>
                <a:cs typeface="+mn-cs"/>
                <a:sym typeface="Helvetica"/>
              </a:defRPr>
            </a:lvl1pPr>
          </a:lstStyle>
          <a:p>
            <a:pPr/>
            <a:r>
              <a:t>遗留系统的本质</a:t>
            </a:r>
          </a:p>
        </p:txBody>
      </p:sp>
      <p:sp>
        <p:nvSpPr>
          <p:cNvPr id="890" name="Shape 890"/>
          <p:cNvSpPr/>
          <p:nvPr/>
        </p:nvSpPr>
        <p:spPr>
          <a:xfrm>
            <a:off x="4523619" y="3778216"/>
            <a:ext cx="3957562" cy="63551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solidFill>
                  <a:srgbClr val="DDDDDD"/>
                </a:solidFill>
                <a:latin typeface="+mn-lt"/>
                <a:ea typeface="+mn-ea"/>
                <a:cs typeface="+mn-cs"/>
                <a:sym typeface="Helvetica"/>
              </a:defRPr>
            </a:lvl1pPr>
          </a:lstStyle>
          <a:p>
            <a:pPr/>
            <a:r>
              <a:t>微服务架构综述</a:t>
            </a:r>
          </a:p>
        </p:txBody>
      </p:sp>
      <p:sp>
        <p:nvSpPr>
          <p:cNvPr id="891" name="Shape 891"/>
          <p:cNvSpPr/>
          <p:nvPr/>
        </p:nvSpPr>
        <p:spPr>
          <a:xfrm>
            <a:off x="4523619" y="4915392"/>
            <a:ext cx="3957562" cy="63551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marL="401052" indent="-401052" defTabSz="584200">
              <a:lnSpc>
                <a:spcPct val="70000"/>
              </a:lnSpc>
              <a:buSzPct val="100000"/>
              <a:buChar char="•"/>
              <a:defRPr cap="all" spc="-159" sz="4000">
                <a:latin typeface="+mn-lt"/>
                <a:ea typeface="+mn-ea"/>
                <a:cs typeface="+mn-cs"/>
                <a:sym typeface="Helvetica"/>
              </a:defRPr>
            </a:pPr>
            <a:r>
              <a:rPr>
                <a:solidFill>
                  <a:srgbClr val="DDDDDD"/>
                </a:solidFill>
              </a:rPr>
              <a:t>改造策略与</a:t>
            </a:r>
            <a:r>
              <a:t>场景</a:t>
            </a:r>
          </a:p>
        </p:txBody>
      </p:sp>
      <p:sp>
        <p:nvSpPr>
          <p:cNvPr id="892" name="Shape 892"/>
          <p:cNvSpPr/>
          <p:nvPr/>
        </p:nvSpPr>
        <p:spPr>
          <a:xfrm>
            <a:off x="4523619" y="6052569"/>
            <a:ext cx="2494522"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solidFill>
                  <a:srgbClr val="DDDDDD"/>
                </a:solidFill>
                <a:latin typeface="+mn-lt"/>
                <a:ea typeface="+mn-ea"/>
                <a:cs typeface="+mn-cs"/>
                <a:sym typeface="Helvetica"/>
              </a:defRPr>
            </a:lvl1pPr>
          </a:lstStyle>
          <a:p>
            <a:pPr/>
            <a:r>
              <a:t>案例分享</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4" name="Shape 894"/>
          <p:cNvSpPr/>
          <p:nvPr/>
        </p:nvSpPr>
        <p:spPr>
          <a:xfrm>
            <a:off x="5393623" y="1939801"/>
            <a:ext cx="2090553" cy="670379"/>
          </a:xfrm>
          <a:prstGeom prst="rect">
            <a:avLst/>
          </a:prstGeom>
          <a:solidFill>
            <a:srgbClr val="FFFFFF"/>
          </a:solidFill>
          <a:ln w="38100">
            <a:solidFill>
              <a:srgbClr val="164F86"/>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遗留系统</a:t>
            </a:r>
          </a:p>
        </p:txBody>
      </p:sp>
      <p:grpSp>
        <p:nvGrpSpPr>
          <p:cNvPr id="899" name="Group 899"/>
          <p:cNvGrpSpPr/>
          <p:nvPr/>
        </p:nvGrpSpPr>
        <p:grpSpPr>
          <a:xfrm>
            <a:off x="3733552" y="2592070"/>
            <a:ext cx="5293097" cy="2041039"/>
            <a:chOff x="0" y="0"/>
            <a:chExt cx="5293096" cy="2041038"/>
          </a:xfrm>
        </p:grpSpPr>
        <p:sp>
          <p:nvSpPr>
            <p:cNvPr id="895" name="Shape 895"/>
            <p:cNvSpPr/>
            <p:nvPr/>
          </p:nvSpPr>
          <p:spPr>
            <a:xfrm>
              <a:off x="0" y="1370659"/>
              <a:ext cx="2090552"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实现新业务</a:t>
              </a:r>
            </a:p>
          </p:txBody>
        </p:sp>
        <p:sp>
          <p:nvSpPr>
            <p:cNvPr id="896" name="Shape 896"/>
            <p:cNvSpPr/>
            <p:nvPr/>
          </p:nvSpPr>
          <p:spPr>
            <a:xfrm>
              <a:off x="3202544" y="1370659"/>
              <a:ext cx="2090553"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优化现有业务</a:t>
              </a:r>
            </a:p>
          </p:txBody>
        </p:sp>
        <p:sp>
          <p:nvSpPr>
            <p:cNvPr id="902" name="Shape 902"/>
            <p:cNvSpPr/>
            <p:nvPr/>
          </p:nvSpPr>
          <p:spPr>
            <a:xfrm>
              <a:off x="1045210" y="0"/>
              <a:ext cx="1647190" cy="1351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0658"/>
                  </a:lnTo>
                  <a:lnTo>
                    <a:pt x="0" y="10658"/>
                  </a:lnTo>
                  <a:lnTo>
                    <a:pt x="0" y="21600"/>
                  </a:lnTo>
                </a:path>
              </a:pathLst>
            </a:custGeom>
            <a:noFill/>
            <a:ln w="38100" cap="flat">
              <a:solidFill>
                <a:srgbClr val="164F86"/>
              </a:solidFill>
              <a:prstDash val="solid"/>
              <a:bevel/>
            </a:ln>
            <a:effectLst/>
          </p:spPr>
          <p:txBody>
            <a:bodyPr/>
            <a:lstStyle/>
            <a:p>
              <a:pPr/>
            </a:p>
          </p:txBody>
        </p:sp>
        <p:sp>
          <p:nvSpPr>
            <p:cNvPr id="903" name="Shape 903"/>
            <p:cNvSpPr/>
            <p:nvPr/>
          </p:nvSpPr>
          <p:spPr>
            <a:xfrm>
              <a:off x="2692400" y="0"/>
              <a:ext cx="1554481" cy="1351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678"/>
                  </a:lnTo>
                  <a:lnTo>
                    <a:pt x="21600" y="10678"/>
                  </a:lnTo>
                  <a:lnTo>
                    <a:pt x="21600" y="21600"/>
                  </a:lnTo>
                </a:path>
              </a:pathLst>
            </a:custGeom>
            <a:noFill/>
            <a:ln w="38100" cap="flat">
              <a:solidFill>
                <a:srgbClr val="164F86"/>
              </a:solidFill>
              <a:prstDash val="solid"/>
              <a:bevel/>
            </a:ln>
            <a:effectLst/>
          </p:spPr>
          <p:txBody>
            <a:bodyPr/>
            <a:lstStyle/>
            <a:p>
              <a:pPr/>
            </a:p>
          </p:txBody>
        </p:sp>
      </p:grpSp>
      <p:sp>
        <p:nvSpPr>
          <p:cNvPr id="900" name="Shape 900"/>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01" name="Shape 901"/>
          <p:cNvSpPr/>
          <p:nvPr/>
        </p:nvSpPr>
        <p:spPr>
          <a:xfrm>
            <a:off x="3281425" y="279511"/>
            <a:ext cx="64419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遗留系统改造场景</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5" name="Shape 905"/>
          <p:cNvSpPr/>
          <p:nvPr/>
        </p:nvSpPr>
        <p:spPr>
          <a:xfrm>
            <a:off x="5393623" y="1939801"/>
            <a:ext cx="2090553" cy="670379"/>
          </a:xfrm>
          <a:prstGeom prst="rect">
            <a:avLst/>
          </a:prstGeom>
          <a:solidFill>
            <a:srgbClr val="FFFFFF"/>
          </a:solidFill>
          <a:ln w="38100">
            <a:solidFill>
              <a:srgbClr val="164F86"/>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遗留系统</a:t>
            </a:r>
          </a:p>
        </p:txBody>
      </p:sp>
      <p:grpSp>
        <p:nvGrpSpPr>
          <p:cNvPr id="910" name="Group 910"/>
          <p:cNvGrpSpPr/>
          <p:nvPr/>
        </p:nvGrpSpPr>
        <p:grpSpPr>
          <a:xfrm>
            <a:off x="3733552" y="2592070"/>
            <a:ext cx="5293097" cy="2041039"/>
            <a:chOff x="0" y="0"/>
            <a:chExt cx="5293096" cy="2041038"/>
          </a:xfrm>
        </p:grpSpPr>
        <p:sp>
          <p:nvSpPr>
            <p:cNvPr id="906" name="Shape 906"/>
            <p:cNvSpPr/>
            <p:nvPr/>
          </p:nvSpPr>
          <p:spPr>
            <a:xfrm>
              <a:off x="0" y="1370659"/>
              <a:ext cx="2090552"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实现新业务</a:t>
              </a:r>
            </a:p>
          </p:txBody>
        </p:sp>
        <p:sp>
          <p:nvSpPr>
            <p:cNvPr id="907" name="Shape 907"/>
            <p:cNvSpPr/>
            <p:nvPr/>
          </p:nvSpPr>
          <p:spPr>
            <a:xfrm>
              <a:off x="3202544" y="1370659"/>
              <a:ext cx="2090553"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优化现有业务</a:t>
              </a:r>
            </a:p>
          </p:txBody>
        </p:sp>
        <p:sp>
          <p:nvSpPr>
            <p:cNvPr id="919" name="Shape 919"/>
            <p:cNvSpPr/>
            <p:nvPr/>
          </p:nvSpPr>
          <p:spPr>
            <a:xfrm>
              <a:off x="1045210" y="0"/>
              <a:ext cx="1647190" cy="1351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0658"/>
                  </a:lnTo>
                  <a:lnTo>
                    <a:pt x="0" y="10658"/>
                  </a:lnTo>
                  <a:lnTo>
                    <a:pt x="0" y="21600"/>
                  </a:lnTo>
                </a:path>
              </a:pathLst>
            </a:custGeom>
            <a:noFill/>
            <a:ln w="38100" cap="flat">
              <a:solidFill>
                <a:srgbClr val="164F86"/>
              </a:solidFill>
              <a:prstDash val="solid"/>
              <a:bevel/>
            </a:ln>
            <a:effectLst/>
          </p:spPr>
          <p:txBody>
            <a:bodyPr/>
            <a:lstStyle/>
            <a:p>
              <a:pPr/>
            </a:p>
          </p:txBody>
        </p:sp>
        <p:sp>
          <p:nvSpPr>
            <p:cNvPr id="920" name="Shape 920"/>
            <p:cNvSpPr/>
            <p:nvPr/>
          </p:nvSpPr>
          <p:spPr>
            <a:xfrm>
              <a:off x="2692400" y="0"/>
              <a:ext cx="1554481" cy="1351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678"/>
                  </a:lnTo>
                  <a:lnTo>
                    <a:pt x="21600" y="10678"/>
                  </a:lnTo>
                  <a:lnTo>
                    <a:pt x="21600" y="21600"/>
                  </a:lnTo>
                </a:path>
              </a:pathLst>
            </a:custGeom>
            <a:noFill/>
            <a:ln w="38100" cap="flat">
              <a:solidFill>
                <a:srgbClr val="164F86"/>
              </a:solidFill>
              <a:prstDash val="solid"/>
              <a:bevel/>
            </a:ln>
            <a:effectLst/>
          </p:spPr>
          <p:txBody>
            <a:bodyPr/>
            <a:lstStyle/>
            <a:p>
              <a:pPr/>
            </a:p>
          </p:txBody>
        </p:sp>
      </p:grpSp>
      <p:grpSp>
        <p:nvGrpSpPr>
          <p:cNvPr id="913" name="Group 913"/>
          <p:cNvGrpSpPr/>
          <p:nvPr/>
        </p:nvGrpSpPr>
        <p:grpSpPr>
          <a:xfrm>
            <a:off x="2824183" y="4640579"/>
            <a:ext cx="1967231" cy="1926559"/>
            <a:chOff x="0" y="0"/>
            <a:chExt cx="1967230" cy="1926557"/>
          </a:xfrm>
        </p:grpSpPr>
        <p:sp>
          <p:nvSpPr>
            <p:cNvPr id="911" name="Shape 911"/>
            <p:cNvSpPr/>
            <p:nvPr/>
          </p:nvSpPr>
          <p:spPr>
            <a:xfrm>
              <a:off x="0" y="1256178"/>
              <a:ext cx="1524000"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1900"/>
              </a:pPr>
              <a:r>
                <a:t>与现有业务</a:t>
              </a:r>
            </a:p>
            <a:p>
              <a:pPr algn="ctr">
                <a:defRPr sz="1900"/>
              </a:pPr>
              <a:r>
                <a:t>数据独立</a:t>
              </a:r>
            </a:p>
          </p:txBody>
        </p:sp>
        <p:sp>
          <p:nvSpPr>
            <p:cNvPr id="921" name="Shape 921"/>
            <p:cNvSpPr/>
            <p:nvPr/>
          </p:nvSpPr>
          <p:spPr>
            <a:xfrm>
              <a:off x="762000" y="0"/>
              <a:ext cx="1205230" cy="12369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9846"/>
                  </a:lnTo>
                  <a:lnTo>
                    <a:pt x="21600" y="9846"/>
                  </a:lnTo>
                  <a:lnTo>
                    <a:pt x="21600" y="0"/>
                  </a:lnTo>
                </a:path>
              </a:pathLst>
            </a:custGeom>
            <a:noFill/>
            <a:ln w="38100" cap="flat">
              <a:solidFill>
                <a:srgbClr val="164F86"/>
              </a:solidFill>
              <a:prstDash val="solid"/>
              <a:bevel/>
            </a:ln>
            <a:effectLst/>
          </p:spPr>
          <p:txBody>
            <a:bodyPr/>
            <a:lstStyle/>
            <a:p>
              <a:pPr/>
            </a:p>
          </p:txBody>
        </p:sp>
      </p:grpSp>
      <p:grpSp>
        <p:nvGrpSpPr>
          <p:cNvPr id="916" name="Group 916"/>
          <p:cNvGrpSpPr/>
          <p:nvPr/>
        </p:nvGrpSpPr>
        <p:grpSpPr>
          <a:xfrm>
            <a:off x="4790440" y="4640579"/>
            <a:ext cx="1865185" cy="1926559"/>
            <a:chOff x="0" y="0"/>
            <a:chExt cx="1865184" cy="1926557"/>
          </a:xfrm>
        </p:grpSpPr>
        <p:sp>
          <p:nvSpPr>
            <p:cNvPr id="914" name="Shape 914"/>
            <p:cNvSpPr/>
            <p:nvPr/>
          </p:nvSpPr>
          <p:spPr>
            <a:xfrm>
              <a:off x="341184" y="1256178"/>
              <a:ext cx="1524001"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1900"/>
              </a:pPr>
              <a:r>
                <a:t>与现有业务</a:t>
              </a:r>
            </a:p>
            <a:p>
              <a:pPr algn="ctr">
                <a:defRPr sz="1900"/>
              </a:pPr>
              <a:r>
                <a:t>数据依赖</a:t>
              </a:r>
            </a:p>
          </p:txBody>
        </p:sp>
        <p:sp>
          <p:nvSpPr>
            <p:cNvPr id="922" name="Shape 922"/>
            <p:cNvSpPr/>
            <p:nvPr/>
          </p:nvSpPr>
          <p:spPr>
            <a:xfrm>
              <a:off x="0" y="0"/>
              <a:ext cx="1102361" cy="12369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9869"/>
                  </a:lnTo>
                  <a:lnTo>
                    <a:pt x="0" y="9869"/>
                  </a:lnTo>
                  <a:lnTo>
                    <a:pt x="0" y="0"/>
                  </a:lnTo>
                </a:path>
              </a:pathLst>
            </a:custGeom>
            <a:noFill/>
            <a:ln w="38100" cap="flat">
              <a:solidFill>
                <a:srgbClr val="164F86"/>
              </a:solidFill>
              <a:prstDash val="solid"/>
              <a:bevel/>
            </a:ln>
            <a:effectLst/>
          </p:spPr>
          <p:txBody>
            <a:bodyPr/>
            <a:lstStyle/>
            <a:p>
              <a:pPr/>
            </a:p>
          </p:txBody>
        </p:sp>
      </p:grpSp>
      <p:sp>
        <p:nvSpPr>
          <p:cNvPr id="917" name="Shape 917"/>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18" name="Shape 918"/>
          <p:cNvSpPr/>
          <p:nvPr/>
        </p:nvSpPr>
        <p:spPr>
          <a:xfrm>
            <a:off x="3281425" y="279511"/>
            <a:ext cx="64419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遗留系统改造场景</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16" grpId="1"/>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4" name="Shape 924"/>
          <p:cNvSpPr/>
          <p:nvPr/>
        </p:nvSpPr>
        <p:spPr>
          <a:xfrm>
            <a:off x="5393623" y="1939801"/>
            <a:ext cx="2090553" cy="670379"/>
          </a:xfrm>
          <a:prstGeom prst="rect">
            <a:avLst/>
          </a:prstGeom>
          <a:solidFill>
            <a:srgbClr val="FFFFFF"/>
          </a:solidFill>
          <a:ln w="38100">
            <a:solidFill>
              <a:srgbClr val="164F86"/>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遗留系统</a:t>
            </a:r>
          </a:p>
        </p:txBody>
      </p:sp>
      <p:grpSp>
        <p:nvGrpSpPr>
          <p:cNvPr id="929" name="Group 929"/>
          <p:cNvGrpSpPr/>
          <p:nvPr/>
        </p:nvGrpSpPr>
        <p:grpSpPr>
          <a:xfrm>
            <a:off x="3733552" y="2592070"/>
            <a:ext cx="5293097" cy="2041039"/>
            <a:chOff x="0" y="0"/>
            <a:chExt cx="5293096" cy="2041038"/>
          </a:xfrm>
        </p:grpSpPr>
        <p:sp>
          <p:nvSpPr>
            <p:cNvPr id="925" name="Shape 925"/>
            <p:cNvSpPr/>
            <p:nvPr/>
          </p:nvSpPr>
          <p:spPr>
            <a:xfrm>
              <a:off x="0" y="1370659"/>
              <a:ext cx="2090552"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实现新业务</a:t>
              </a:r>
            </a:p>
          </p:txBody>
        </p:sp>
        <p:sp>
          <p:nvSpPr>
            <p:cNvPr id="926" name="Shape 926"/>
            <p:cNvSpPr/>
            <p:nvPr/>
          </p:nvSpPr>
          <p:spPr>
            <a:xfrm>
              <a:off x="3202544" y="1370659"/>
              <a:ext cx="2090553"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优化现有业务</a:t>
              </a:r>
            </a:p>
          </p:txBody>
        </p:sp>
        <p:sp>
          <p:nvSpPr>
            <p:cNvPr id="941" name="Shape 941"/>
            <p:cNvSpPr/>
            <p:nvPr/>
          </p:nvSpPr>
          <p:spPr>
            <a:xfrm>
              <a:off x="1045210" y="0"/>
              <a:ext cx="1647190" cy="1351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0658"/>
                  </a:lnTo>
                  <a:lnTo>
                    <a:pt x="0" y="10658"/>
                  </a:lnTo>
                  <a:lnTo>
                    <a:pt x="0" y="21600"/>
                  </a:lnTo>
                </a:path>
              </a:pathLst>
            </a:custGeom>
            <a:noFill/>
            <a:ln w="38100" cap="flat">
              <a:solidFill>
                <a:srgbClr val="164F86"/>
              </a:solidFill>
              <a:prstDash val="solid"/>
              <a:bevel/>
            </a:ln>
            <a:effectLst/>
          </p:spPr>
          <p:txBody>
            <a:bodyPr/>
            <a:lstStyle/>
            <a:p>
              <a:pPr/>
            </a:p>
          </p:txBody>
        </p:sp>
        <p:sp>
          <p:nvSpPr>
            <p:cNvPr id="942" name="Shape 942"/>
            <p:cNvSpPr/>
            <p:nvPr/>
          </p:nvSpPr>
          <p:spPr>
            <a:xfrm>
              <a:off x="2692400" y="0"/>
              <a:ext cx="1554481" cy="1351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678"/>
                  </a:lnTo>
                  <a:lnTo>
                    <a:pt x="21600" y="10678"/>
                  </a:lnTo>
                  <a:lnTo>
                    <a:pt x="21600" y="21600"/>
                  </a:lnTo>
                </a:path>
              </a:pathLst>
            </a:custGeom>
            <a:noFill/>
            <a:ln w="38100" cap="flat">
              <a:solidFill>
                <a:srgbClr val="164F86"/>
              </a:solidFill>
              <a:prstDash val="solid"/>
              <a:bevel/>
            </a:ln>
            <a:effectLst/>
          </p:spPr>
          <p:txBody>
            <a:bodyPr/>
            <a:lstStyle/>
            <a:p>
              <a:pPr/>
            </a:p>
          </p:txBody>
        </p:sp>
      </p:grpSp>
      <p:grpSp>
        <p:nvGrpSpPr>
          <p:cNvPr id="932" name="Group 932"/>
          <p:cNvGrpSpPr/>
          <p:nvPr/>
        </p:nvGrpSpPr>
        <p:grpSpPr>
          <a:xfrm>
            <a:off x="2824183" y="4640579"/>
            <a:ext cx="1967231" cy="1926559"/>
            <a:chOff x="0" y="0"/>
            <a:chExt cx="1967230" cy="1926557"/>
          </a:xfrm>
        </p:grpSpPr>
        <p:sp>
          <p:nvSpPr>
            <p:cNvPr id="930" name="Shape 930"/>
            <p:cNvSpPr/>
            <p:nvPr/>
          </p:nvSpPr>
          <p:spPr>
            <a:xfrm>
              <a:off x="0" y="1256178"/>
              <a:ext cx="1524000"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1900"/>
              </a:pPr>
              <a:r>
                <a:t>与现有业务</a:t>
              </a:r>
            </a:p>
            <a:p>
              <a:pPr algn="ctr">
                <a:defRPr sz="1900"/>
              </a:pPr>
              <a:r>
                <a:t>数据独立</a:t>
              </a:r>
            </a:p>
          </p:txBody>
        </p:sp>
        <p:sp>
          <p:nvSpPr>
            <p:cNvPr id="943" name="Shape 943"/>
            <p:cNvSpPr/>
            <p:nvPr/>
          </p:nvSpPr>
          <p:spPr>
            <a:xfrm>
              <a:off x="762000" y="0"/>
              <a:ext cx="1205230" cy="12369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9846"/>
                  </a:lnTo>
                  <a:lnTo>
                    <a:pt x="21600" y="9846"/>
                  </a:lnTo>
                  <a:lnTo>
                    <a:pt x="21600" y="0"/>
                  </a:lnTo>
                </a:path>
              </a:pathLst>
            </a:custGeom>
            <a:noFill/>
            <a:ln w="38100" cap="flat">
              <a:solidFill>
                <a:srgbClr val="164F86"/>
              </a:solidFill>
              <a:prstDash val="solid"/>
              <a:bevel/>
            </a:ln>
            <a:effectLst/>
          </p:spPr>
          <p:txBody>
            <a:bodyPr/>
            <a:lstStyle/>
            <a:p>
              <a:pPr/>
            </a:p>
          </p:txBody>
        </p:sp>
      </p:grpSp>
      <p:grpSp>
        <p:nvGrpSpPr>
          <p:cNvPr id="935" name="Group 935"/>
          <p:cNvGrpSpPr/>
          <p:nvPr/>
        </p:nvGrpSpPr>
        <p:grpSpPr>
          <a:xfrm>
            <a:off x="4790440" y="4640579"/>
            <a:ext cx="1865185" cy="1926559"/>
            <a:chOff x="0" y="0"/>
            <a:chExt cx="1865184" cy="1926557"/>
          </a:xfrm>
        </p:grpSpPr>
        <p:sp>
          <p:nvSpPr>
            <p:cNvPr id="933" name="Shape 933"/>
            <p:cNvSpPr/>
            <p:nvPr/>
          </p:nvSpPr>
          <p:spPr>
            <a:xfrm>
              <a:off x="341184" y="1256178"/>
              <a:ext cx="1524001"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1900"/>
              </a:pPr>
              <a:r>
                <a:t>与现有业务</a:t>
              </a:r>
            </a:p>
            <a:p>
              <a:pPr algn="ctr">
                <a:defRPr sz="1900"/>
              </a:pPr>
              <a:r>
                <a:t>数据依赖</a:t>
              </a:r>
            </a:p>
          </p:txBody>
        </p:sp>
        <p:sp>
          <p:nvSpPr>
            <p:cNvPr id="944" name="Shape 944"/>
            <p:cNvSpPr/>
            <p:nvPr/>
          </p:nvSpPr>
          <p:spPr>
            <a:xfrm>
              <a:off x="0" y="0"/>
              <a:ext cx="1102361" cy="12369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9869"/>
                  </a:lnTo>
                  <a:lnTo>
                    <a:pt x="0" y="9869"/>
                  </a:lnTo>
                  <a:lnTo>
                    <a:pt x="0" y="0"/>
                  </a:lnTo>
                </a:path>
              </a:pathLst>
            </a:custGeom>
            <a:noFill/>
            <a:ln w="38100" cap="flat">
              <a:solidFill>
                <a:srgbClr val="164F86"/>
              </a:solidFill>
              <a:prstDash val="solid"/>
              <a:bevel/>
            </a:ln>
            <a:effectLst/>
          </p:spPr>
          <p:txBody>
            <a:bodyPr/>
            <a:lstStyle/>
            <a:p>
              <a:pPr/>
            </a:p>
          </p:txBody>
        </p:sp>
      </p:grpSp>
      <p:grpSp>
        <p:nvGrpSpPr>
          <p:cNvPr id="938" name="Group 938"/>
          <p:cNvGrpSpPr/>
          <p:nvPr/>
        </p:nvGrpSpPr>
        <p:grpSpPr>
          <a:xfrm>
            <a:off x="7225728" y="4656130"/>
            <a:ext cx="1524001" cy="1917562"/>
            <a:chOff x="0" y="0"/>
            <a:chExt cx="1524000" cy="1917561"/>
          </a:xfrm>
        </p:grpSpPr>
        <p:sp>
          <p:nvSpPr>
            <p:cNvPr id="945" name="Shape 945"/>
            <p:cNvSpPr/>
            <p:nvPr/>
          </p:nvSpPr>
          <p:spPr>
            <a:xfrm>
              <a:off x="762389" y="0"/>
              <a:ext cx="1351" cy="12281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200" y="14400"/>
                    <a:pt x="14400" y="7200"/>
                    <a:pt x="21600" y="0"/>
                  </a:cubicBezTo>
                </a:path>
              </a:pathLst>
            </a:custGeom>
            <a:noFill/>
            <a:ln w="38100" cap="flat">
              <a:solidFill>
                <a:srgbClr val="164F86"/>
              </a:solidFill>
              <a:prstDash val="solid"/>
              <a:bevel/>
            </a:ln>
            <a:effectLst/>
          </p:spPr>
          <p:txBody>
            <a:bodyPr/>
            <a:lstStyle/>
            <a:p>
              <a:pPr/>
            </a:p>
          </p:txBody>
        </p:sp>
        <p:sp>
          <p:nvSpPr>
            <p:cNvPr id="937" name="Shape 937"/>
            <p:cNvSpPr/>
            <p:nvPr/>
          </p:nvSpPr>
          <p:spPr>
            <a:xfrm>
              <a:off x="0" y="1247182"/>
              <a:ext cx="1524000"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1900"/>
              </a:pPr>
              <a:r>
                <a:t>抽取服务</a:t>
              </a:r>
            </a:p>
            <a:p>
              <a:pPr algn="ctr">
                <a:defRPr sz="1900"/>
              </a:pPr>
              <a:r>
                <a:t>优化实现</a:t>
              </a:r>
            </a:p>
          </p:txBody>
        </p:sp>
      </p:grpSp>
      <p:sp>
        <p:nvSpPr>
          <p:cNvPr id="939" name="Shape 939"/>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40" name="Shape 940"/>
          <p:cNvSpPr/>
          <p:nvPr/>
        </p:nvSpPr>
        <p:spPr>
          <a:xfrm>
            <a:off x="3281425" y="279511"/>
            <a:ext cx="64419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遗留系统改造场景</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962" name="Group 962"/>
          <p:cNvGrpSpPr/>
          <p:nvPr/>
        </p:nvGrpSpPr>
        <p:grpSpPr>
          <a:xfrm>
            <a:off x="2824183" y="1939801"/>
            <a:ext cx="6202466" cy="4633891"/>
            <a:chOff x="0" y="0"/>
            <a:chExt cx="6202465" cy="4633890"/>
          </a:xfrm>
        </p:grpSpPr>
        <p:sp>
          <p:nvSpPr>
            <p:cNvPr id="947" name="Shape 947"/>
            <p:cNvSpPr/>
            <p:nvPr/>
          </p:nvSpPr>
          <p:spPr>
            <a:xfrm>
              <a:off x="2569440" y="0"/>
              <a:ext cx="2090553" cy="670379"/>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遗留系统</a:t>
              </a:r>
            </a:p>
          </p:txBody>
        </p:sp>
        <p:grpSp>
          <p:nvGrpSpPr>
            <p:cNvPr id="952" name="Group 952"/>
            <p:cNvGrpSpPr/>
            <p:nvPr/>
          </p:nvGrpSpPr>
          <p:grpSpPr>
            <a:xfrm>
              <a:off x="909369" y="652268"/>
              <a:ext cx="5293097" cy="2041040"/>
              <a:chOff x="0" y="0"/>
              <a:chExt cx="5293096" cy="2041038"/>
            </a:xfrm>
          </p:grpSpPr>
          <p:sp>
            <p:nvSpPr>
              <p:cNvPr id="948" name="Shape 948"/>
              <p:cNvSpPr/>
              <p:nvPr/>
            </p:nvSpPr>
            <p:spPr>
              <a:xfrm>
                <a:off x="0" y="1370659"/>
                <a:ext cx="2090552"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实现新业务</a:t>
                </a:r>
              </a:p>
            </p:txBody>
          </p:sp>
          <p:sp>
            <p:nvSpPr>
              <p:cNvPr id="949" name="Shape 949"/>
              <p:cNvSpPr/>
              <p:nvPr/>
            </p:nvSpPr>
            <p:spPr>
              <a:xfrm>
                <a:off x="3202544" y="1370659"/>
                <a:ext cx="2090553"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优化现有业务</a:t>
                </a:r>
              </a:p>
            </p:txBody>
          </p:sp>
          <p:sp>
            <p:nvSpPr>
              <p:cNvPr id="969" name="Shape 969"/>
              <p:cNvSpPr/>
              <p:nvPr/>
            </p:nvSpPr>
            <p:spPr>
              <a:xfrm>
                <a:off x="1045210" y="0"/>
                <a:ext cx="1647190" cy="1351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0658"/>
                    </a:lnTo>
                    <a:lnTo>
                      <a:pt x="0" y="10658"/>
                    </a:lnTo>
                    <a:lnTo>
                      <a:pt x="0" y="21600"/>
                    </a:lnTo>
                  </a:path>
                </a:pathLst>
              </a:custGeom>
              <a:noFill/>
              <a:ln w="38100" cap="flat">
                <a:solidFill>
                  <a:srgbClr val="164F86"/>
                </a:solidFill>
                <a:prstDash val="solid"/>
                <a:bevel/>
              </a:ln>
              <a:effectLst/>
            </p:spPr>
            <p:txBody>
              <a:bodyPr/>
              <a:lstStyle/>
              <a:p>
                <a:pPr/>
              </a:p>
            </p:txBody>
          </p:sp>
          <p:sp>
            <p:nvSpPr>
              <p:cNvPr id="970" name="Shape 970"/>
              <p:cNvSpPr/>
              <p:nvPr/>
            </p:nvSpPr>
            <p:spPr>
              <a:xfrm>
                <a:off x="2692400" y="0"/>
                <a:ext cx="1554481" cy="1351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678"/>
                    </a:lnTo>
                    <a:lnTo>
                      <a:pt x="21600" y="10678"/>
                    </a:lnTo>
                    <a:lnTo>
                      <a:pt x="21600" y="21600"/>
                    </a:lnTo>
                  </a:path>
                </a:pathLst>
              </a:custGeom>
              <a:noFill/>
              <a:ln w="38100" cap="flat">
                <a:solidFill>
                  <a:srgbClr val="164F86"/>
                </a:solidFill>
                <a:prstDash val="solid"/>
                <a:bevel/>
              </a:ln>
              <a:effectLst/>
            </p:spPr>
            <p:txBody>
              <a:bodyPr/>
              <a:lstStyle/>
              <a:p>
                <a:pPr/>
              </a:p>
            </p:txBody>
          </p:sp>
        </p:grpSp>
        <p:grpSp>
          <p:nvGrpSpPr>
            <p:cNvPr id="955" name="Group 955"/>
            <p:cNvGrpSpPr/>
            <p:nvPr/>
          </p:nvGrpSpPr>
          <p:grpSpPr>
            <a:xfrm>
              <a:off x="0" y="2700778"/>
              <a:ext cx="1967231" cy="1926558"/>
              <a:chOff x="0" y="0"/>
              <a:chExt cx="1967230" cy="1926557"/>
            </a:xfrm>
          </p:grpSpPr>
          <p:sp>
            <p:nvSpPr>
              <p:cNvPr id="953" name="Shape 953"/>
              <p:cNvSpPr/>
              <p:nvPr/>
            </p:nvSpPr>
            <p:spPr>
              <a:xfrm>
                <a:off x="0" y="1256178"/>
                <a:ext cx="1524000"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1900"/>
                </a:pPr>
                <a:r>
                  <a:t>与现有业务</a:t>
                </a:r>
              </a:p>
              <a:p>
                <a:pPr algn="ctr">
                  <a:defRPr sz="1900"/>
                </a:pPr>
                <a:r>
                  <a:t>数据独立</a:t>
                </a:r>
              </a:p>
            </p:txBody>
          </p:sp>
          <p:sp>
            <p:nvSpPr>
              <p:cNvPr id="971" name="Shape 971"/>
              <p:cNvSpPr/>
              <p:nvPr/>
            </p:nvSpPr>
            <p:spPr>
              <a:xfrm>
                <a:off x="762000" y="0"/>
                <a:ext cx="1205230" cy="12369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9846"/>
                    </a:lnTo>
                    <a:lnTo>
                      <a:pt x="21600" y="9846"/>
                    </a:lnTo>
                    <a:lnTo>
                      <a:pt x="21600" y="0"/>
                    </a:lnTo>
                  </a:path>
                </a:pathLst>
              </a:custGeom>
              <a:noFill/>
              <a:ln w="38100" cap="flat">
                <a:solidFill>
                  <a:srgbClr val="164F86"/>
                </a:solidFill>
                <a:prstDash val="solid"/>
                <a:bevel/>
              </a:ln>
              <a:effectLst/>
            </p:spPr>
            <p:txBody>
              <a:bodyPr/>
              <a:lstStyle/>
              <a:p>
                <a:pPr/>
              </a:p>
            </p:txBody>
          </p:sp>
        </p:grpSp>
        <p:grpSp>
          <p:nvGrpSpPr>
            <p:cNvPr id="958" name="Group 958"/>
            <p:cNvGrpSpPr/>
            <p:nvPr/>
          </p:nvGrpSpPr>
          <p:grpSpPr>
            <a:xfrm>
              <a:off x="1966256" y="2700778"/>
              <a:ext cx="1865186" cy="1926558"/>
              <a:chOff x="0" y="0"/>
              <a:chExt cx="1865184" cy="1926557"/>
            </a:xfrm>
          </p:grpSpPr>
          <p:sp>
            <p:nvSpPr>
              <p:cNvPr id="956" name="Shape 956"/>
              <p:cNvSpPr/>
              <p:nvPr/>
            </p:nvSpPr>
            <p:spPr>
              <a:xfrm>
                <a:off x="341184" y="1256178"/>
                <a:ext cx="1524001"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1900"/>
                </a:pPr>
                <a:r>
                  <a:t>与现有业务</a:t>
                </a:r>
              </a:p>
              <a:p>
                <a:pPr algn="ctr">
                  <a:defRPr sz="1900"/>
                </a:pPr>
                <a:r>
                  <a:t>数据依赖</a:t>
                </a:r>
              </a:p>
            </p:txBody>
          </p:sp>
          <p:sp>
            <p:nvSpPr>
              <p:cNvPr id="972" name="Shape 972"/>
              <p:cNvSpPr/>
              <p:nvPr/>
            </p:nvSpPr>
            <p:spPr>
              <a:xfrm>
                <a:off x="0" y="0"/>
                <a:ext cx="1102361" cy="12369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9869"/>
                    </a:lnTo>
                    <a:lnTo>
                      <a:pt x="0" y="9869"/>
                    </a:lnTo>
                    <a:lnTo>
                      <a:pt x="0" y="0"/>
                    </a:lnTo>
                  </a:path>
                </a:pathLst>
              </a:custGeom>
              <a:noFill/>
              <a:ln w="38100" cap="flat">
                <a:solidFill>
                  <a:srgbClr val="164F86"/>
                </a:solidFill>
                <a:prstDash val="solid"/>
                <a:bevel/>
              </a:ln>
              <a:effectLst/>
            </p:spPr>
            <p:txBody>
              <a:bodyPr/>
              <a:lstStyle/>
              <a:p>
                <a:pPr/>
              </a:p>
            </p:txBody>
          </p:sp>
        </p:grpSp>
        <p:grpSp>
          <p:nvGrpSpPr>
            <p:cNvPr id="961" name="Group 961"/>
            <p:cNvGrpSpPr/>
            <p:nvPr/>
          </p:nvGrpSpPr>
          <p:grpSpPr>
            <a:xfrm>
              <a:off x="4401545" y="2716329"/>
              <a:ext cx="1524001" cy="1917562"/>
              <a:chOff x="0" y="0"/>
              <a:chExt cx="1524000" cy="1917561"/>
            </a:xfrm>
          </p:grpSpPr>
          <p:sp>
            <p:nvSpPr>
              <p:cNvPr id="973" name="Shape 973"/>
              <p:cNvSpPr/>
              <p:nvPr/>
            </p:nvSpPr>
            <p:spPr>
              <a:xfrm>
                <a:off x="762389" y="0"/>
                <a:ext cx="1351" cy="12281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200" y="14400"/>
                      <a:pt x="14400" y="7200"/>
                      <a:pt x="21600" y="0"/>
                    </a:cubicBezTo>
                  </a:path>
                </a:pathLst>
              </a:custGeom>
              <a:noFill/>
              <a:ln w="38100" cap="flat">
                <a:solidFill>
                  <a:srgbClr val="164F86"/>
                </a:solidFill>
                <a:prstDash val="solid"/>
                <a:bevel/>
              </a:ln>
              <a:effectLst/>
            </p:spPr>
            <p:txBody>
              <a:bodyPr/>
              <a:lstStyle/>
              <a:p>
                <a:pPr/>
              </a:p>
            </p:txBody>
          </p:sp>
          <p:sp>
            <p:nvSpPr>
              <p:cNvPr id="960" name="Shape 960"/>
              <p:cNvSpPr/>
              <p:nvPr/>
            </p:nvSpPr>
            <p:spPr>
              <a:xfrm>
                <a:off x="0" y="1247182"/>
                <a:ext cx="1524000"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1900"/>
                </a:pPr>
                <a:r>
                  <a:t>剥离服务</a:t>
                </a:r>
              </a:p>
              <a:p>
                <a:pPr algn="ctr">
                  <a:defRPr sz="1900"/>
                </a:pPr>
                <a:r>
                  <a:t>优化业务</a:t>
                </a:r>
              </a:p>
            </p:txBody>
          </p:sp>
        </p:grpSp>
      </p:grpSp>
      <p:sp>
        <p:nvSpPr>
          <p:cNvPr id="963" name="Shape 963"/>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64" name="Shape 964"/>
          <p:cNvSpPr/>
          <p:nvPr/>
        </p:nvSpPr>
        <p:spPr>
          <a:xfrm>
            <a:off x="3281425" y="279511"/>
            <a:ext cx="64419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遗留系统改造场景</a:t>
            </a:r>
          </a:p>
        </p:txBody>
      </p:sp>
      <p:grpSp>
        <p:nvGrpSpPr>
          <p:cNvPr id="967" name="Group 967"/>
          <p:cNvGrpSpPr/>
          <p:nvPr/>
        </p:nvGrpSpPr>
        <p:grpSpPr>
          <a:xfrm>
            <a:off x="3230904" y="6636108"/>
            <a:ext cx="659099" cy="630190"/>
            <a:chOff x="0" y="0"/>
            <a:chExt cx="659097" cy="630189"/>
          </a:xfrm>
        </p:grpSpPr>
        <p:sp>
          <p:nvSpPr>
            <p:cNvPr id="965" name="Shape 965"/>
            <p:cNvSpPr/>
            <p:nvPr/>
          </p:nvSpPr>
          <p:spPr>
            <a:xfrm>
              <a:off x="0" y="0"/>
              <a:ext cx="659098" cy="630190"/>
            </a:xfrm>
            <a:prstGeom prst="ellipse">
              <a:avLst/>
            </a:prstGeom>
            <a:solidFill>
              <a:schemeClr val="accent2"/>
            </a:solidFill>
            <a:ln w="25400" cap="flat">
              <a:solidFill>
                <a:srgbClr val="8C3A38"/>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lgn="ctr">
                <a:defRPr b="1" sz="2500">
                  <a:solidFill>
                    <a:srgbClr val="FFFFFF"/>
                  </a:solidFill>
                </a:defRPr>
              </a:pPr>
            </a:p>
          </p:txBody>
        </p:sp>
        <p:sp>
          <p:nvSpPr>
            <p:cNvPr id="966" name="Shape 966"/>
            <p:cNvSpPr/>
            <p:nvPr/>
          </p:nvSpPr>
          <p:spPr>
            <a:xfrm>
              <a:off x="99797" y="37583"/>
              <a:ext cx="470419" cy="504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600">
                  <a:solidFill>
                    <a:srgbClr val="FFFFFF"/>
                  </a:solidFill>
                  <a:latin typeface="+mn-lt"/>
                  <a:ea typeface="+mn-ea"/>
                  <a:cs typeface="+mn-cs"/>
                  <a:sym typeface="Helvetica"/>
                </a:defRPr>
              </a:lvl1pPr>
            </a:lstStyle>
            <a:p>
              <a:pPr/>
              <a:r>
                <a:t>1</a:t>
              </a:r>
            </a:p>
          </p:txBody>
        </p:sp>
      </p:grpSp>
      <p:sp>
        <p:nvSpPr>
          <p:cNvPr id="968" name="Shape 968"/>
          <p:cNvSpPr/>
          <p:nvPr/>
        </p:nvSpPr>
        <p:spPr>
          <a:xfrm>
            <a:off x="2747983" y="5858658"/>
            <a:ext cx="1624941" cy="769506"/>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lgn="ctr">
              <a:defRPr sz="1900"/>
            </a:pPr>
            <a:r>
              <a:t>与现有业务</a:t>
            </a:r>
          </a:p>
          <a:p>
            <a:pPr algn="ctr">
              <a:defRPr sz="1900"/>
            </a:pPr>
            <a:r>
              <a:t>数据独立</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000" name="Group 1000"/>
          <p:cNvGrpSpPr/>
          <p:nvPr/>
        </p:nvGrpSpPr>
        <p:grpSpPr>
          <a:xfrm>
            <a:off x="3508480" y="1428248"/>
            <a:ext cx="7960905" cy="5053130"/>
            <a:chOff x="0" y="0"/>
            <a:chExt cx="7960904" cy="5053129"/>
          </a:xfrm>
        </p:grpSpPr>
        <p:sp>
          <p:nvSpPr>
            <p:cNvPr id="975" name="Shape 975"/>
            <p:cNvSpPr/>
            <p:nvPr/>
          </p:nvSpPr>
          <p:spPr>
            <a:xfrm>
              <a:off x="5320910" y="2860887"/>
              <a:ext cx="658446" cy="1"/>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976" name="Shape 976"/>
            <p:cNvSpPr/>
            <p:nvPr/>
          </p:nvSpPr>
          <p:spPr>
            <a:xfrm>
              <a:off x="5961847" y="3546687"/>
              <a:ext cx="658447" cy="1"/>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977" name="Shape 977"/>
            <p:cNvSpPr/>
            <p:nvPr/>
          </p:nvSpPr>
          <p:spPr>
            <a:xfrm>
              <a:off x="5974547" y="2854001"/>
              <a:ext cx="658447" cy="1"/>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978" name="Shape 978"/>
            <p:cNvSpPr/>
            <p:nvPr/>
          </p:nvSpPr>
          <p:spPr>
            <a:xfrm flipV="1">
              <a:off x="5964816" y="2164490"/>
              <a:ext cx="1" cy="1404423"/>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979" name="Shape 979"/>
            <p:cNvSpPr/>
            <p:nvPr/>
          </p:nvSpPr>
          <p:spPr>
            <a:xfrm>
              <a:off x="5946013" y="2169800"/>
              <a:ext cx="658447" cy="1"/>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980" name="Shape 980"/>
            <p:cNvSpPr/>
            <p:nvPr/>
          </p:nvSpPr>
          <p:spPr>
            <a:xfrm>
              <a:off x="6593325" y="2609070"/>
              <a:ext cx="1361949" cy="4384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lstStyle>
            <a:p>
              <a:pPr/>
              <a:r>
                <a:t>业务逻辑</a:t>
              </a:r>
            </a:p>
          </p:txBody>
        </p:sp>
        <p:sp>
          <p:nvSpPr>
            <p:cNvPr id="981" name="Shape 981"/>
            <p:cNvSpPr/>
            <p:nvPr/>
          </p:nvSpPr>
          <p:spPr>
            <a:xfrm>
              <a:off x="6598956" y="3297513"/>
              <a:ext cx="1361949" cy="438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lstStyle>
            <a:p>
              <a:pPr/>
              <a:r>
                <a:t>业务数据</a:t>
              </a:r>
            </a:p>
          </p:txBody>
        </p:sp>
        <p:sp>
          <p:nvSpPr>
            <p:cNvPr id="982" name="Shape 982"/>
            <p:cNvSpPr/>
            <p:nvPr/>
          </p:nvSpPr>
          <p:spPr>
            <a:xfrm>
              <a:off x="3600697" y="2523055"/>
              <a:ext cx="1723984" cy="670379"/>
            </a:xfrm>
            <a:prstGeom prst="rect">
              <a:avLst/>
            </a:prstGeom>
            <a:solidFill>
              <a:schemeClr val="accent6"/>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2200"/>
              </a:lvl1pPr>
            </a:lstStyle>
            <a:p>
              <a:pPr/>
              <a:r>
                <a:t>服务</a:t>
              </a:r>
            </a:p>
          </p:txBody>
        </p:sp>
        <p:sp>
          <p:nvSpPr>
            <p:cNvPr id="983" name="Shape 983"/>
            <p:cNvSpPr/>
            <p:nvPr/>
          </p:nvSpPr>
          <p:spPr>
            <a:xfrm flipV="1">
              <a:off x="2747735" y="0"/>
              <a:ext cx="1" cy="984251"/>
            </a:xfrm>
            <a:prstGeom prst="line">
              <a:avLst/>
            </a:prstGeom>
            <a:noFill/>
            <a:ln w="381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984" name="Shape 984"/>
            <p:cNvSpPr/>
            <p:nvPr/>
          </p:nvSpPr>
          <p:spPr>
            <a:xfrm>
              <a:off x="0" y="2512338"/>
              <a:ext cx="1524000" cy="670380"/>
            </a:xfrm>
            <a:prstGeom prst="rect">
              <a:avLst/>
            </a:prstGeom>
            <a:solidFill>
              <a:srgbClr val="FFFFFF"/>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遗留系统</a:t>
              </a:r>
            </a:p>
          </p:txBody>
        </p:sp>
        <p:sp>
          <p:nvSpPr>
            <p:cNvPr id="985" name="Shape 985"/>
            <p:cNvSpPr/>
            <p:nvPr/>
          </p:nvSpPr>
          <p:spPr>
            <a:xfrm>
              <a:off x="1806657" y="999725"/>
              <a:ext cx="1856757" cy="579748"/>
            </a:xfrm>
            <a:prstGeom prst="roundRect">
              <a:avLst>
                <a:gd name="adj" fmla="val 32859"/>
              </a:avLst>
            </a:prstGeom>
            <a:solidFill>
              <a:schemeClr val="accent6"/>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转发器</a:t>
              </a:r>
            </a:p>
          </p:txBody>
        </p:sp>
        <p:cxnSp>
          <p:nvCxnSpPr>
            <p:cNvPr id="986" name="Connector 986"/>
            <p:cNvCxnSpPr>
              <a:stCxn id="984" idx="0"/>
              <a:endCxn id="985" idx="0"/>
            </p:cNvCxnSpPr>
            <p:nvPr/>
          </p:nvCxnSpPr>
          <p:spPr>
            <a:xfrm flipV="1">
              <a:off x="762000" y="1289599"/>
              <a:ext cx="1973036" cy="1557930"/>
            </a:xfrm>
            <a:prstGeom prst="straightConnector1">
              <a:avLst/>
            </a:prstGeom>
            <a:ln w="38100" cap="flat">
              <a:solidFill>
                <a:srgbClr val="164F86"/>
              </a:solidFill>
              <a:prstDash val="solid"/>
              <a:bevel/>
            </a:ln>
            <a:effectLst/>
          </p:spPr>
        </p:cxnSp>
        <p:cxnSp>
          <p:nvCxnSpPr>
            <p:cNvPr id="987" name="Connector 987"/>
            <p:cNvCxnSpPr>
              <a:stCxn id="985" idx="0"/>
              <a:endCxn id="982" idx="0"/>
            </p:cNvCxnSpPr>
            <p:nvPr/>
          </p:nvCxnSpPr>
          <p:spPr>
            <a:xfrm>
              <a:off x="2735035" y="1289599"/>
              <a:ext cx="1727655" cy="1568646"/>
            </a:xfrm>
            <a:prstGeom prst="straightConnector1">
              <a:avLst/>
            </a:prstGeom>
            <a:ln w="38100" cap="flat">
              <a:solidFill>
                <a:srgbClr val="164F86"/>
              </a:solidFill>
              <a:prstDash val="solid"/>
              <a:bevel/>
            </a:ln>
            <a:effectLst/>
          </p:spPr>
        </p:cxnSp>
        <p:sp>
          <p:nvSpPr>
            <p:cNvPr id="988" name="Shape 988"/>
            <p:cNvSpPr/>
            <p:nvPr/>
          </p:nvSpPr>
          <p:spPr>
            <a:xfrm flipV="1">
              <a:off x="804410" y="3190759"/>
              <a:ext cx="1" cy="984251"/>
            </a:xfrm>
            <a:prstGeom prst="line">
              <a:avLst/>
            </a:prstGeom>
            <a:noFill/>
            <a:ln w="381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993" name="Group 993"/>
            <p:cNvGrpSpPr/>
            <p:nvPr/>
          </p:nvGrpSpPr>
          <p:grpSpPr>
            <a:xfrm>
              <a:off x="126732" y="4155511"/>
              <a:ext cx="1304556" cy="897619"/>
              <a:chOff x="0" y="0"/>
              <a:chExt cx="1304555" cy="897617"/>
            </a:xfrm>
          </p:grpSpPr>
          <p:sp>
            <p:nvSpPr>
              <p:cNvPr id="989" name="Shape 989"/>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992" name="Group 992"/>
              <p:cNvGrpSpPr/>
              <p:nvPr/>
            </p:nvGrpSpPr>
            <p:grpSpPr>
              <a:xfrm>
                <a:off x="115990" y="87126"/>
                <a:ext cx="1072575" cy="723365"/>
                <a:chOff x="0" y="0"/>
                <a:chExt cx="1072573" cy="723363"/>
              </a:xfrm>
            </p:grpSpPr>
            <p:pic>
              <p:nvPicPr>
                <p:cNvPr id="990"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991" name="Shape 991"/>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sp>
          <p:nvSpPr>
            <p:cNvPr id="994" name="Shape 994"/>
            <p:cNvSpPr/>
            <p:nvPr/>
          </p:nvSpPr>
          <p:spPr>
            <a:xfrm flipV="1">
              <a:off x="4537281" y="3208078"/>
              <a:ext cx="1" cy="984251"/>
            </a:xfrm>
            <a:prstGeom prst="line">
              <a:avLst/>
            </a:prstGeom>
            <a:noFill/>
            <a:ln w="381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999" name="Group 999"/>
            <p:cNvGrpSpPr/>
            <p:nvPr/>
          </p:nvGrpSpPr>
          <p:grpSpPr>
            <a:xfrm>
              <a:off x="3885003" y="4153683"/>
              <a:ext cx="1304557" cy="897619"/>
              <a:chOff x="0" y="0"/>
              <a:chExt cx="1304555" cy="897617"/>
            </a:xfrm>
          </p:grpSpPr>
          <p:sp>
            <p:nvSpPr>
              <p:cNvPr id="995" name="Shape 995"/>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998" name="Group 998"/>
              <p:cNvGrpSpPr/>
              <p:nvPr/>
            </p:nvGrpSpPr>
            <p:grpSpPr>
              <a:xfrm>
                <a:off x="115990" y="87126"/>
                <a:ext cx="1072575" cy="723365"/>
                <a:chOff x="0" y="0"/>
                <a:chExt cx="1072573" cy="723363"/>
              </a:xfrm>
            </p:grpSpPr>
            <p:pic>
              <p:nvPicPr>
                <p:cNvPr id="996"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997" name="Shape 997"/>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grpSp>
      <p:sp>
        <p:nvSpPr>
          <p:cNvPr id="1001" name="Shape 1001"/>
          <p:cNvSpPr/>
          <p:nvPr/>
        </p:nvSpPr>
        <p:spPr>
          <a:xfrm>
            <a:off x="6374782" y="1659738"/>
            <a:ext cx="1666749" cy="43840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lstStyle>
          <a:p>
            <a:pPr/>
            <a:r>
              <a:t>消费者请求</a:t>
            </a:r>
          </a:p>
        </p:txBody>
      </p:sp>
      <p:sp>
        <p:nvSpPr>
          <p:cNvPr id="1002" name="Shape 1002"/>
          <p:cNvSpPr/>
          <p:nvPr/>
        </p:nvSpPr>
        <p:spPr>
          <a:xfrm>
            <a:off x="3376583" y="96424"/>
            <a:ext cx="6251635"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新业务 - 数据独立</a:t>
            </a:r>
          </a:p>
        </p:txBody>
      </p:sp>
      <p:grpSp>
        <p:nvGrpSpPr>
          <p:cNvPr id="1009" name="Group 1009"/>
          <p:cNvGrpSpPr/>
          <p:nvPr/>
        </p:nvGrpSpPr>
        <p:grpSpPr>
          <a:xfrm>
            <a:off x="2392736" y="7204002"/>
            <a:ext cx="8422528" cy="1331835"/>
            <a:chOff x="0" y="0"/>
            <a:chExt cx="8422526" cy="1331834"/>
          </a:xfrm>
        </p:grpSpPr>
        <p:grpSp>
          <p:nvGrpSpPr>
            <p:cNvPr id="1006" name="Group 1006"/>
            <p:cNvGrpSpPr/>
            <p:nvPr/>
          </p:nvGrpSpPr>
          <p:grpSpPr>
            <a:xfrm>
              <a:off x="0" y="35972"/>
              <a:ext cx="3967156" cy="1295863"/>
              <a:chOff x="0" y="0"/>
              <a:chExt cx="3967155" cy="1295861"/>
            </a:xfrm>
          </p:grpSpPr>
          <p:sp>
            <p:nvSpPr>
              <p:cNvPr id="1003" name="Shape 1003"/>
              <p:cNvSpPr/>
              <p:nvPr/>
            </p:nvSpPr>
            <p:spPr>
              <a:xfrm>
                <a:off x="471607" y="471755"/>
                <a:ext cx="3495549"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2200">
                    <a:latin typeface="+mn-lt"/>
                    <a:ea typeface="+mn-ea"/>
                    <a:cs typeface="+mn-cs"/>
                    <a:sym typeface="Helvetica"/>
                  </a:defRPr>
                </a:lvl1pPr>
              </a:lstStyle>
              <a:p>
                <a:pPr/>
                <a:r>
                  <a:t>新特性与现有业务数据独立</a:t>
                </a:r>
              </a:p>
            </p:txBody>
          </p:sp>
          <p:sp>
            <p:nvSpPr>
              <p:cNvPr id="1004" name="Shape 1004"/>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应用场景</a:t>
                </a:r>
              </a:p>
            </p:txBody>
          </p:sp>
          <p:sp>
            <p:nvSpPr>
              <p:cNvPr id="1005" name="Shape 1005"/>
              <p:cNvSpPr/>
              <p:nvPr/>
            </p:nvSpPr>
            <p:spPr>
              <a:xfrm>
                <a:off x="471607" y="882095"/>
                <a:ext cx="1539749"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2200">
                    <a:latin typeface="+mn-lt"/>
                    <a:ea typeface="+mn-ea"/>
                    <a:cs typeface="+mn-cs"/>
                    <a:sym typeface="Helvetica"/>
                  </a:defRPr>
                </a:lvl1pPr>
              </a:lstStyle>
              <a:p>
                <a:pPr/>
                <a:r>
                  <a:t>上下文清晰</a:t>
                </a:r>
              </a:p>
            </p:txBody>
          </p:sp>
        </p:grpSp>
        <p:sp>
          <p:nvSpPr>
            <p:cNvPr id="1007" name="Shape 1007"/>
            <p:cNvSpPr/>
            <p:nvPr/>
          </p:nvSpPr>
          <p:spPr>
            <a:xfrm>
              <a:off x="4666591" y="0"/>
              <a:ext cx="1134686"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优点</a:t>
              </a:r>
            </a:p>
          </p:txBody>
        </p:sp>
        <p:sp>
          <p:nvSpPr>
            <p:cNvPr id="1008" name="Shape 1008"/>
            <p:cNvSpPr/>
            <p:nvPr/>
          </p:nvSpPr>
          <p:spPr>
            <a:xfrm>
              <a:off x="4985799" y="527678"/>
              <a:ext cx="34367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选择合适的技术栈和工具</a:t>
              </a:r>
            </a:p>
          </p:txBody>
        </p:sp>
      </p:grpSp>
      <p:sp>
        <p:nvSpPr>
          <p:cNvPr id="1010" name="Shape 1010"/>
          <p:cNvSpPr/>
          <p:nvPr/>
        </p:nvSpPr>
        <p:spPr>
          <a:xfrm>
            <a:off x="10103670" y="3318019"/>
            <a:ext cx="1553044"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lstStyle>
          <a:p>
            <a:pPr/>
            <a:r>
              <a:t>API接口/UI</a:t>
            </a:r>
          </a:p>
        </p:txBody>
      </p:sp>
      <p:sp>
        <p:nvSpPr>
          <p:cNvPr id="1011" name="Shape 1011"/>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12" name="Shape 1012"/>
          <p:cNvSpPr/>
          <p:nvPr/>
        </p:nvSpPr>
        <p:spPr>
          <a:xfrm>
            <a:off x="7391236" y="8087280"/>
            <a:ext cx="3436728" cy="41376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220578" indent="-220578">
              <a:buSzPct val="100000"/>
              <a:buChar char="•"/>
              <a:defRPr sz="2200">
                <a:latin typeface="+mn-lt"/>
                <a:ea typeface="+mn-ea"/>
                <a:cs typeface="+mn-cs"/>
                <a:sym typeface="Helvetica"/>
              </a:defRPr>
            </a:lvl1pPr>
          </a:lstStyle>
          <a:p>
            <a:pPr/>
            <a:r>
              <a:t>接口、逻辑和数据的服务</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031" name="Group 1031"/>
          <p:cNvGrpSpPr/>
          <p:nvPr/>
        </p:nvGrpSpPr>
        <p:grpSpPr>
          <a:xfrm>
            <a:off x="2824183" y="1939801"/>
            <a:ext cx="6202466" cy="4633891"/>
            <a:chOff x="0" y="0"/>
            <a:chExt cx="6202465" cy="4633890"/>
          </a:xfrm>
        </p:grpSpPr>
        <p:sp>
          <p:nvSpPr>
            <p:cNvPr id="1016" name="Shape 1016"/>
            <p:cNvSpPr/>
            <p:nvPr/>
          </p:nvSpPr>
          <p:spPr>
            <a:xfrm>
              <a:off x="2569440" y="0"/>
              <a:ext cx="2090553" cy="670379"/>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遗留系统</a:t>
              </a:r>
            </a:p>
          </p:txBody>
        </p:sp>
        <p:grpSp>
          <p:nvGrpSpPr>
            <p:cNvPr id="1021" name="Group 1021"/>
            <p:cNvGrpSpPr/>
            <p:nvPr/>
          </p:nvGrpSpPr>
          <p:grpSpPr>
            <a:xfrm>
              <a:off x="909369" y="652268"/>
              <a:ext cx="5293097" cy="2041040"/>
              <a:chOff x="0" y="0"/>
              <a:chExt cx="5293096" cy="2041038"/>
            </a:xfrm>
          </p:grpSpPr>
          <p:sp>
            <p:nvSpPr>
              <p:cNvPr id="1017" name="Shape 1017"/>
              <p:cNvSpPr/>
              <p:nvPr/>
            </p:nvSpPr>
            <p:spPr>
              <a:xfrm>
                <a:off x="0" y="1370659"/>
                <a:ext cx="2090552"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实现新业务</a:t>
                </a:r>
              </a:p>
            </p:txBody>
          </p:sp>
          <p:sp>
            <p:nvSpPr>
              <p:cNvPr id="1018" name="Shape 1018"/>
              <p:cNvSpPr/>
              <p:nvPr/>
            </p:nvSpPr>
            <p:spPr>
              <a:xfrm>
                <a:off x="3202544" y="1370659"/>
                <a:ext cx="2090553"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优化现有业务</a:t>
                </a:r>
              </a:p>
            </p:txBody>
          </p:sp>
          <p:sp>
            <p:nvSpPr>
              <p:cNvPr id="1038" name="Shape 1038"/>
              <p:cNvSpPr/>
              <p:nvPr/>
            </p:nvSpPr>
            <p:spPr>
              <a:xfrm>
                <a:off x="1045210" y="0"/>
                <a:ext cx="1647190" cy="1351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0658"/>
                    </a:lnTo>
                    <a:lnTo>
                      <a:pt x="0" y="10658"/>
                    </a:lnTo>
                    <a:lnTo>
                      <a:pt x="0" y="21600"/>
                    </a:lnTo>
                  </a:path>
                </a:pathLst>
              </a:custGeom>
              <a:noFill/>
              <a:ln w="38100" cap="flat">
                <a:solidFill>
                  <a:srgbClr val="164F86"/>
                </a:solidFill>
                <a:prstDash val="solid"/>
                <a:bevel/>
              </a:ln>
              <a:effectLst/>
            </p:spPr>
            <p:txBody>
              <a:bodyPr/>
              <a:lstStyle/>
              <a:p>
                <a:pPr/>
              </a:p>
            </p:txBody>
          </p:sp>
          <p:sp>
            <p:nvSpPr>
              <p:cNvPr id="1039" name="Shape 1039"/>
              <p:cNvSpPr/>
              <p:nvPr/>
            </p:nvSpPr>
            <p:spPr>
              <a:xfrm>
                <a:off x="2692400" y="0"/>
                <a:ext cx="1554481" cy="1351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678"/>
                    </a:lnTo>
                    <a:lnTo>
                      <a:pt x="21600" y="10678"/>
                    </a:lnTo>
                    <a:lnTo>
                      <a:pt x="21600" y="21600"/>
                    </a:lnTo>
                  </a:path>
                </a:pathLst>
              </a:custGeom>
              <a:noFill/>
              <a:ln w="38100" cap="flat">
                <a:solidFill>
                  <a:srgbClr val="164F86"/>
                </a:solidFill>
                <a:prstDash val="solid"/>
                <a:bevel/>
              </a:ln>
              <a:effectLst/>
            </p:spPr>
            <p:txBody>
              <a:bodyPr/>
              <a:lstStyle/>
              <a:p>
                <a:pPr/>
              </a:p>
            </p:txBody>
          </p:sp>
        </p:grpSp>
        <p:grpSp>
          <p:nvGrpSpPr>
            <p:cNvPr id="1024" name="Group 1024"/>
            <p:cNvGrpSpPr/>
            <p:nvPr/>
          </p:nvGrpSpPr>
          <p:grpSpPr>
            <a:xfrm>
              <a:off x="0" y="2700778"/>
              <a:ext cx="1967231" cy="1926558"/>
              <a:chOff x="0" y="0"/>
              <a:chExt cx="1967230" cy="1926557"/>
            </a:xfrm>
          </p:grpSpPr>
          <p:sp>
            <p:nvSpPr>
              <p:cNvPr id="1022" name="Shape 1022"/>
              <p:cNvSpPr/>
              <p:nvPr/>
            </p:nvSpPr>
            <p:spPr>
              <a:xfrm>
                <a:off x="0" y="1256178"/>
                <a:ext cx="1524000"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1900"/>
                </a:pPr>
                <a:r>
                  <a:t>与现有业务</a:t>
                </a:r>
              </a:p>
              <a:p>
                <a:pPr algn="ctr">
                  <a:defRPr sz="1900"/>
                </a:pPr>
                <a:r>
                  <a:t>数据独立</a:t>
                </a:r>
              </a:p>
            </p:txBody>
          </p:sp>
          <p:sp>
            <p:nvSpPr>
              <p:cNvPr id="1040" name="Shape 1040"/>
              <p:cNvSpPr/>
              <p:nvPr/>
            </p:nvSpPr>
            <p:spPr>
              <a:xfrm>
                <a:off x="762000" y="0"/>
                <a:ext cx="1205230" cy="12369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9846"/>
                    </a:lnTo>
                    <a:lnTo>
                      <a:pt x="21600" y="9846"/>
                    </a:lnTo>
                    <a:lnTo>
                      <a:pt x="21600" y="0"/>
                    </a:lnTo>
                  </a:path>
                </a:pathLst>
              </a:custGeom>
              <a:noFill/>
              <a:ln w="38100" cap="flat">
                <a:solidFill>
                  <a:srgbClr val="164F86"/>
                </a:solidFill>
                <a:prstDash val="solid"/>
                <a:bevel/>
              </a:ln>
              <a:effectLst/>
            </p:spPr>
            <p:txBody>
              <a:bodyPr/>
              <a:lstStyle/>
              <a:p>
                <a:pPr/>
              </a:p>
            </p:txBody>
          </p:sp>
        </p:grpSp>
        <p:grpSp>
          <p:nvGrpSpPr>
            <p:cNvPr id="1027" name="Group 1027"/>
            <p:cNvGrpSpPr/>
            <p:nvPr/>
          </p:nvGrpSpPr>
          <p:grpSpPr>
            <a:xfrm>
              <a:off x="1966256" y="2700778"/>
              <a:ext cx="1865186" cy="1926558"/>
              <a:chOff x="0" y="0"/>
              <a:chExt cx="1865184" cy="1926557"/>
            </a:xfrm>
          </p:grpSpPr>
          <p:sp>
            <p:nvSpPr>
              <p:cNvPr id="1025" name="Shape 1025"/>
              <p:cNvSpPr/>
              <p:nvPr/>
            </p:nvSpPr>
            <p:spPr>
              <a:xfrm>
                <a:off x="341184" y="1256178"/>
                <a:ext cx="1524001"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1900"/>
                </a:pPr>
                <a:r>
                  <a:t>与现有业务</a:t>
                </a:r>
              </a:p>
              <a:p>
                <a:pPr algn="ctr">
                  <a:defRPr sz="1900"/>
                </a:pPr>
                <a:r>
                  <a:t>数据依赖</a:t>
                </a:r>
              </a:p>
            </p:txBody>
          </p:sp>
          <p:sp>
            <p:nvSpPr>
              <p:cNvPr id="1041" name="Shape 1041"/>
              <p:cNvSpPr/>
              <p:nvPr/>
            </p:nvSpPr>
            <p:spPr>
              <a:xfrm>
                <a:off x="0" y="0"/>
                <a:ext cx="1102361" cy="12369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9869"/>
                    </a:lnTo>
                    <a:lnTo>
                      <a:pt x="0" y="9869"/>
                    </a:lnTo>
                    <a:lnTo>
                      <a:pt x="0" y="0"/>
                    </a:lnTo>
                  </a:path>
                </a:pathLst>
              </a:custGeom>
              <a:noFill/>
              <a:ln w="38100" cap="flat">
                <a:solidFill>
                  <a:srgbClr val="164F86"/>
                </a:solidFill>
                <a:prstDash val="solid"/>
                <a:bevel/>
              </a:ln>
              <a:effectLst/>
            </p:spPr>
            <p:txBody>
              <a:bodyPr/>
              <a:lstStyle/>
              <a:p>
                <a:pPr/>
              </a:p>
            </p:txBody>
          </p:sp>
        </p:grpSp>
        <p:grpSp>
          <p:nvGrpSpPr>
            <p:cNvPr id="1030" name="Group 1030"/>
            <p:cNvGrpSpPr/>
            <p:nvPr/>
          </p:nvGrpSpPr>
          <p:grpSpPr>
            <a:xfrm>
              <a:off x="4401545" y="2716329"/>
              <a:ext cx="1524001" cy="1917562"/>
              <a:chOff x="0" y="0"/>
              <a:chExt cx="1524000" cy="1917561"/>
            </a:xfrm>
          </p:grpSpPr>
          <p:sp>
            <p:nvSpPr>
              <p:cNvPr id="1042" name="Shape 1042"/>
              <p:cNvSpPr/>
              <p:nvPr/>
            </p:nvSpPr>
            <p:spPr>
              <a:xfrm>
                <a:off x="762389" y="0"/>
                <a:ext cx="1351" cy="12281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200" y="14400"/>
                      <a:pt x="14400" y="7200"/>
                      <a:pt x="21600" y="0"/>
                    </a:cubicBezTo>
                  </a:path>
                </a:pathLst>
              </a:custGeom>
              <a:noFill/>
              <a:ln w="38100" cap="flat">
                <a:solidFill>
                  <a:srgbClr val="164F86"/>
                </a:solidFill>
                <a:prstDash val="solid"/>
                <a:bevel/>
              </a:ln>
              <a:effectLst/>
            </p:spPr>
            <p:txBody>
              <a:bodyPr/>
              <a:lstStyle/>
              <a:p>
                <a:pPr/>
              </a:p>
            </p:txBody>
          </p:sp>
          <p:sp>
            <p:nvSpPr>
              <p:cNvPr id="1029" name="Shape 1029"/>
              <p:cNvSpPr/>
              <p:nvPr/>
            </p:nvSpPr>
            <p:spPr>
              <a:xfrm>
                <a:off x="0" y="1247182"/>
                <a:ext cx="1524000"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1900"/>
                </a:pPr>
                <a:r>
                  <a:t>剥离服务</a:t>
                </a:r>
              </a:p>
              <a:p>
                <a:pPr algn="ctr">
                  <a:defRPr sz="1900"/>
                </a:pPr>
                <a:r>
                  <a:t>优化业务</a:t>
                </a:r>
              </a:p>
            </p:txBody>
          </p:sp>
        </p:grpSp>
      </p:grpSp>
      <p:sp>
        <p:nvSpPr>
          <p:cNvPr id="1032" name="Shape 1032"/>
          <p:cNvSpPr/>
          <p:nvPr/>
        </p:nvSpPr>
        <p:spPr>
          <a:xfrm>
            <a:off x="5093524" y="5845958"/>
            <a:ext cx="1587584" cy="828549"/>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lgn="ctr">
              <a:defRPr sz="1900"/>
            </a:pPr>
            <a:r>
              <a:t>与现有业务</a:t>
            </a:r>
          </a:p>
          <a:p>
            <a:pPr algn="ctr">
              <a:defRPr sz="1900"/>
            </a:pPr>
            <a:r>
              <a:t>数据依赖</a:t>
            </a:r>
          </a:p>
        </p:txBody>
      </p:sp>
      <p:grpSp>
        <p:nvGrpSpPr>
          <p:cNvPr id="1035" name="Group 1035"/>
          <p:cNvGrpSpPr/>
          <p:nvPr/>
        </p:nvGrpSpPr>
        <p:grpSpPr>
          <a:xfrm>
            <a:off x="5553519" y="6661508"/>
            <a:ext cx="659099" cy="630190"/>
            <a:chOff x="0" y="0"/>
            <a:chExt cx="659097" cy="630189"/>
          </a:xfrm>
        </p:grpSpPr>
        <p:sp>
          <p:nvSpPr>
            <p:cNvPr id="1033" name="Shape 1033"/>
            <p:cNvSpPr/>
            <p:nvPr/>
          </p:nvSpPr>
          <p:spPr>
            <a:xfrm>
              <a:off x="0" y="0"/>
              <a:ext cx="659098" cy="630190"/>
            </a:xfrm>
            <a:prstGeom prst="ellipse">
              <a:avLst/>
            </a:prstGeom>
            <a:solidFill>
              <a:schemeClr val="accent2"/>
            </a:solidFill>
            <a:ln w="25400" cap="flat">
              <a:solidFill>
                <a:srgbClr val="8C3A38"/>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lgn="ctr">
                <a:defRPr b="1" sz="2500">
                  <a:solidFill>
                    <a:srgbClr val="FFFFFF"/>
                  </a:solidFill>
                </a:defRPr>
              </a:pPr>
            </a:p>
          </p:txBody>
        </p:sp>
        <p:sp>
          <p:nvSpPr>
            <p:cNvPr id="1034" name="Shape 1034"/>
            <p:cNvSpPr/>
            <p:nvPr/>
          </p:nvSpPr>
          <p:spPr>
            <a:xfrm>
              <a:off x="99797" y="37583"/>
              <a:ext cx="470419" cy="504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600">
                  <a:solidFill>
                    <a:srgbClr val="FFFFFF"/>
                  </a:solidFill>
                  <a:latin typeface="+mn-lt"/>
                  <a:ea typeface="+mn-ea"/>
                  <a:cs typeface="+mn-cs"/>
                  <a:sym typeface="Helvetica"/>
                </a:defRPr>
              </a:lvl1pPr>
            </a:lstStyle>
            <a:p>
              <a:pPr/>
              <a:r>
                <a:t>2</a:t>
              </a:r>
            </a:p>
          </p:txBody>
        </p:sp>
      </p:grpSp>
      <p:sp>
        <p:nvSpPr>
          <p:cNvPr id="1036" name="Shape 1036"/>
          <p:cNvSpPr/>
          <p:nvPr/>
        </p:nvSpPr>
        <p:spPr>
          <a:xfrm>
            <a:off x="3376583" y="98845"/>
            <a:ext cx="6251635"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新业务 - 数据依赖</a:t>
            </a:r>
          </a:p>
        </p:txBody>
      </p:sp>
      <p:sp>
        <p:nvSpPr>
          <p:cNvPr id="1037" name="Shape 1037"/>
          <p:cNvSpPr/>
          <p:nvPr>
            <p:ph type="title"/>
          </p:nvPr>
        </p:nvSpPr>
        <p:spPr>
          <a:xfrm>
            <a:off x="618409" y="9711571"/>
            <a:ext cx="12242801" cy="984251"/>
          </a:xfrm>
          <a:prstGeom prst="rect">
            <a:avLst/>
          </a:prstGeom>
        </p:spPr>
        <p:txBody>
          <a:bodyPr/>
          <a:lstStyle>
            <a:lvl1pPr algn="ctr">
              <a:defRPr spc="-180" sz="4500"/>
            </a:lvl1pPr>
          </a:lstStyle>
          <a:p>
            <a:pPr/>
            <a:r>
              <a:t>新功能 - 数据依赖</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4" name="Shape 1044"/>
          <p:cNvSpPr/>
          <p:nvPr/>
        </p:nvSpPr>
        <p:spPr>
          <a:xfrm>
            <a:off x="1047946" y="2302776"/>
            <a:ext cx="10908907" cy="832995"/>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defTabSz="584200">
              <a:lnSpc>
                <a:spcPct val="70000"/>
              </a:lnSpc>
              <a:defRPr cap="all" spc="-220" sz="5500">
                <a:latin typeface="+mn-lt"/>
                <a:ea typeface="+mn-ea"/>
                <a:cs typeface="+mn-cs"/>
                <a:sym typeface="Helvetica"/>
              </a:defRPr>
            </a:lvl1pPr>
          </a:lstStyle>
          <a:p>
            <a:pPr/>
            <a:r>
              <a:t>如何处理服务与遗留系统的数据依赖</a:t>
            </a:r>
          </a:p>
        </p:txBody>
      </p:sp>
      <p:sp>
        <p:nvSpPr>
          <p:cNvPr id="1045" name="Shape 1045"/>
          <p:cNvSpPr/>
          <p:nvPr/>
        </p:nvSpPr>
        <p:spPr>
          <a:xfrm>
            <a:off x="3541930" y="3703677"/>
            <a:ext cx="5474916" cy="676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584200">
              <a:lnSpc>
                <a:spcPct val="70000"/>
              </a:lnSpc>
              <a:defRPr cap="all" spc="-144" sz="3600">
                <a:latin typeface="+mn-lt"/>
                <a:ea typeface="+mn-ea"/>
                <a:cs typeface="+mn-cs"/>
                <a:sym typeface="Helvetica"/>
              </a:defRPr>
            </a:pPr>
            <a:r>
              <a:t>A. 遗留系统</a:t>
            </a:r>
            <a:r>
              <a:rPr b="1">
                <a:solidFill>
                  <a:schemeClr val="accent2">
                    <a:satOff val="-4966"/>
                    <a:lumOff val="-10549"/>
                  </a:schemeClr>
                </a:solidFill>
              </a:rPr>
              <a:t>数据源</a:t>
            </a:r>
            <a:r>
              <a:t>提供数据</a:t>
            </a:r>
          </a:p>
        </p:txBody>
      </p:sp>
      <p:sp>
        <p:nvSpPr>
          <p:cNvPr id="1046" name="Shape 1046"/>
          <p:cNvSpPr/>
          <p:nvPr/>
        </p:nvSpPr>
        <p:spPr>
          <a:xfrm>
            <a:off x="3547357" y="4621783"/>
            <a:ext cx="4865464" cy="676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584200">
              <a:lnSpc>
                <a:spcPct val="70000"/>
              </a:lnSpc>
              <a:defRPr cap="all" spc="-144" sz="3600">
                <a:latin typeface="+mn-lt"/>
                <a:ea typeface="+mn-ea"/>
                <a:cs typeface="+mn-cs"/>
                <a:sym typeface="Helvetica"/>
              </a:defRPr>
            </a:pPr>
            <a:r>
              <a:t>B. 遗留系统</a:t>
            </a:r>
            <a:r>
              <a:rPr b="1">
                <a:solidFill>
                  <a:schemeClr val="accent2">
                    <a:satOff val="-4966"/>
                    <a:lumOff val="-10549"/>
                  </a:schemeClr>
                </a:solidFill>
              </a:rPr>
              <a:t>API</a:t>
            </a:r>
            <a:r>
              <a:t>提供数据</a:t>
            </a:r>
          </a:p>
        </p:txBody>
      </p:sp>
      <p:sp>
        <p:nvSpPr>
          <p:cNvPr id="1047" name="Shape 1047"/>
          <p:cNvSpPr/>
          <p:nvPr/>
        </p:nvSpPr>
        <p:spPr>
          <a:xfrm>
            <a:off x="3532873" y="5553605"/>
            <a:ext cx="7255790" cy="676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584200">
              <a:lnSpc>
                <a:spcPct val="70000"/>
              </a:lnSpc>
              <a:defRPr cap="all" spc="-144" sz="3600">
                <a:latin typeface="+mn-lt"/>
                <a:ea typeface="+mn-ea"/>
                <a:cs typeface="+mn-cs"/>
                <a:sym typeface="Helvetica"/>
              </a:defRPr>
            </a:pPr>
            <a:r>
              <a:t>C. 服务</a:t>
            </a:r>
            <a:r>
              <a:rPr b="1">
                <a:solidFill>
                  <a:schemeClr val="accent2">
                    <a:satOff val="-4966"/>
                    <a:lumOff val="-10549"/>
                  </a:schemeClr>
                </a:solidFill>
              </a:rPr>
              <a:t>持有</a:t>
            </a:r>
            <a:r>
              <a:t>数据，</a:t>
            </a:r>
            <a:r>
              <a:rPr b="1">
                <a:solidFill>
                  <a:schemeClr val="accent2">
                    <a:satOff val="-4966"/>
                    <a:lumOff val="-10549"/>
                  </a:schemeClr>
                </a:solidFill>
              </a:rPr>
              <a:t>数据同步</a:t>
            </a:r>
            <a:r>
              <a:t>完成依赖</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1" name="Shape 1051"/>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076" name="Group 1076"/>
          <p:cNvGrpSpPr/>
          <p:nvPr/>
        </p:nvGrpSpPr>
        <p:grpSpPr>
          <a:xfrm>
            <a:off x="3592307" y="1330771"/>
            <a:ext cx="8254022" cy="5078531"/>
            <a:chOff x="0" y="0"/>
            <a:chExt cx="8254021" cy="5078529"/>
          </a:xfrm>
        </p:grpSpPr>
        <p:sp>
          <p:nvSpPr>
            <p:cNvPr id="1052" name="Shape 1052"/>
            <p:cNvSpPr/>
            <p:nvPr/>
          </p:nvSpPr>
          <p:spPr>
            <a:xfrm>
              <a:off x="1857457" y="1012425"/>
              <a:ext cx="1856757" cy="579748"/>
            </a:xfrm>
            <a:prstGeom prst="roundRect">
              <a:avLst>
                <a:gd name="adj" fmla="val 32859"/>
              </a:avLst>
            </a:prstGeom>
            <a:solidFill>
              <a:schemeClr val="accent6"/>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路由转发</a:t>
              </a:r>
            </a:p>
          </p:txBody>
        </p:sp>
        <p:sp>
          <p:nvSpPr>
            <p:cNvPr id="1053" name="Shape 1053"/>
            <p:cNvSpPr/>
            <p:nvPr/>
          </p:nvSpPr>
          <p:spPr>
            <a:xfrm>
              <a:off x="3940381" y="2523055"/>
              <a:ext cx="1524001" cy="670379"/>
            </a:xfrm>
            <a:prstGeom prst="rect">
              <a:avLst/>
            </a:prstGeom>
            <a:solidFill>
              <a:srgbClr val="FFFFFF"/>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特性服务</a:t>
              </a:r>
            </a:p>
          </p:txBody>
        </p:sp>
        <p:sp>
          <p:nvSpPr>
            <p:cNvPr id="1054" name="Shape 1054"/>
            <p:cNvSpPr/>
            <p:nvPr/>
          </p:nvSpPr>
          <p:spPr>
            <a:xfrm flipV="1">
              <a:off x="2785835" y="0"/>
              <a:ext cx="1" cy="984251"/>
            </a:xfrm>
            <a:prstGeom prst="line">
              <a:avLst/>
            </a:prstGeom>
            <a:noFill/>
            <a:ln w="381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055" name="Shape 1055"/>
            <p:cNvSpPr/>
            <p:nvPr/>
          </p:nvSpPr>
          <p:spPr>
            <a:xfrm>
              <a:off x="0" y="2512338"/>
              <a:ext cx="1524000" cy="670380"/>
            </a:xfrm>
            <a:prstGeom prst="rect">
              <a:avLst/>
            </a:prstGeom>
            <a:solidFill>
              <a:srgbClr val="FFFFFF"/>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遗留系统</a:t>
              </a:r>
            </a:p>
          </p:txBody>
        </p:sp>
        <p:cxnSp>
          <p:nvCxnSpPr>
            <p:cNvPr id="1056" name="Connector 1056"/>
            <p:cNvCxnSpPr>
              <a:stCxn id="1055" idx="0"/>
              <a:endCxn id="1052" idx="0"/>
            </p:cNvCxnSpPr>
            <p:nvPr/>
          </p:nvCxnSpPr>
          <p:spPr>
            <a:xfrm flipV="1">
              <a:off x="762000" y="1302299"/>
              <a:ext cx="2023836" cy="1545230"/>
            </a:xfrm>
            <a:prstGeom prst="straightConnector1">
              <a:avLst/>
            </a:prstGeom>
            <a:ln w="38100" cap="flat">
              <a:solidFill>
                <a:srgbClr val="164F86"/>
              </a:solidFill>
              <a:prstDash val="solid"/>
              <a:bevel/>
            </a:ln>
            <a:effectLst>
              <a:outerShdw sx="100000" sy="100000" kx="0" ky="0" algn="b" rotWithShape="0" blurRad="50800" dist="25400" dir="5400000">
                <a:srgbClr val="000000">
                  <a:alpha val="38000"/>
                </a:srgbClr>
              </a:outerShdw>
            </a:effectLst>
          </p:spPr>
        </p:cxnSp>
        <p:cxnSp>
          <p:nvCxnSpPr>
            <p:cNvPr id="1057" name="Connector 1057"/>
            <p:cNvCxnSpPr>
              <a:stCxn id="1052" idx="0"/>
              <a:endCxn id="1053" idx="0"/>
            </p:cNvCxnSpPr>
            <p:nvPr/>
          </p:nvCxnSpPr>
          <p:spPr>
            <a:xfrm>
              <a:off x="2785835" y="1302299"/>
              <a:ext cx="1916547" cy="1555946"/>
            </a:xfrm>
            <a:prstGeom prst="straightConnector1">
              <a:avLst/>
            </a:prstGeom>
            <a:ln w="38100" cap="flat">
              <a:solidFill>
                <a:srgbClr val="164F86"/>
              </a:solidFill>
              <a:prstDash val="solid"/>
              <a:bevel/>
            </a:ln>
            <a:effectLst/>
          </p:spPr>
        </p:cxnSp>
        <p:sp>
          <p:nvSpPr>
            <p:cNvPr id="1058" name="Shape 1058"/>
            <p:cNvSpPr/>
            <p:nvPr/>
          </p:nvSpPr>
          <p:spPr>
            <a:xfrm>
              <a:off x="1857457" y="1012425"/>
              <a:ext cx="1856757" cy="579748"/>
            </a:xfrm>
            <a:prstGeom prst="roundRect">
              <a:avLst>
                <a:gd name="adj" fmla="val 32859"/>
              </a:avLst>
            </a:prstGeom>
            <a:solidFill>
              <a:schemeClr val="accent6"/>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转发器</a:t>
              </a:r>
            </a:p>
          </p:txBody>
        </p:sp>
        <p:sp>
          <p:nvSpPr>
            <p:cNvPr id="1059" name="Shape 1059"/>
            <p:cNvSpPr/>
            <p:nvPr/>
          </p:nvSpPr>
          <p:spPr>
            <a:xfrm>
              <a:off x="3607624" y="2523055"/>
              <a:ext cx="1856758" cy="670379"/>
            </a:xfrm>
            <a:prstGeom prst="rect">
              <a:avLst/>
            </a:prstGeom>
            <a:solidFill>
              <a:schemeClr val="accent6"/>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服务</a:t>
              </a:r>
            </a:p>
          </p:txBody>
        </p:sp>
        <p:sp>
          <p:nvSpPr>
            <p:cNvPr id="1060" name="Shape 1060"/>
            <p:cNvSpPr/>
            <p:nvPr/>
          </p:nvSpPr>
          <p:spPr>
            <a:xfrm>
              <a:off x="0" y="2512338"/>
              <a:ext cx="1524000" cy="670380"/>
            </a:xfrm>
            <a:prstGeom prst="rect">
              <a:avLst/>
            </a:prstGeom>
            <a:solidFill>
              <a:srgbClr val="FFFFFF"/>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遗留系统</a:t>
              </a:r>
            </a:p>
          </p:txBody>
        </p:sp>
        <p:sp>
          <p:nvSpPr>
            <p:cNvPr id="1061" name="Shape 1061"/>
            <p:cNvSpPr/>
            <p:nvPr/>
          </p:nvSpPr>
          <p:spPr>
            <a:xfrm>
              <a:off x="1384438" y="4693220"/>
              <a:ext cx="3213809" cy="1"/>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062" name="Shape 1062"/>
            <p:cNvSpPr/>
            <p:nvPr/>
          </p:nvSpPr>
          <p:spPr>
            <a:xfrm flipV="1">
              <a:off x="804410" y="3228859"/>
              <a:ext cx="1" cy="984251"/>
            </a:xfrm>
            <a:prstGeom prst="line">
              <a:avLst/>
            </a:prstGeom>
            <a:noFill/>
            <a:ln w="381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067" name="Group 1067"/>
            <p:cNvGrpSpPr/>
            <p:nvPr/>
          </p:nvGrpSpPr>
          <p:grpSpPr>
            <a:xfrm>
              <a:off x="126732" y="4180911"/>
              <a:ext cx="1304556" cy="897619"/>
              <a:chOff x="0" y="0"/>
              <a:chExt cx="1304555" cy="897617"/>
            </a:xfrm>
          </p:grpSpPr>
          <p:sp>
            <p:nvSpPr>
              <p:cNvPr id="1063" name="Shape 1063"/>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066" name="Group 1066"/>
              <p:cNvGrpSpPr/>
              <p:nvPr/>
            </p:nvGrpSpPr>
            <p:grpSpPr>
              <a:xfrm>
                <a:off x="115990" y="87126"/>
                <a:ext cx="1072575" cy="723365"/>
                <a:chOff x="0" y="0"/>
                <a:chExt cx="1072573" cy="723363"/>
              </a:xfrm>
            </p:grpSpPr>
            <p:pic>
              <p:nvPicPr>
                <p:cNvPr id="1064"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065" name="Shape 1065"/>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数据源</a:t>
                  </a:r>
                </a:p>
              </p:txBody>
            </p:sp>
          </p:grpSp>
        </p:grpSp>
        <p:sp>
          <p:nvSpPr>
            <p:cNvPr id="1068" name="Shape 1068"/>
            <p:cNvSpPr/>
            <p:nvPr/>
          </p:nvSpPr>
          <p:spPr>
            <a:xfrm flipV="1">
              <a:off x="4575381" y="3206024"/>
              <a:ext cx="1" cy="1442589"/>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069" name="Shape 1069"/>
            <p:cNvSpPr/>
            <p:nvPr/>
          </p:nvSpPr>
          <p:spPr>
            <a:xfrm>
              <a:off x="5447910" y="2860887"/>
              <a:ext cx="658446" cy="1"/>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070" name="Shape 1070"/>
            <p:cNvSpPr/>
            <p:nvPr/>
          </p:nvSpPr>
          <p:spPr>
            <a:xfrm>
              <a:off x="6088847" y="2860887"/>
              <a:ext cx="658447" cy="1"/>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071" name="Shape 1071"/>
            <p:cNvSpPr/>
            <p:nvPr/>
          </p:nvSpPr>
          <p:spPr>
            <a:xfrm flipV="1">
              <a:off x="6091816" y="2164490"/>
              <a:ext cx="1" cy="1404423"/>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072" name="Shape 1072"/>
            <p:cNvSpPr/>
            <p:nvPr/>
          </p:nvSpPr>
          <p:spPr>
            <a:xfrm>
              <a:off x="6073013" y="2169800"/>
              <a:ext cx="658447" cy="1"/>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073" name="Shape 1073"/>
            <p:cNvSpPr/>
            <p:nvPr/>
          </p:nvSpPr>
          <p:spPr>
            <a:xfrm>
              <a:off x="6700977" y="1920626"/>
              <a:ext cx="1553045"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lstStyle>
            <a:p>
              <a:pPr/>
              <a:r>
                <a:t>API接口/UI</a:t>
              </a:r>
            </a:p>
          </p:txBody>
        </p:sp>
        <p:sp>
          <p:nvSpPr>
            <p:cNvPr id="1074" name="Shape 1074"/>
            <p:cNvSpPr/>
            <p:nvPr/>
          </p:nvSpPr>
          <p:spPr>
            <a:xfrm>
              <a:off x="6700556" y="2611713"/>
              <a:ext cx="1361949" cy="438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lstStyle>
            <a:p>
              <a:pPr/>
              <a:r>
                <a:t>业务逻辑</a:t>
              </a:r>
            </a:p>
          </p:txBody>
        </p:sp>
        <p:sp>
          <p:nvSpPr>
            <p:cNvPr id="1075" name="Shape 1075"/>
            <p:cNvSpPr/>
            <p:nvPr/>
          </p:nvSpPr>
          <p:spPr>
            <a:xfrm>
              <a:off x="2788723" y="227366"/>
              <a:ext cx="1666749" cy="4384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lstStyle>
            <a:p>
              <a:pPr/>
              <a:r>
                <a:t>消费者请求</a:t>
              </a:r>
            </a:p>
          </p:txBody>
        </p:sp>
      </p:grpSp>
      <p:sp>
        <p:nvSpPr>
          <p:cNvPr id="1077" name="Shape 1077"/>
          <p:cNvSpPr/>
          <p:nvPr/>
        </p:nvSpPr>
        <p:spPr>
          <a:xfrm>
            <a:off x="9677168" y="4864100"/>
            <a:ext cx="658446" cy="0"/>
          </a:xfrm>
          <a:prstGeom prst="line">
            <a:avLst/>
          </a:prstGeom>
          <a:ln w="38100">
            <a:solidFill>
              <a:srgbClr val="164F86"/>
            </a:solidFill>
            <a:prstDash val="sysDot"/>
            <a:miter lim="400000"/>
          </a:ln>
        </p:spPr>
        <p:txBody>
          <a:bodyPr lIns="65023" tIns="65023" rIns="65023" bIns="65023"/>
          <a:lstStyle/>
          <a:p>
            <a:pPr>
              <a:defRPr sz="1600">
                <a:latin typeface="+mn-lt"/>
                <a:ea typeface="+mn-ea"/>
                <a:cs typeface="+mn-cs"/>
                <a:sym typeface="Helvetica"/>
              </a:defRPr>
            </a:pPr>
          </a:p>
        </p:txBody>
      </p:sp>
      <p:sp>
        <p:nvSpPr>
          <p:cNvPr id="1078" name="Shape 1078"/>
          <p:cNvSpPr/>
          <p:nvPr/>
        </p:nvSpPr>
        <p:spPr>
          <a:xfrm>
            <a:off x="10304709" y="4602226"/>
            <a:ext cx="1361949" cy="43840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lstStyle>
          <a:p>
            <a:pPr/>
            <a:r>
              <a:t>数据访问</a:t>
            </a:r>
          </a:p>
        </p:txBody>
      </p:sp>
      <p:grpSp>
        <p:nvGrpSpPr>
          <p:cNvPr id="1088" name="Group 1088"/>
          <p:cNvGrpSpPr/>
          <p:nvPr/>
        </p:nvGrpSpPr>
        <p:grpSpPr>
          <a:xfrm>
            <a:off x="1447084" y="7103867"/>
            <a:ext cx="10110632" cy="1338383"/>
            <a:chOff x="0" y="0"/>
            <a:chExt cx="10110630" cy="1338382"/>
          </a:xfrm>
        </p:grpSpPr>
        <p:sp>
          <p:nvSpPr>
            <p:cNvPr id="1079" name="Shape 1079"/>
            <p:cNvSpPr/>
            <p:nvPr/>
          </p:nvSpPr>
          <p:spPr>
            <a:xfrm>
              <a:off x="306507" y="521724"/>
              <a:ext cx="2319128" cy="413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数据分离成本高</a:t>
              </a:r>
            </a:p>
          </p:txBody>
        </p:sp>
        <p:sp>
          <p:nvSpPr>
            <p:cNvPr id="1080" name="Shape 1080"/>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应用场景</a:t>
              </a:r>
            </a:p>
          </p:txBody>
        </p:sp>
        <p:sp>
          <p:nvSpPr>
            <p:cNvPr id="1081" name="Shape 1081"/>
            <p:cNvSpPr/>
            <p:nvPr/>
          </p:nvSpPr>
          <p:spPr>
            <a:xfrm>
              <a:off x="306507" y="924616"/>
              <a:ext cx="23191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允许访问数据源</a:t>
              </a:r>
            </a:p>
          </p:txBody>
        </p:sp>
        <p:sp>
          <p:nvSpPr>
            <p:cNvPr id="1082" name="Shape 1082"/>
            <p:cNvSpPr/>
            <p:nvPr/>
          </p:nvSpPr>
          <p:spPr>
            <a:xfrm>
              <a:off x="3653437" y="521724"/>
              <a:ext cx="2877928" cy="413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应用层服务实现容易</a:t>
              </a:r>
            </a:p>
          </p:txBody>
        </p:sp>
        <p:sp>
          <p:nvSpPr>
            <p:cNvPr id="1083" name="Shape 1083"/>
            <p:cNvSpPr/>
            <p:nvPr/>
          </p:nvSpPr>
          <p:spPr>
            <a:xfrm>
              <a:off x="3334230" y="0"/>
              <a:ext cx="1134686"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优点</a:t>
              </a:r>
            </a:p>
          </p:txBody>
        </p:sp>
        <p:sp>
          <p:nvSpPr>
            <p:cNvPr id="1084" name="Shape 1084"/>
            <p:cNvSpPr/>
            <p:nvPr/>
          </p:nvSpPr>
          <p:spPr>
            <a:xfrm>
              <a:off x="3653437" y="924616"/>
              <a:ext cx="28779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合适的技术栈和工具</a:t>
              </a:r>
            </a:p>
          </p:txBody>
        </p:sp>
        <p:sp>
          <p:nvSpPr>
            <p:cNvPr id="1085" name="Shape 1085"/>
            <p:cNvSpPr/>
            <p:nvPr/>
          </p:nvSpPr>
          <p:spPr>
            <a:xfrm>
              <a:off x="6646476" y="0"/>
              <a:ext cx="1006349"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152400" indent="-152400">
                <a:buClr>
                  <a:srgbClr val="00B56E"/>
                </a:buClr>
                <a:buSzPct val="100000"/>
                <a:buChar char="-"/>
                <a:defRPr sz="2800">
                  <a:latin typeface="+mn-lt"/>
                  <a:ea typeface="+mn-ea"/>
                  <a:cs typeface="+mn-cs"/>
                  <a:sym typeface="Helvetica"/>
                </a:defRPr>
              </a:lvl1pPr>
            </a:lstStyle>
            <a:p>
              <a:pPr/>
              <a:r>
                <a:t>挑战</a:t>
              </a:r>
            </a:p>
          </p:txBody>
        </p:sp>
        <p:sp>
          <p:nvSpPr>
            <p:cNvPr id="1086" name="Shape 1086"/>
            <p:cNvSpPr/>
            <p:nvPr/>
          </p:nvSpPr>
          <p:spPr>
            <a:xfrm>
              <a:off x="6953303" y="521724"/>
              <a:ext cx="2877928" cy="413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数据库作为集成方式</a:t>
              </a:r>
            </a:p>
          </p:txBody>
        </p:sp>
        <p:sp>
          <p:nvSpPr>
            <p:cNvPr id="1087" name="Shape 1087"/>
            <p:cNvSpPr/>
            <p:nvPr/>
          </p:nvSpPr>
          <p:spPr>
            <a:xfrm>
              <a:off x="6953303" y="924616"/>
              <a:ext cx="31573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访问权限与账号的管理</a:t>
              </a:r>
            </a:p>
          </p:txBody>
        </p:sp>
      </p:grpSp>
      <p:sp>
        <p:nvSpPr>
          <p:cNvPr id="1089" name="Shape 1089"/>
          <p:cNvSpPr/>
          <p:nvPr/>
        </p:nvSpPr>
        <p:spPr>
          <a:xfrm>
            <a:off x="1921161" y="192576"/>
            <a:ext cx="9162478" cy="1057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000"/>
            </a:lvl1pPr>
          </a:lstStyle>
          <a:p>
            <a:pPr/>
            <a:r>
              <a:t>A.遗留系统数据源提供数据</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 name="Shape 428"/>
          <p:cNvSpPr/>
          <p:nvPr/>
        </p:nvSpPr>
        <p:spPr>
          <a:xfrm>
            <a:off x="5675122" y="3925694"/>
            <a:ext cx="1654557"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584200">
              <a:lnSpc>
                <a:spcPct val="70000"/>
              </a:lnSpc>
              <a:defRPr cap="all" spc="-248" sz="6200">
                <a:latin typeface="+mn-lt"/>
                <a:ea typeface="+mn-ea"/>
                <a:cs typeface="+mn-cs"/>
                <a:sym typeface="Helvetica"/>
              </a:defRPr>
            </a:lvl1pPr>
          </a:lstStyle>
          <a:p>
            <a:pPr/>
            <a:r>
              <a:t>前言</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3" name="Shape 1093"/>
          <p:cNvSpPr/>
          <p:nvPr/>
        </p:nvSpPr>
        <p:spPr>
          <a:xfrm>
            <a:off x="5706767" y="4177800"/>
            <a:ext cx="1715577" cy="1"/>
          </a:xfrm>
          <a:prstGeom prst="line">
            <a:avLst/>
          </a:prstGeom>
          <a:ln w="38100">
            <a:solidFill>
              <a:srgbClr val="164F86"/>
            </a:solidFill>
            <a:prstDash val="sysDot"/>
            <a:miter lim="400000"/>
            <a:headEnd type="triangle"/>
          </a:ln>
        </p:spPr>
        <p:txBody>
          <a:bodyPr lIns="65023" tIns="65023" rIns="65023" bIns="65023"/>
          <a:lstStyle/>
          <a:p>
            <a:pPr>
              <a:defRPr sz="1600">
                <a:latin typeface="+mn-lt"/>
                <a:ea typeface="+mn-ea"/>
                <a:cs typeface="+mn-cs"/>
                <a:sym typeface="Helvetica"/>
              </a:defRPr>
            </a:pPr>
          </a:p>
        </p:txBody>
      </p:sp>
      <p:sp>
        <p:nvSpPr>
          <p:cNvPr id="1094" name="Shape 1094"/>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119" name="Group 1119"/>
          <p:cNvGrpSpPr/>
          <p:nvPr/>
        </p:nvGrpSpPr>
        <p:grpSpPr>
          <a:xfrm>
            <a:off x="3592307" y="1330771"/>
            <a:ext cx="8266722" cy="5078531"/>
            <a:chOff x="0" y="0"/>
            <a:chExt cx="8266721" cy="5078529"/>
          </a:xfrm>
        </p:grpSpPr>
        <p:sp>
          <p:nvSpPr>
            <p:cNvPr id="1095" name="Shape 1095"/>
            <p:cNvSpPr/>
            <p:nvPr/>
          </p:nvSpPr>
          <p:spPr>
            <a:xfrm>
              <a:off x="1857457" y="1012425"/>
              <a:ext cx="1856757" cy="579748"/>
            </a:xfrm>
            <a:prstGeom prst="roundRect">
              <a:avLst>
                <a:gd name="adj" fmla="val 32859"/>
              </a:avLst>
            </a:prstGeom>
            <a:solidFill>
              <a:schemeClr val="accent6"/>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路由转发</a:t>
              </a:r>
            </a:p>
          </p:txBody>
        </p:sp>
        <p:sp>
          <p:nvSpPr>
            <p:cNvPr id="1096" name="Shape 1096"/>
            <p:cNvSpPr/>
            <p:nvPr/>
          </p:nvSpPr>
          <p:spPr>
            <a:xfrm>
              <a:off x="3940381" y="2523055"/>
              <a:ext cx="1524001" cy="670379"/>
            </a:xfrm>
            <a:prstGeom prst="rect">
              <a:avLst/>
            </a:prstGeom>
            <a:solidFill>
              <a:srgbClr val="FFFFFF"/>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特性服务</a:t>
              </a:r>
            </a:p>
          </p:txBody>
        </p:sp>
        <p:sp>
          <p:nvSpPr>
            <p:cNvPr id="1097" name="Shape 1097"/>
            <p:cNvSpPr/>
            <p:nvPr/>
          </p:nvSpPr>
          <p:spPr>
            <a:xfrm flipV="1">
              <a:off x="2785835" y="0"/>
              <a:ext cx="1" cy="984251"/>
            </a:xfrm>
            <a:prstGeom prst="line">
              <a:avLst/>
            </a:prstGeom>
            <a:noFill/>
            <a:ln w="381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098" name="Shape 1098"/>
            <p:cNvSpPr/>
            <p:nvPr/>
          </p:nvSpPr>
          <p:spPr>
            <a:xfrm>
              <a:off x="0" y="2512338"/>
              <a:ext cx="1524000" cy="670380"/>
            </a:xfrm>
            <a:prstGeom prst="rect">
              <a:avLst/>
            </a:prstGeom>
            <a:solidFill>
              <a:srgbClr val="FFFFFF"/>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遗留系统</a:t>
              </a:r>
            </a:p>
          </p:txBody>
        </p:sp>
        <p:cxnSp>
          <p:nvCxnSpPr>
            <p:cNvPr id="1099" name="Connector 1099"/>
            <p:cNvCxnSpPr>
              <a:stCxn id="1098" idx="0"/>
              <a:endCxn id="1095" idx="0"/>
            </p:cNvCxnSpPr>
            <p:nvPr/>
          </p:nvCxnSpPr>
          <p:spPr>
            <a:xfrm flipV="1">
              <a:off x="762000" y="1302299"/>
              <a:ext cx="2023836" cy="1545230"/>
            </a:xfrm>
            <a:prstGeom prst="straightConnector1">
              <a:avLst/>
            </a:prstGeom>
            <a:ln w="38100" cap="flat">
              <a:solidFill>
                <a:srgbClr val="164F86"/>
              </a:solidFill>
              <a:prstDash val="solid"/>
              <a:bevel/>
            </a:ln>
            <a:effectLst>
              <a:outerShdw sx="100000" sy="100000" kx="0" ky="0" algn="b" rotWithShape="0" blurRad="50800" dist="25400" dir="5400000">
                <a:srgbClr val="000000">
                  <a:alpha val="38000"/>
                </a:srgbClr>
              </a:outerShdw>
            </a:effectLst>
          </p:spPr>
        </p:cxnSp>
        <p:cxnSp>
          <p:nvCxnSpPr>
            <p:cNvPr id="1100" name="Connector 1100"/>
            <p:cNvCxnSpPr>
              <a:stCxn id="1095" idx="0"/>
              <a:endCxn id="1096" idx="0"/>
            </p:cNvCxnSpPr>
            <p:nvPr/>
          </p:nvCxnSpPr>
          <p:spPr>
            <a:xfrm>
              <a:off x="2785835" y="1302299"/>
              <a:ext cx="1916547" cy="1555946"/>
            </a:xfrm>
            <a:prstGeom prst="straightConnector1">
              <a:avLst/>
            </a:prstGeom>
            <a:ln w="38100" cap="flat">
              <a:solidFill>
                <a:srgbClr val="164F86"/>
              </a:solidFill>
              <a:prstDash val="solid"/>
              <a:bevel/>
            </a:ln>
            <a:effectLst/>
          </p:spPr>
        </p:cxnSp>
        <p:sp>
          <p:nvSpPr>
            <p:cNvPr id="1101" name="Shape 1101"/>
            <p:cNvSpPr/>
            <p:nvPr/>
          </p:nvSpPr>
          <p:spPr>
            <a:xfrm>
              <a:off x="1857457" y="1012425"/>
              <a:ext cx="1856757" cy="579748"/>
            </a:xfrm>
            <a:prstGeom prst="roundRect">
              <a:avLst>
                <a:gd name="adj" fmla="val 32859"/>
              </a:avLst>
            </a:prstGeom>
            <a:solidFill>
              <a:schemeClr val="accent6"/>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转发器</a:t>
              </a:r>
            </a:p>
          </p:txBody>
        </p:sp>
        <p:sp>
          <p:nvSpPr>
            <p:cNvPr id="1102" name="Shape 1102"/>
            <p:cNvSpPr/>
            <p:nvPr/>
          </p:nvSpPr>
          <p:spPr>
            <a:xfrm>
              <a:off x="3607624" y="2523055"/>
              <a:ext cx="1856758" cy="670379"/>
            </a:xfrm>
            <a:prstGeom prst="rect">
              <a:avLst/>
            </a:prstGeom>
            <a:solidFill>
              <a:schemeClr val="accent6"/>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服务</a:t>
              </a:r>
            </a:p>
          </p:txBody>
        </p:sp>
        <p:sp>
          <p:nvSpPr>
            <p:cNvPr id="1103" name="Shape 1103"/>
            <p:cNvSpPr/>
            <p:nvPr/>
          </p:nvSpPr>
          <p:spPr>
            <a:xfrm>
              <a:off x="0" y="2512338"/>
              <a:ext cx="1524000" cy="670380"/>
            </a:xfrm>
            <a:prstGeom prst="rect">
              <a:avLst/>
            </a:prstGeom>
            <a:solidFill>
              <a:srgbClr val="FFFFFF"/>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遗留系统</a:t>
              </a:r>
            </a:p>
          </p:txBody>
        </p:sp>
        <p:sp>
          <p:nvSpPr>
            <p:cNvPr id="1104" name="Shape 1104"/>
            <p:cNvSpPr/>
            <p:nvPr/>
          </p:nvSpPr>
          <p:spPr>
            <a:xfrm flipV="1">
              <a:off x="804410" y="3228859"/>
              <a:ext cx="1" cy="984251"/>
            </a:xfrm>
            <a:prstGeom prst="line">
              <a:avLst/>
            </a:prstGeom>
            <a:noFill/>
            <a:ln w="381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109" name="Group 1109"/>
            <p:cNvGrpSpPr/>
            <p:nvPr/>
          </p:nvGrpSpPr>
          <p:grpSpPr>
            <a:xfrm>
              <a:off x="126732" y="4180911"/>
              <a:ext cx="1304556" cy="897619"/>
              <a:chOff x="0" y="0"/>
              <a:chExt cx="1304555" cy="897617"/>
            </a:xfrm>
          </p:grpSpPr>
          <p:sp>
            <p:nvSpPr>
              <p:cNvPr id="1105" name="Shape 1105"/>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108" name="Group 1108"/>
              <p:cNvGrpSpPr/>
              <p:nvPr/>
            </p:nvGrpSpPr>
            <p:grpSpPr>
              <a:xfrm>
                <a:off x="115990" y="87126"/>
                <a:ext cx="1072575" cy="723365"/>
                <a:chOff x="0" y="0"/>
                <a:chExt cx="1072573" cy="723363"/>
              </a:xfrm>
            </p:grpSpPr>
            <p:pic>
              <p:nvPicPr>
                <p:cNvPr id="1106"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107" name="Shape 1107"/>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sp>
          <p:nvSpPr>
            <p:cNvPr id="1110" name="Shape 1110"/>
            <p:cNvSpPr/>
            <p:nvPr/>
          </p:nvSpPr>
          <p:spPr>
            <a:xfrm>
              <a:off x="5447910" y="2860887"/>
              <a:ext cx="658446" cy="1"/>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111" name="Shape 1111"/>
            <p:cNvSpPr/>
            <p:nvPr/>
          </p:nvSpPr>
          <p:spPr>
            <a:xfrm>
              <a:off x="6088847" y="2860887"/>
              <a:ext cx="658447" cy="1"/>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112" name="Shape 1112"/>
            <p:cNvSpPr/>
            <p:nvPr/>
          </p:nvSpPr>
          <p:spPr>
            <a:xfrm flipV="1">
              <a:off x="6091816" y="2164490"/>
              <a:ext cx="1" cy="1404423"/>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113" name="Shape 1113"/>
            <p:cNvSpPr/>
            <p:nvPr/>
          </p:nvSpPr>
          <p:spPr>
            <a:xfrm>
              <a:off x="6073013" y="2169800"/>
              <a:ext cx="658447" cy="1"/>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114" name="Shape 1114"/>
            <p:cNvSpPr/>
            <p:nvPr/>
          </p:nvSpPr>
          <p:spPr>
            <a:xfrm>
              <a:off x="6713677" y="1920626"/>
              <a:ext cx="1553045"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lstStyle>
            <a:p>
              <a:pPr/>
              <a:r>
                <a:t>API接口/UI</a:t>
              </a:r>
            </a:p>
          </p:txBody>
        </p:sp>
        <p:sp>
          <p:nvSpPr>
            <p:cNvPr id="1115" name="Shape 1115"/>
            <p:cNvSpPr/>
            <p:nvPr/>
          </p:nvSpPr>
          <p:spPr>
            <a:xfrm>
              <a:off x="6687856" y="2611713"/>
              <a:ext cx="1361949" cy="438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lstStyle>
            <a:p>
              <a:pPr/>
              <a:r>
                <a:t>业务逻辑</a:t>
              </a:r>
            </a:p>
          </p:txBody>
        </p:sp>
        <p:sp>
          <p:nvSpPr>
            <p:cNvPr id="1116" name="Shape 1116"/>
            <p:cNvSpPr/>
            <p:nvPr/>
          </p:nvSpPr>
          <p:spPr>
            <a:xfrm>
              <a:off x="6075378" y="3539274"/>
              <a:ext cx="658446" cy="1"/>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117" name="Shape 1117"/>
            <p:cNvSpPr/>
            <p:nvPr/>
          </p:nvSpPr>
          <p:spPr>
            <a:xfrm>
              <a:off x="6734042" y="3277400"/>
              <a:ext cx="1361949" cy="438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lstStyle>
            <a:p>
              <a:pPr/>
              <a:r>
                <a:t>接口协作</a:t>
              </a:r>
            </a:p>
          </p:txBody>
        </p:sp>
        <p:sp>
          <p:nvSpPr>
            <p:cNvPr id="1118" name="Shape 1118"/>
            <p:cNvSpPr/>
            <p:nvPr/>
          </p:nvSpPr>
          <p:spPr>
            <a:xfrm>
              <a:off x="2788723" y="227366"/>
              <a:ext cx="1666749" cy="4384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lstStyle>
            <a:p>
              <a:pPr/>
              <a:r>
                <a:t>消费者请求</a:t>
              </a:r>
            </a:p>
          </p:txBody>
        </p:sp>
      </p:grpSp>
      <p:sp>
        <p:nvSpPr>
          <p:cNvPr id="1120" name="Shape 1120"/>
          <p:cNvSpPr/>
          <p:nvPr/>
        </p:nvSpPr>
        <p:spPr>
          <a:xfrm>
            <a:off x="5052620" y="3844595"/>
            <a:ext cx="637633" cy="670379"/>
          </a:xfrm>
          <a:prstGeom prst="roundRect">
            <a:avLst>
              <a:gd name="adj" fmla="val 20888"/>
            </a:avLst>
          </a:prstGeom>
          <a:solidFill>
            <a:schemeClr val="accent6"/>
          </a:solidFill>
          <a:ln w="25400">
            <a:solidFill>
              <a:srgbClr val="164F86"/>
            </a:solidFill>
            <a:bevel/>
          </a:ln>
          <a:extLst>
            <a:ext uri="{C572A759-6A51-4108-AA02-DFA0A04FC94B}">
              <ma14:wrappingTextBoxFlag xmlns:ma14="http://schemas.microsoft.com/office/mac/drawingml/2011/main" val="1"/>
            </a:ext>
          </a:extLst>
        </p:spPr>
        <p:txBody>
          <a:bodyPr lIns="65023" tIns="65023" rIns="65023" bIns="65023" anchor="ctr"/>
          <a:lstStyle>
            <a:lvl1pPr algn="ctr">
              <a:defRPr sz="2000"/>
            </a:lvl1pPr>
          </a:lstStyle>
          <a:p>
            <a:pPr/>
            <a:r>
              <a:t>API</a:t>
            </a:r>
          </a:p>
        </p:txBody>
      </p:sp>
      <p:sp>
        <p:nvSpPr>
          <p:cNvPr id="1121" name="Shape 1121"/>
          <p:cNvSpPr/>
          <p:nvPr/>
        </p:nvSpPr>
        <p:spPr>
          <a:xfrm>
            <a:off x="1555673" y="7105587"/>
            <a:ext cx="1845886" cy="48768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280736" indent="-280736">
              <a:buClr>
                <a:srgbClr val="00B56E"/>
              </a:buClr>
              <a:buSzPct val="100000"/>
              <a:buChar char="๏"/>
              <a:defRPr sz="2800">
                <a:latin typeface="+mn-lt"/>
                <a:ea typeface="+mn-ea"/>
                <a:cs typeface="+mn-cs"/>
                <a:sym typeface="Helvetica"/>
              </a:defRPr>
            </a:lvl1pPr>
          </a:lstStyle>
          <a:p>
            <a:pPr/>
            <a:r>
              <a:t>应用场景</a:t>
            </a:r>
          </a:p>
        </p:txBody>
      </p:sp>
      <p:sp>
        <p:nvSpPr>
          <p:cNvPr id="1122" name="Shape 1122"/>
          <p:cNvSpPr/>
          <p:nvPr/>
        </p:nvSpPr>
        <p:spPr>
          <a:xfrm>
            <a:off x="1862180" y="7588428"/>
            <a:ext cx="2598528" cy="41376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220578" indent="-220578">
              <a:buSzPct val="100000"/>
              <a:buChar char="•"/>
              <a:defRPr sz="2200">
                <a:latin typeface="+mn-lt"/>
                <a:ea typeface="+mn-ea"/>
                <a:cs typeface="+mn-cs"/>
                <a:sym typeface="Helvetica"/>
              </a:defRPr>
            </a:lvl1pPr>
          </a:lstStyle>
          <a:p>
            <a:pPr/>
            <a:r>
              <a:t>数据处理逻辑复杂</a:t>
            </a:r>
          </a:p>
        </p:txBody>
      </p:sp>
      <p:sp>
        <p:nvSpPr>
          <p:cNvPr id="1123" name="Shape 1123"/>
          <p:cNvSpPr/>
          <p:nvPr/>
        </p:nvSpPr>
        <p:spPr>
          <a:xfrm>
            <a:off x="5196841" y="7588428"/>
            <a:ext cx="2877928" cy="41376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220578" indent="-220578">
              <a:buSzPct val="100000"/>
              <a:buChar char="•"/>
              <a:defRPr sz="2200">
                <a:latin typeface="+mn-lt"/>
                <a:ea typeface="+mn-ea"/>
                <a:cs typeface="+mn-cs"/>
                <a:sym typeface="Helvetica"/>
              </a:defRPr>
            </a:lvl1pPr>
          </a:lstStyle>
          <a:p>
            <a:pPr/>
            <a:r>
              <a:t>按需提供数据的访问</a:t>
            </a:r>
          </a:p>
        </p:txBody>
      </p:sp>
      <p:sp>
        <p:nvSpPr>
          <p:cNvPr id="1124" name="Shape 1124"/>
          <p:cNvSpPr/>
          <p:nvPr/>
        </p:nvSpPr>
        <p:spPr>
          <a:xfrm>
            <a:off x="4887362" y="7105291"/>
            <a:ext cx="1134686" cy="48768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280736" indent="-280736">
              <a:buClr>
                <a:srgbClr val="00B56E"/>
              </a:buClr>
              <a:buSzPct val="100000"/>
              <a:buChar char="✓"/>
              <a:defRPr sz="2800">
                <a:latin typeface="+mn-lt"/>
                <a:ea typeface="+mn-ea"/>
                <a:cs typeface="+mn-cs"/>
                <a:sym typeface="Helvetica"/>
              </a:defRPr>
            </a:lvl1pPr>
          </a:lstStyle>
          <a:p>
            <a:pPr/>
            <a:r>
              <a:t>优点</a:t>
            </a:r>
          </a:p>
        </p:txBody>
      </p:sp>
      <p:sp>
        <p:nvSpPr>
          <p:cNvPr id="1125" name="Shape 1125"/>
          <p:cNvSpPr/>
          <p:nvPr/>
        </p:nvSpPr>
        <p:spPr>
          <a:xfrm>
            <a:off x="5196841" y="8019958"/>
            <a:ext cx="3048870" cy="460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220578" indent="-220578">
              <a:buSzPct val="100000"/>
              <a:buChar char="•"/>
              <a:defRPr sz="2200">
                <a:latin typeface="+mn-lt"/>
                <a:ea typeface="+mn-ea"/>
                <a:cs typeface="+mn-cs"/>
                <a:sym typeface="Helvetica"/>
              </a:defRPr>
            </a:lvl1pPr>
          </a:lstStyle>
          <a:p>
            <a:pPr/>
            <a:r>
              <a:t>使用API隔离数据变化</a:t>
            </a:r>
          </a:p>
        </p:txBody>
      </p:sp>
      <p:sp>
        <p:nvSpPr>
          <p:cNvPr id="1126" name="Shape 1126"/>
          <p:cNvSpPr/>
          <p:nvPr/>
        </p:nvSpPr>
        <p:spPr>
          <a:xfrm>
            <a:off x="8195459" y="7102775"/>
            <a:ext cx="1006349" cy="48768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152400" indent="-152400">
              <a:buClr>
                <a:srgbClr val="00B56E"/>
              </a:buClr>
              <a:buSzPct val="100000"/>
              <a:buChar char="-"/>
              <a:defRPr sz="2800">
                <a:latin typeface="+mn-lt"/>
                <a:ea typeface="+mn-ea"/>
                <a:cs typeface="+mn-cs"/>
                <a:sym typeface="Helvetica"/>
              </a:defRPr>
            </a:lvl1pPr>
          </a:lstStyle>
          <a:p>
            <a:pPr/>
            <a:r>
              <a:t>挑战</a:t>
            </a:r>
          </a:p>
        </p:txBody>
      </p:sp>
      <p:sp>
        <p:nvSpPr>
          <p:cNvPr id="1127" name="Shape 1127"/>
          <p:cNvSpPr/>
          <p:nvPr/>
        </p:nvSpPr>
        <p:spPr>
          <a:xfrm>
            <a:off x="8418799" y="7588428"/>
            <a:ext cx="3607669" cy="460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220578" indent="-220578">
              <a:buSzPct val="100000"/>
              <a:buChar char="•"/>
              <a:defRPr sz="2200">
                <a:latin typeface="+mn-lt"/>
                <a:ea typeface="+mn-ea"/>
                <a:cs typeface="+mn-cs"/>
                <a:sym typeface="Helvetica"/>
              </a:defRPr>
            </a:lvl1pPr>
          </a:lstStyle>
          <a:p>
            <a:pPr/>
            <a:r>
              <a:t>额外实现API提供访问接口</a:t>
            </a:r>
          </a:p>
        </p:txBody>
      </p:sp>
      <p:sp>
        <p:nvSpPr>
          <p:cNvPr id="1128" name="Shape 1128"/>
          <p:cNvSpPr/>
          <p:nvPr/>
        </p:nvSpPr>
        <p:spPr>
          <a:xfrm>
            <a:off x="8418799" y="8019958"/>
            <a:ext cx="3157328" cy="41376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220578" indent="-220578">
              <a:buSzPct val="100000"/>
              <a:buChar char="•"/>
              <a:defRPr sz="2200">
                <a:latin typeface="+mn-lt"/>
                <a:ea typeface="+mn-ea"/>
                <a:cs typeface="+mn-cs"/>
                <a:sym typeface="Helvetica"/>
              </a:defRPr>
            </a:lvl1pPr>
          </a:lstStyle>
          <a:p>
            <a:pPr/>
            <a:r>
              <a:t>部署模型上带来的变化</a:t>
            </a:r>
          </a:p>
        </p:txBody>
      </p:sp>
      <p:sp>
        <p:nvSpPr>
          <p:cNvPr id="1129" name="Shape 1129"/>
          <p:cNvSpPr/>
          <p:nvPr/>
        </p:nvSpPr>
        <p:spPr>
          <a:xfrm>
            <a:off x="2566331" y="213594"/>
            <a:ext cx="7872138" cy="1057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000"/>
            </a:lvl1pPr>
          </a:lstStyle>
          <a:p>
            <a:pPr/>
            <a:r>
              <a:t>B.遗留系统API提供数据</a:t>
            </a:r>
          </a:p>
        </p:txBody>
      </p:sp>
      <p:sp>
        <p:nvSpPr>
          <p:cNvPr id="1130" name="Shape 1130"/>
          <p:cNvSpPr/>
          <p:nvPr/>
        </p:nvSpPr>
        <p:spPr>
          <a:xfrm>
            <a:off x="1862180" y="8019958"/>
            <a:ext cx="2319128" cy="413767"/>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220578" indent="-220578">
              <a:buSzPct val="100000"/>
              <a:buChar char="•"/>
              <a:defRPr sz="2200">
                <a:latin typeface="+mn-lt"/>
                <a:ea typeface="+mn-ea"/>
                <a:cs typeface="+mn-cs"/>
                <a:sym typeface="Helvetica"/>
              </a:defRPr>
            </a:lvl1pPr>
          </a:lstStyle>
          <a:p>
            <a:pPr/>
            <a:r>
              <a:t>数据库访问受限</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4" name="Shape 1134"/>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35" name="Shape 1135"/>
          <p:cNvSpPr/>
          <p:nvPr/>
        </p:nvSpPr>
        <p:spPr>
          <a:xfrm>
            <a:off x="5449764" y="2317797"/>
            <a:ext cx="1856758" cy="579748"/>
          </a:xfrm>
          <a:prstGeom prst="roundRect">
            <a:avLst>
              <a:gd name="adj" fmla="val 32859"/>
            </a:avLst>
          </a:prstGeom>
          <a:solidFill>
            <a:schemeClr val="accent6"/>
          </a:solidFill>
          <a:ln w="25400">
            <a:solidFill>
              <a:srgbClr val="164F86"/>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路由转发</a:t>
            </a:r>
          </a:p>
        </p:txBody>
      </p:sp>
      <p:sp>
        <p:nvSpPr>
          <p:cNvPr id="1136" name="Shape 1136"/>
          <p:cNvSpPr/>
          <p:nvPr/>
        </p:nvSpPr>
        <p:spPr>
          <a:xfrm>
            <a:off x="7532689" y="3828427"/>
            <a:ext cx="1524001" cy="670379"/>
          </a:xfrm>
          <a:prstGeom prst="rect">
            <a:avLst/>
          </a:prstGeom>
          <a:solidFill>
            <a:srgbClr val="FFFFFF"/>
          </a:solidFill>
          <a:ln w="25400">
            <a:solidFill>
              <a:srgbClr val="164F86"/>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特性服务</a:t>
            </a:r>
          </a:p>
        </p:txBody>
      </p:sp>
      <p:sp>
        <p:nvSpPr>
          <p:cNvPr id="1137" name="Shape 1137"/>
          <p:cNvSpPr/>
          <p:nvPr/>
        </p:nvSpPr>
        <p:spPr>
          <a:xfrm flipV="1">
            <a:off x="6378142" y="1305371"/>
            <a:ext cx="1" cy="984251"/>
          </a:xfrm>
          <a:prstGeom prst="line">
            <a:avLst/>
          </a:prstGeom>
          <a:ln w="38100">
            <a:solidFill>
              <a:srgbClr val="164F86"/>
            </a:solidFill>
            <a:bevel/>
            <a:headEnd type="triangle"/>
          </a:ln>
        </p:spPr>
        <p:txBody>
          <a:bodyPr lIns="65023" tIns="65023" rIns="65023" bIns="65023"/>
          <a:lstStyle/>
          <a:p>
            <a:pPr>
              <a:defRPr sz="1600">
                <a:latin typeface="+mn-lt"/>
                <a:ea typeface="+mn-ea"/>
                <a:cs typeface="+mn-cs"/>
                <a:sym typeface="Helvetica"/>
              </a:defRPr>
            </a:pPr>
          </a:p>
        </p:txBody>
      </p:sp>
      <p:sp>
        <p:nvSpPr>
          <p:cNvPr id="1138" name="Shape 1138"/>
          <p:cNvSpPr/>
          <p:nvPr/>
        </p:nvSpPr>
        <p:spPr>
          <a:xfrm>
            <a:off x="3592307" y="3817710"/>
            <a:ext cx="1524001" cy="670380"/>
          </a:xfrm>
          <a:prstGeom prst="rect">
            <a:avLst/>
          </a:prstGeom>
          <a:solidFill>
            <a:srgbClr val="FFFFFF"/>
          </a:solidFill>
          <a:ln w="25400">
            <a:solidFill>
              <a:srgbClr val="164F86"/>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遗留系统</a:t>
            </a:r>
          </a:p>
        </p:txBody>
      </p:sp>
      <p:cxnSp>
        <p:nvCxnSpPr>
          <p:cNvPr id="1139" name="Connector 1139"/>
          <p:cNvCxnSpPr>
            <a:stCxn id="1138" idx="0"/>
            <a:endCxn id="1135" idx="0"/>
          </p:cNvCxnSpPr>
          <p:nvPr/>
        </p:nvCxnSpPr>
        <p:spPr>
          <a:xfrm flipV="1">
            <a:off x="4354307" y="2607671"/>
            <a:ext cx="2023836" cy="1545230"/>
          </a:xfrm>
          <a:prstGeom prst="straightConnector1">
            <a:avLst/>
          </a:prstGeom>
          <a:ln w="38100">
            <a:solidFill>
              <a:srgbClr val="164F86"/>
            </a:solidFill>
            <a:bevel/>
          </a:ln>
          <a:effectLst>
            <a:outerShdw sx="100000" sy="100000" kx="0" ky="0" algn="b" rotWithShape="0" blurRad="50800" dist="25400" dir="5400000">
              <a:srgbClr val="000000">
                <a:alpha val="38000"/>
              </a:srgbClr>
            </a:outerShdw>
          </a:effectLst>
        </p:spPr>
      </p:cxnSp>
      <p:cxnSp>
        <p:nvCxnSpPr>
          <p:cNvPr id="1140" name="Connector 1140"/>
          <p:cNvCxnSpPr>
            <a:stCxn id="1135" idx="0"/>
            <a:endCxn id="1136" idx="0"/>
          </p:cNvCxnSpPr>
          <p:nvPr/>
        </p:nvCxnSpPr>
        <p:spPr>
          <a:xfrm>
            <a:off x="6378142" y="2607671"/>
            <a:ext cx="1916548" cy="1555946"/>
          </a:xfrm>
          <a:prstGeom prst="straightConnector1">
            <a:avLst/>
          </a:prstGeom>
          <a:ln w="38100">
            <a:solidFill>
              <a:srgbClr val="164F86"/>
            </a:solidFill>
            <a:bevel/>
          </a:ln>
        </p:spPr>
      </p:cxnSp>
      <p:sp>
        <p:nvSpPr>
          <p:cNvPr id="1141" name="Shape 1141"/>
          <p:cNvSpPr/>
          <p:nvPr/>
        </p:nvSpPr>
        <p:spPr>
          <a:xfrm>
            <a:off x="5449764" y="2317797"/>
            <a:ext cx="1856758" cy="579748"/>
          </a:xfrm>
          <a:prstGeom prst="roundRect">
            <a:avLst>
              <a:gd name="adj" fmla="val 32859"/>
            </a:avLst>
          </a:prstGeom>
          <a:solidFill>
            <a:schemeClr val="accent6"/>
          </a:solidFill>
          <a:ln w="25400">
            <a:solidFill>
              <a:srgbClr val="164F86"/>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转发器</a:t>
            </a:r>
          </a:p>
        </p:txBody>
      </p:sp>
      <p:sp>
        <p:nvSpPr>
          <p:cNvPr id="1142" name="Shape 1142"/>
          <p:cNvSpPr/>
          <p:nvPr/>
        </p:nvSpPr>
        <p:spPr>
          <a:xfrm>
            <a:off x="7199932" y="3828427"/>
            <a:ext cx="1856758" cy="670379"/>
          </a:xfrm>
          <a:prstGeom prst="rect">
            <a:avLst/>
          </a:prstGeom>
          <a:solidFill>
            <a:schemeClr val="accent6"/>
          </a:solidFill>
          <a:ln w="25400">
            <a:solidFill>
              <a:srgbClr val="164F86"/>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服务</a:t>
            </a:r>
          </a:p>
        </p:txBody>
      </p:sp>
      <p:sp>
        <p:nvSpPr>
          <p:cNvPr id="1143" name="Shape 1143"/>
          <p:cNvSpPr/>
          <p:nvPr/>
        </p:nvSpPr>
        <p:spPr>
          <a:xfrm>
            <a:off x="3592307" y="3817710"/>
            <a:ext cx="1524001" cy="670380"/>
          </a:xfrm>
          <a:prstGeom prst="rect">
            <a:avLst/>
          </a:prstGeom>
          <a:solidFill>
            <a:srgbClr val="FFFFFF"/>
          </a:solidFill>
          <a:ln w="25400">
            <a:solidFill>
              <a:srgbClr val="164F86"/>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遗留系统</a:t>
            </a:r>
          </a:p>
        </p:txBody>
      </p:sp>
      <p:sp>
        <p:nvSpPr>
          <p:cNvPr id="1144" name="Shape 1144"/>
          <p:cNvSpPr/>
          <p:nvPr/>
        </p:nvSpPr>
        <p:spPr>
          <a:xfrm flipV="1">
            <a:off x="4396717" y="4534231"/>
            <a:ext cx="1" cy="984251"/>
          </a:xfrm>
          <a:prstGeom prst="line">
            <a:avLst/>
          </a:prstGeom>
          <a:ln w="38100">
            <a:solidFill>
              <a:srgbClr val="164F86"/>
            </a:solidFill>
            <a:bevel/>
            <a:headEnd type="triangle"/>
          </a:ln>
        </p:spPr>
        <p:txBody>
          <a:bodyPr lIns="65023" tIns="65023" rIns="65023" bIns="65023"/>
          <a:lstStyle/>
          <a:p>
            <a:pPr>
              <a:defRPr sz="1600">
                <a:latin typeface="+mn-lt"/>
                <a:ea typeface="+mn-ea"/>
                <a:cs typeface="+mn-cs"/>
                <a:sym typeface="Helvetica"/>
              </a:defRPr>
            </a:pPr>
          </a:p>
        </p:txBody>
      </p:sp>
      <p:sp>
        <p:nvSpPr>
          <p:cNvPr id="1145" name="Shape 1145"/>
          <p:cNvSpPr/>
          <p:nvPr/>
        </p:nvSpPr>
        <p:spPr>
          <a:xfrm>
            <a:off x="9040217" y="4166259"/>
            <a:ext cx="658446" cy="1"/>
          </a:xfrm>
          <a:prstGeom prst="line">
            <a:avLst/>
          </a:prstGeom>
          <a:ln w="38100">
            <a:solidFill>
              <a:srgbClr val="164F86"/>
            </a:solidFill>
            <a:prstDash val="sysDot"/>
            <a:miter lim="400000"/>
          </a:ln>
        </p:spPr>
        <p:txBody>
          <a:bodyPr lIns="65023" tIns="65023" rIns="65023" bIns="65023"/>
          <a:lstStyle/>
          <a:p>
            <a:pPr>
              <a:defRPr sz="1600">
                <a:latin typeface="+mn-lt"/>
                <a:ea typeface="+mn-ea"/>
                <a:cs typeface="+mn-cs"/>
                <a:sym typeface="Helvetica"/>
              </a:defRPr>
            </a:pPr>
          </a:p>
        </p:txBody>
      </p:sp>
      <p:sp>
        <p:nvSpPr>
          <p:cNvPr id="1146" name="Shape 1146"/>
          <p:cNvSpPr/>
          <p:nvPr/>
        </p:nvSpPr>
        <p:spPr>
          <a:xfrm>
            <a:off x="9681154" y="4166259"/>
            <a:ext cx="658447" cy="1"/>
          </a:xfrm>
          <a:prstGeom prst="line">
            <a:avLst/>
          </a:prstGeom>
          <a:ln w="38100">
            <a:solidFill>
              <a:srgbClr val="164F86"/>
            </a:solidFill>
            <a:prstDash val="sysDot"/>
            <a:miter lim="400000"/>
          </a:ln>
        </p:spPr>
        <p:txBody>
          <a:bodyPr lIns="65023" tIns="65023" rIns="65023" bIns="65023"/>
          <a:lstStyle/>
          <a:p>
            <a:pPr>
              <a:defRPr sz="1600">
                <a:latin typeface="+mn-lt"/>
                <a:ea typeface="+mn-ea"/>
                <a:cs typeface="+mn-cs"/>
                <a:sym typeface="Helvetica"/>
              </a:defRPr>
            </a:pPr>
          </a:p>
        </p:txBody>
      </p:sp>
      <p:sp>
        <p:nvSpPr>
          <p:cNvPr id="1147" name="Shape 1147"/>
          <p:cNvSpPr/>
          <p:nvPr/>
        </p:nvSpPr>
        <p:spPr>
          <a:xfrm flipV="1">
            <a:off x="9684123" y="3469862"/>
            <a:ext cx="1" cy="1404423"/>
          </a:xfrm>
          <a:prstGeom prst="line">
            <a:avLst/>
          </a:prstGeom>
          <a:ln w="38100">
            <a:solidFill>
              <a:srgbClr val="164F86"/>
            </a:solidFill>
            <a:prstDash val="sysDot"/>
            <a:miter lim="400000"/>
          </a:ln>
        </p:spPr>
        <p:txBody>
          <a:bodyPr lIns="65023" tIns="65023" rIns="65023" bIns="65023"/>
          <a:lstStyle/>
          <a:p>
            <a:pPr>
              <a:defRPr sz="1600">
                <a:latin typeface="+mn-lt"/>
                <a:ea typeface="+mn-ea"/>
                <a:cs typeface="+mn-cs"/>
                <a:sym typeface="Helvetica"/>
              </a:defRPr>
            </a:pPr>
          </a:p>
        </p:txBody>
      </p:sp>
      <p:sp>
        <p:nvSpPr>
          <p:cNvPr id="1148" name="Shape 1148"/>
          <p:cNvSpPr/>
          <p:nvPr/>
        </p:nvSpPr>
        <p:spPr>
          <a:xfrm>
            <a:off x="9665321" y="3475172"/>
            <a:ext cx="658447" cy="1"/>
          </a:xfrm>
          <a:prstGeom prst="line">
            <a:avLst/>
          </a:prstGeom>
          <a:ln w="38100">
            <a:solidFill>
              <a:srgbClr val="164F86"/>
            </a:solidFill>
            <a:prstDash val="sysDot"/>
            <a:miter lim="400000"/>
          </a:ln>
        </p:spPr>
        <p:txBody>
          <a:bodyPr lIns="65023" tIns="65023" rIns="65023" bIns="65023"/>
          <a:lstStyle/>
          <a:p>
            <a:pPr>
              <a:defRPr sz="1600">
                <a:latin typeface="+mn-lt"/>
                <a:ea typeface="+mn-ea"/>
                <a:cs typeface="+mn-cs"/>
                <a:sym typeface="Helvetica"/>
              </a:defRPr>
            </a:pPr>
          </a:p>
        </p:txBody>
      </p:sp>
      <p:sp>
        <p:nvSpPr>
          <p:cNvPr id="1149" name="Shape 1149"/>
          <p:cNvSpPr/>
          <p:nvPr/>
        </p:nvSpPr>
        <p:spPr>
          <a:xfrm>
            <a:off x="10292863" y="3917085"/>
            <a:ext cx="1361949" cy="438406"/>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lstStyle>
          <a:p>
            <a:pPr/>
            <a:r>
              <a:t>业务逻辑</a:t>
            </a:r>
          </a:p>
        </p:txBody>
      </p:sp>
      <p:sp>
        <p:nvSpPr>
          <p:cNvPr id="1150" name="Shape 1150"/>
          <p:cNvSpPr/>
          <p:nvPr/>
        </p:nvSpPr>
        <p:spPr>
          <a:xfrm>
            <a:off x="9667685" y="4844646"/>
            <a:ext cx="658447" cy="1"/>
          </a:xfrm>
          <a:prstGeom prst="line">
            <a:avLst/>
          </a:prstGeom>
          <a:ln w="38100">
            <a:solidFill>
              <a:srgbClr val="164F86"/>
            </a:solidFill>
            <a:prstDash val="sysDot"/>
            <a:miter lim="400000"/>
          </a:ln>
        </p:spPr>
        <p:txBody>
          <a:bodyPr lIns="65023" tIns="65023" rIns="65023" bIns="65023"/>
          <a:lstStyle/>
          <a:p>
            <a:pPr>
              <a:defRPr sz="1600">
                <a:latin typeface="+mn-lt"/>
                <a:ea typeface="+mn-ea"/>
                <a:cs typeface="+mn-cs"/>
                <a:sym typeface="Helvetica"/>
              </a:defRPr>
            </a:pPr>
          </a:p>
        </p:txBody>
      </p:sp>
      <p:sp>
        <p:nvSpPr>
          <p:cNvPr id="1151" name="Shape 1151"/>
          <p:cNvSpPr/>
          <p:nvPr/>
        </p:nvSpPr>
        <p:spPr>
          <a:xfrm>
            <a:off x="6381030" y="1532738"/>
            <a:ext cx="1666749" cy="43840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lstStyle>
          <a:p>
            <a:pPr/>
            <a:r>
              <a:t>消费者请求</a:t>
            </a:r>
          </a:p>
        </p:txBody>
      </p:sp>
      <p:sp>
        <p:nvSpPr>
          <p:cNvPr id="1152" name="Shape 1152"/>
          <p:cNvSpPr/>
          <p:nvPr/>
        </p:nvSpPr>
        <p:spPr>
          <a:xfrm flipV="1">
            <a:off x="8250340" y="4513450"/>
            <a:ext cx="1" cy="984251"/>
          </a:xfrm>
          <a:prstGeom prst="line">
            <a:avLst/>
          </a:prstGeom>
          <a:ln w="38100">
            <a:solidFill>
              <a:srgbClr val="164F86"/>
            </a:solidFill>
            <a:bevel/>
            <a:headEnd type="triangle"/>
          </a:ln>
        </p:spPr>
        <p:txBody>
          <a:bodyPr lIns="65023" tIns="65023" rIns="65023" bIns="65023"/>
          <a:lstStyle/>
          <a:p>
            <a:pPr>
              <a:defRPr sz="1600">
                <a:latin typeface="+mn-lt"/>
                <a:ea typeface="+mn-ea"/>
                <a:cs typeface="+mn-cs"/>
                <a:sym typeface="Helvetica"/>
              </a:defRPr>
            </a:pPr>
          </a:p>
        </p:txBody>
      </p:sp>
      <p:grpSp>
        <p:nvGrpSpPr>
          <p:cNvPr id="1157" name="Group 1157"/>
          <p:cNvGrpSpPr/>
          <p:nvPr/>
        </p:nvGrpSpPr>
        <p:grpSpPr>
          <a:xfrm>
            <a:off x="7598063" y="5459055"/>
            <a:ext cx="1304556" cy="897619"/>
            <a:chOff x="0" y="0"/>
            <a:chExt cx="1304555" cy="897617"/>
          </a:xfrm>
        </p:grpSpPr>
        <p:sp>
          <p:nvSpPr>
            <p:cNvPr id="1153" name="Shape 1153"/>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156" name="Group 1156"/>
            <p:cNvGrpSpPr/>
            <p:nvPr/>
          </p:nvGrpSpPr>
          <p:grpSpPr>
            <a:xfrm>
              <a:off x="115990" y="87126"/>
              <a:ext cx="1072575" cy="723365"/>
              <a:chOff x="0" y="0"/>
              <a:chExt cx="1072573" cy="723363"/>
            </a:xfrm>
          </p:grpSpPr>
          <p:pic>
            <p:nvPicPr>
              <p:cNvPr id="1154"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155" name="Shape 1155"/>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sp>
        <p:nvSpPr>
          <p:cNvPr id="1158" name="Shape 1158"/>
          <p:cNvSpPr/>
          <p:nvPr/>
        </p:nvSpPr>
        <p:spPr>
          <a:xfrm>
            <a:off x="5650221" y="6448205"/>
            <a:ext cx="1439389" cy="579748"/>
          </a:xfrm>
          <a:prstGeom prst="roundRect">
            <a:avLst>
              <a:gd name="adj" fmla="val 32859"/>
            </a:avLst>
          </a:prstGeom>
          <a:solidFill>
            <a:schemeClr val="accent6"/>
          </a:solidFill>
          <a:ln w="25400">
            <a:solidFill>
              <a:srgbClr val="164F86"/>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ETL</a:t>
            </a:r>
          </a:p>
        </p:txBody>
      </p:sp>
      <p:sp>
        <p:nvSpPr>
          <p:cNvPr id="1182" name="Shape 1182"/>
          <p:cNvSpPr/>
          <p:nvPr/>
        </p:nvSpPr>
        <p:spPr>
          <a:xfrm>
            <a:off x="4366260" y="6385559"/>
            <a:ext cx="1270000" cy="3517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ln w="38100">
            <a:solidFill>
              <a:schemeClr val="accent1">
                <a:satOff val="-4409"/>
                <a:lumOff val="-10509"/>
              </a:schemeClr>
            </a:solidFill>
            <a:prstDash val="sysDot"/>
            <a:miter lim="400000"/>
          </a:ln>
        </p:spPr>
        <p:txBody>
          <a:bodyPr/>
          <a:lstStyle/>
          <a:p>
            <a:pPr/>
          </a:p>
        </p:txBody>
      </p:sp>
      <p:sp>
        <p:nvSpPr>
          <p:cNvPr id="1183" name="Shape 1183"/>
          <p:cNvSpPr/>
          <p:nvPr/>
        </p:nvSpPr>
        <p:spPr>
          <a:xfrm>
            <a:off x="7101840" y="6356350"/>
            <a:ext cx="1148081" cy="381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path>
            </a:pathLst>
          </a:custGeom>
          <a:ln w="38100">
            <a:solidFill>
              <a:schemeClr val="accent1">
                <a:satOff val="-4409"/>
                <a:lumOff val="-10509"/>
              </a:schemeClr>
            </a:solidFill>
            <a:prstDash val="sysDot"/>
            <a:miter lim="400000"/>
          </a:ln>
        </p:spPr>
        <p:txBody>
          <a:bodyPr/>
          <a:lstStyle/>
          <a:p>
            <a:pPr/>
          </a:p>
        </p:txBody>
      </p:sp>
      <p:grpSp>
        <p:nvGrpSpPr>
          <p:cNvPr id="1165" name="Group 1165"/>
          <p:cNvGrpSpPr/>
          <p:nvPr/>
        </p:nvGrpSpPr>
        <p:grpSpPr>
          <a:xfrm>
            <a:off x="3714729" y="5488424"/>
            <a:ext cx="1304557" cy="897619"/>
            <a:chOff x="0" y="0"/>
            <a:chExt cx="1304555" cy="897617"/>
          </a:xfrm>
        </p:grpSpPr>
        <p:sp>
          <p:nvSpPr>
            <p:cNvPr id="1161" name="Shape 1161"/>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164" name="Group 1164"/>
            <p:cNvGrpSpPr/>
            <p:nvPr/>
          </p:nvGrpSpPr>
          <p:grpSpPr>
            <a:xfrm>
              <a:off x="115990" y="87126"/>
              <a:ext cx="1072575" cy="723365"/>
              <a:chOff x="0" y="0"/>
              <a:chExt cx="1072573" cy="723363"/>
            </a:xfrm>
          </p:grpSpPr>
          <p:pic>
            <p:nvPicPr>
              <p:cNvPr id="1162"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163" name="Shape 1163"/>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sp>
        <p:nvSpPr>
          <p:cNvPr id="1166" name="Shape 1166"/>
          <p:cNvSpPr/>
          <p:nvPr/>
        </p:nvSpPr>
        <p:spPr>
          <a:xfrm>
            <a:off x="2174541" y="131148"/>
            <a:ext cx="8655718" cy="1057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000"/>
            </a:lvl1pPr>
          </a:lstStyle>
          <a:p>
            <a:pPr/>
            <a:r>
              <a:t>C.服务持有数据/数据同步</a:t>
            </a:r>
          </a:p>
        </p:txBody>
      </p:sp>
      <p:grpSp>
        <p:nvGrpSpPr>
          <p:cNvPr id="1179" name="Group 1179"/>
          <p:cNvGrpSpPr/>
          <p:nvPr/>
        </p:nvGrpSpPr>
        <p:grpSpPr>
          <a:xfrm>
            <a:off x="1555673" y="7410091"/>
            <a:ext cx="10020454" cy="1348437"/>
            <a:chOff x="469900" y="-432095"/>
            <a:chExt cx="10020452" cy="1348435"/>
          </a:xfrm>
        </p:grpSpPr>
        <p:grpSp>
          <p:nvGrpSpPr>
            <p:cNvPr id="1170" name="Group 1170"/>
            <p:cNvGrpSpPr/>
            <p:nvPr/>
          </p:nvGrpSpPr>
          <p:grpSpPr>
            <a:xfrm>
              <a:off x="469900" y="-406400"/>
              <a:ext cx="2066835" cy="1297045"/>
              <a:chOff x="0" y="0"/>
              <a:chExt cx="2066834" cy="1297044"/>
            </a:xfrm>
          </p:grpSpPr>
          <p:sp>
            <p:nvSpPr>
              <p:cNvPr id="1167" name="Shape 1167"/>
              <p:cNvSpPr/>
              <p:nvPr/>
            </p:nvSpPr>
            <p:spPr>
              <a:xfrm>
                <a:off x="306507" y="497155"/>
                <a:ext cx="17603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数据易分离</a:t>
                </a:r>
              </a:p>
            </p:txBody>
          </p:sp>
          <p:sp>
            <p:nvSpPr>
              <p:cNvPr id="1168" name="Shape 1168"/>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应用场景</a:t>
                </a:r>
              </a:p>
            </p:txBody>
          </p:sp>
          <p:sp>
            <p:nvSpPr>
              <p:cNvPr id="1169" name="Shape 1169"/>
              <p:cNvSpPr/>
              <p:nvPr/>
            </p:nvSpPr>
            <p:spPr>
              <a:xfrm>
                <a:off x="306507" y="883278"/>
                <a:ext cx="17603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上下文清晰</a:t>
                </a:r>
              </a:p>
            </p:txBody>
          </p:sp>
        </p:grpSp>
        <p:grpSp>
          <p:nvGrpSpPr>
            <p:cNvPr id="1174" name="Group 1174"/>
            <p:cNvGrpSpPr/>
            <p:nvPr/>
          </p:nvGrpSpPr>
          <p:grpSpPr>
            <a:xfrm>
              <a:off x="3801589" y="-432096"/>
              <a:ext cx="2908007" cy="1348436"/>
              <a:chOff x="225628" y="-4909"/>
              <a:chExt cx="2908005" cy="1348435"/>
            </a:xfrm>
          </p:grpSpPr>
          <p:sp>
            <p:nvSpPr>
              <p:cNvPr id="1171" name="Shape 1171"/>
              <p:cNvSpPr/>
              <p:nvPr/>
            </p:nvSpPr>
            <p:spPr>
              <a:xfrm>
                <a:off x="535107" y="497155"/>
                <a:ext cx="25985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服务持有业务数据</a:t>
                </a:r>
              </a:p>
            </p:txBody>
          </p:sp>
          <p:sp>
            <p:nvSpPr>
              <p:cNvPr id="1172" name="Shape 1172"/>
              <p:cNvSpPr/>
              <p:nvPr/>
            </p:nvSpPr>
            <p:spPr>
              <a:xfrm>
                <a:off x="225628" y="-4910"/>
                <a:ext cx="1134686" cy="4876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优点</a:t>
                </a:r>
              </a:p>
            </p:txBody>
          </p:sp>
          <p:sp>
            <p:nvSpPr>
              <p:cNvPr id="1173" name="Shape 1173"/>
              <p:cNvSpPr/>
              <p:nvPr/>
            </p:nvSpPr>
            <p:spPr>
              <a:xfrm>
                <a:off x="535107" y="883278"/>
                <a:ext cx="2552143"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ETL逻辑侵入性低</a:t>
                </a:r>
              </a:p>
            </p:txBody>
          </p:sp>
        </p:grpSp>
        <p:grpSp>
          <p:nvGrpSpPr>
            <p:cNvPr id="1178" name="Group 1178"/>
            <p:cNvGrpSpPr/>
            <p:nvPr/>
          </p:nvGrpSpPr>
          <p:grpSpPr>
            <a:xfrm>
              <a:off x="7109686" y="-396512"/>
              <a:ext cx="3380668" cy="1267450"/>
              <a:chOff x="83487" y="-433827"/>
              <a:chExt cx="3380666" cy="1267449"/>
            </a:xfrm>
          </p:grpSpPr>
          <p:sp>
            <p:nvSpPr>
              <p:cNvPr id="1175" name="Shape 1175"/>
              <p:cNvSpPr/>
              <p:nvPr/>
            </p:nvSpPr>
            <p:spPr>
              <a:xfrm>
                <a:off x="83487" y="-433828"/>
                <a:ext cx="1006349"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152400" indent="-152400">
                  <a:buClr>
                    <a:srgbClr val="00B56E"/>
                  </a:buClr>
                  <a:buSzPct val="100000"/>
                  <a:buChar char="-"/>
                  <a:defRPr sz="2800">
                    <a:latin typeface="+mn-lt"/>
                    <a:ea typeface="+mn-ea"/>
                    <a:cs typeface="+mn-cs"/>
                    <a:sym typeface="Helvetica"/>
                  </a:defRPr>
                </a:lvl1pPr>
              </a:lstStyle>
              <a:p>
                <a:pPr/>
                <a:r>
                  <a:t>挑战</a:t>
                </a:r>
              </a:p>
            </p:txBody>
          </p:sp>
          <p:sp>
            <p:nvSpPr>
              <p:cNvPr id="1176" name="Shape 1176"/>
              <p:cNvSpPr/>
              <p:nvPr/>
            </p:nvSpPr>
            <p:spPr>
              <a:xfrm>
                <a:off x="306827" y="1024"/>
                <a:ext cx="3110943"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额外实现ETL的复杂度</a:t>
                </a:r>
              </a:p>
            </p:txBody>
          </p:sp>
          <p:sp>
            <p:nvSpPr>
              <p:cNvPr id="1177" name="Shape 1177"/>
              <p:cNvSpPr/>
              <p:nvPr/>
            </p:nvSpPr>
            <p:spPr>
              <a:xfrm>
                <a:off x="306827" y="419854"/>
                <a:ext cx="3157327" cy="413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数据一致性及错误处理</a:t>
                </a:r>
              </a:p>
            </p:txBody>
          </p:sp>
        </p:grpSp>
      </p:grpSp>
      <p:sp>
        <p:nvSpPr>
          <p:cNvPr id="1180" name="Shape 1180"/>
          <p:cNvSpPr/>
          <p:nvPr/>
        </p:nvSpPr>
        <p:spPr>
          <a:xfrm>
            <a:off x="10305984" y="3251398"/>
            <a:ext cx="1553045"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lstStyle>
          <a:p>
            <a:pPr/>
            <a:r>
              <a:t>API接口/UI</a:t>
            </a:r>
          </a:p>
        </p:txBody>
      </p:sp>
      <p:sp>
        <p:nvSpPr>
          <p:cNvPr id="1181" name="Shape 1181"/>
          <p:cNvSpPr/>
          <p:nvPr/>
        </p:nvSpPr>
        <p:spPr>
          <a:xfrm>
            <a:off x="10326349" y="4582772"/>
            <a:ext cx="1361949" cy="43840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lstStyle>
          <a:p>
            <a:pPr/>
            <a:r>
              <a:t>业务数据</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7" name="Shape 1187"/>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88" name="Shape 1188"/>
          <p:cNvSpPr/>
          <p:nvPr/>
        </p:nvSpPr>
        <p:spPr>
          <a:xfrm>
            <a:off x="5449764" y="2317797"/>
            <a:ext cx="1856758" cy="579748"/>
          </a:xfrm>
          <a:prstGeom prst="roundRect">
            <a:avLst>
              <a:gd name="adj" fmla="val 32859"/>
            </a:avLst>
          </a:prstGeom>
          <a:solidFill>
            <a:schemeClr val="accent6"/>
          </a:solidFill>
          <a:ln w="25400">
            <a:solidFill>
              <a:srgbClr val="164F86"/>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路由转发</a:t>
            </a:r>
          </a:p>
        </p:txBody>
      </p:sp>
      <p:sp>
        <p:nvSpPr>
          <p:cNvPr id="1189" name="Shape 1189"/>
          <p:cNvSpPr/>
          <p:nvPr/>
        </p:nvSpPr>
        <p:spPr>
          <a:xfrm>
            <a:off x="7532689" y="3828427"/>
            <a:ext cx="1524001" cy="670379"/>
          </a:xfrm>
          <a:prstGeom prst="rect">
            <a:avLst/>
          </a:prstGeom>
          <a:solidFill>
            <a:srgbClr val="FFFFFF"/>
          </a:solidFill>
          <a:ln w="25400">
            <a:solidFill>
              <a:srgbClr val="164F86"/>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特性服务</a:t>
            </a:r>
          </a:p>
        </p:txBody>
      </p:sp>
      <p:sp>
        <p:nvSpPr>
          <p:cNvPr id="1190" name="Shape 1190"/>
          <p:cNvSpPr/>
          <p:nvPr/>
        </p:nvSpPr>
        <p:spPr>
          <a:xfrm flipV="1">
            <a:off x="6378142" y="1305371"/>
            <a:ext cx="1" cy="984251"/>
          </a:xfrm>
          <a:prstGeom prst="line">
            <a:avLst/>
          </a:prstGeom>
          <a:ln w="38100">
            <a:solidFill>
              <a:srgbClr val="164F86"/>
            </a:solidFill>
            <a:bevel/>
            <a:headEnd type="triangle"/>
          </a:ln>
        </p:spPr>
        <p:txBody>
          <a:bodyPr lIns="65023" tIns="65023" rIns="65023" bIns="65023"/>
          <a:lstStyle/>
          <a:p>
            <a:pPr>
              <a:defRPr sz="1600">
                <a:latin typeface="+mn-lt"/>
                <a:ea typeface="+mn-ea"/>
                <a:cs typeface="+mn-cs"/>
                <a:sym typeface="Helvetica"/>
              </a:defRPr>
            </a:pPr>
          </a:p>
        </p:txBody>
      </p:sp>
      <p:sp>
        <p:nvSpPr>
          <p:cNvPr id="1191" name="Shape 1191"/>
          <p:cNvSpPr/>
          <p:nvPr/>
        </p:nvSpPr>
        <p:spPr>
          <a:xfrm>
            <a:off x="3592307" y="3817710"/>
            <a:ext cx="1524001" cy="670380"/>
          </a:xfrm>
          <a:prstGeom prst="rect">
            <a:avLst/>
          </a:prstGeom>
          <a:solidFill>
            <a:srgbClr val="FFFFFF"/>
          </a:solidFill>
          <a:ln w="25400">
            <a:solidFill>
              <a:srgbClr val="164F86"/>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遗留系统</a:t>
            </a:r>
          </a:p>
        </p:txBody>
      </p:sp>
      <p:cxnSp>
        <p:nvCxnSpPr>
          <p:cNvPr id="1192" name="Connector 1192"/>
          <p:cNvCxnSpPr>
            <a:stCxn id="1191" idx="0"/>
            <a:endCxn id="1188" idx="0"/>
          </p:cNvCxnSpPr>
          <p:nvPr/>
        </p:nvCxnSpPr>
        <p:spPr>
          <a:xfrm flipV="1">
            <a:off x="4354307" y="2607671"/>
            <a:ext cx="2023836" cy="1545230"/>
          </a:xfrm>
          <a:prstGeom prst="straightConnector1">
            <a:avLst/>
          </a:prstGeom>
          <a:ln w="38100">
            <a:solidFill>
              <a:srgbClr val="164F86"/>
            </a:solidFill>
            <a:bevel/>
          </a:ln>
          <a:effectLst>
            <a:outerShdw sx="100000" sy="100000" kx="0" ky="0" algn="b" rotWithShape="0" blurRad="50800" dist="25400" dir="5400000">
              <a:srgbClr val="000000">
                <a:alpha val="38000"/>
              </a:srgbClr>
            </a:outerShdw>
          </a:effectLst>
        </p:spPr>
      </p:cxnSp>
      <p:cxnSp>
        <p:nvCxnSpPr>
          <p:cNvPr id="1193" name="Connector 1193"/>
          <p:cNvCxnSpPr>
            <a:stCxn id="1188" idx="0"/>
            <a:endCxn id="1189" idx="0"/>
          </p:cNvCxnSpPr>
          <p:nvPr/>
        </p:nvCxnSpPr>
        <p:spPr>
          <a:xfrm>
            <a:off x="6378142" y="2607671"/>
            <a:ext cx="1916548" cy="1555946"/>
          </a:xfrm>
          <a:prstGeom prst="straightConnector1">
            <a:avLst/>
          </a:prstGeom>
          <a:ln w="38100">
            <a:solidFill>
              <a:srgbClr val="164F86"/>
            </a:solidFill>
            <a:bevel/>
          </a:ln>
        </p:spPr>
      </p:cxnSp>
      <p:sp>
        <p:nvSpPr>
          <p:cNvPr id="1194" name="Shape 1194"/>
          <p:cNvSpPr/>
          <p:nvPr/>
        </p:nvSpPr>
        <p:spPr>
          <a:xfrm>
            <a:off x="5449764" y="2317797"/>
            <a:ext cx="1856758" cy="579748"/>
          </a:xfrm>
          <a:prstGeom prst="roundRect">
            <a:avLst>
              <a:gd name="adj" fmla="val 32859"/>
            </a:avLst>
          </a:prstGeom>
          <a:solidFill>
            <a:schemeClr val="accent6"/>
          </a:solidFill>
          <a:ln w="25400">
            <a:solidFill>
              <a:srgbClr val="164F86"/>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转发器</a:t>
            </a:r>
          </a:p>
        </p:txBody>
      </p:sp>
      <p:sp>
        <p:nvSpPr>
          <p:cNvPr id="1195" name="Shape 1195"/>
          <p:cNvSpPr/>
          <p:nvPr/>
        </p:nvSpPr>
        <p:spPr>
          <a:xfrm>
            <a:off x="7199932" y="3828427"/>
            <a:ext cx="1856758" cy="670379"/>
          </a:xfrm>
          <a:prstGeom prst="rect">
            <a:avLst/>
          </a:prstGeom>
          <a:solidFill>
            <a:schemeClr val="accent6"/>
          </a:solidFill>
          <a:ln w="25400">
            <a:solidFill>
              <a:srgbClr val="164F86"/>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服务</a:t>
            </a:r>
          </a:p>
        </p:txBody>
      </p:sp>
      <p:sp>
        <p:nvSpPr>
          <p:cNvPr id="1196" name="Shape 1196"/>
          <p:cNvSpPr/>
          <p:nvPr/>
        </p:nvSpPr>
        <p:spPr>
          <a:xfrm>
            <a:off x="3592307" y="3817710"/>
            <a:ext cx="1524001" cy="670380"/>
          </a:xfrm>
          <a:prstGeom prst="rect">
            <a:avLst/>
          </a:prstGeom>
          <a:solidFill>
            <a:srgbClr val="FFFFFF"/>
          </a:solidFill>
          <a:ln w="25400">
            <a:solidFill>
              <a:srgbClr val="164F86"/>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遗留系统</a:t>
            </a:r>
          </a:p>
        </p:txBody>
      </p:sp>
      <p:sp>
        <p:nvSpPr>
          <p:cNvPr id="1197" name="Shape 1197"/>
          <p:cNvSpPr/>
          <p:nvPr/>
        </p:nvSpPr>
        <p:spPr>
          <a:xfrm flipV="1">
            <a:off x="4396717" y="4534231"/>
            <a:ext cx="1" cy="984251"/>
          </a:xfrm>
          <a:prstGeom prst="line">
            <a:avLst/>
          </a:prstGeom>
          <a:ln w="38100">
            <a:solidFill>
              <a:srgbClr val="164F86"/>
            </a:solidFill>
            <a:bevel/>
            <a:headEnd type="triangle"/>
          </a:ln>
        </p:spPr>
        <p:txBody>
          <a:bodyPr lIns="65023" tIns="65023" rIns="65023" bIns="65023"/>
          <a:lstStyle/>
          <a:p>
            <a:pPr>
              <a:defRPr sz="1600">
                <a:latin typeface="+mn-lt"/>
                <a:ea typeface="+mn-ea"/>
                <a:cs typeface="+mn-cs"/>
                <a:sym typeface="Helvetica"/>
              </a:defRPr>
            </a:pPr>
          </a:p>
        </p:txBody>
      </p:sp>
      <p:sp>
        <p:nvSpPr>
          <p:cNvPr id="1198" name="Shape 1198"/>
          <p:cNvSpPr/>
          <p:nvPr/>
        </p:nvSpPr>
        <p:spPr>
          <a:xfrm>
            <a:off x="9040217" y="4166259"/>
            <a:ext cx="658446" cy="1"/>
          </a:xfrm>
          <a:prstGeom prst="line">
            <a:avLst/>
          </a:prstGeom>
          <a:ln w="38100">
            <a:solidFill>
              <a:srgbClr val="164F86"/>
            </a:solidFill>
            <a:prstDash val="sysDot"/>
            <a:miter lim="400000"/>
          </a:ln>
        </p:spPr>
        <p:txBody>
          <a:bodyPr lIns="65023" tIns="65023" rIns="65023" bIns="65023"/>
          <a:lstStyle/>
          <a:p>
            <a:pPr>
              <a:defRPr sz="1600">
                <a:latin typeface="+mn-lt"/>
                <a:ea typeface="+mn-ea"/>
                <a:cs typeface="+mn-cs"/>
                <a:sym typeface="Helvetica"/>
              </a:defRPr>
            </a:pPr>
          </a:p>
        </p:txBody>
      </p:sp>
      <p:sp>
        <p:nvSpPr>
          <p:cNvPr id="1199" name="Shape 1199"/>
          <p:cNvSpPr/>
          <p:nvPr/>
        </p:nvSpPr>
        <p:spPr>
          <a:xfrm>
            <a:off x="9681154" y="4166259"/>
            <a:ext cx="658447" cy="1"/>
          </a:xfrm>
          <a:prstGeom prst="line">
            <a:avLst/>
          </a:prstGeom>
          <a:ln w="38100">
            <a:solidFill>
              <a:srgbClr val="164F86"/>
            </a:solidFill>
            <a:prstDash val="sysDot"/>
            <a:miter lim="400000"/>
          </a:ln>
        </p:spPr>
        <p:txBody>
          <a:bodyPr lIns="65023" tIns="65023" rIns="65023" bIns="65023"/>
          <a:lstStyle/>
          <a:p>
            <a:pPr>
              <a:defRPr sz="1600">
                <a:latin typeface="+mn-lt"/>
                <a:ea typeface="+mn-ea"/>
                <a:cs typeface="+mn-cs"/>
                <a:sym typeface="Helvetica"/>
              </a:defRPr>
            </a:pPr>
          </a:p>
        </p:txBody>
      </p:sp>
      <p:sp>
        <p:nvSpPr>
          <p:cNvPr id="1200" name="Shape 1200"/>
          <p:cNvSpPr/>
          <p:nvPr/>
        </p:nvSpPr>
        <p:spPr>
          <a:xfrm flipV="1">
            <a:off x="9684123" y="3469862"/>
            <a:ext cx="1" cy="1404423"/>
          </a:xfrm>
          <a:prstGeom prst="line">
            <a:avLst/>
          </a:prstGeom>
          <a:ln w="38100">
            <a:solidFill>
              <a:srgbClr val="164F86"/>
            </a:solidFill>
            <a:prstDash val="sysDot"/>
            <a:miter lim="400000"/>
          </a:ln>
        </p:spPr>
        <p:txBody>
          <a:bodyPr lIns="65023" tIns="65023" rIns="65023" bIns="65023"/>
          <a:lstStyle/>
          <a:p>
            <a:pPr>
              <a:defRPr sz="1600">
                <a:latin typeface="+mn-lt"/>
                <a:ea typeface="+mn-ea"/>
                <a:cs typeface="+mn-cs"/>
                <a:sym typeface="Helvetica"/>
              </a:defRPr>
            </a:pPr>
          </a:p>
        </p:txBody>
      </p:sp>
      <p:sp>
        <p:nvSpPr>
          <p:cNvPr id="1201" name="Shape 1201"/>
          <p:cNvSpPr/>
          <p:nvPr/>
        </p:nvSpPr>
        <p:spPr>
          <a:xfrm>
            <a:off x="9665321" y="3475172"/>
            <a:ext cx="658447" cy="1"/>
          </a:xfrm>
          <a:prstGeom prst="line">
            <a:avLst/>
          </a:prstGeom>
          <a:ln w="38100">
            <a:solidFill>
              <a:srgbClr val="164F86"/>
            </a:solidFill>
            <a:prstDash val="sysDot"/>
            <a:miter lim="400000"/>
          </a:ln>
        </p:spPr>
        <p:txBody>
          <a:bodyPr lIns="65023" tIns="65023" rIns="65023" bIns="65023"/>
          <a:lstStyle/>
          <a:p>
            <a:pPr>
              <a:defRPr sz="1600">
                <a:latin typeface="+mn-lt"/>
                <a:ea typeface="+mn-ea"/>
                <a:cs typeface="+mn-cs"/>
                <a:sym typeface="Helvetica"/>
              </a:defRPr>
            </a:pPr>
          </a:p>
        </p:txBody>
      </p:sp>
      <p:sp>
        <p:nvSpPr>
          <p:cNvPr id="1202" name="Shape 1202"/>
          <p:cNvSpPr/>
          <p:nvPr/>
        </p:nvSpPr>
        <p:spPr>
          <a:xfrm>
            <a:off x="9667685" y="4844646"/>
            <a:ext cx="658447" cy="1"/>
          </a:xfrm>
          <a:prstGeom prst="line">
            <a:avLst/>
          </a:prstGeom>
          <a:ln w="38100">
            <a:solidFill>
              <a:srgbClr val="164F86"/>
            </a:solidFill>
            <a:prstDash val="sysDot"/>
            <a:miter lim="400000"/>
          </a:ln>
        </p:spPr>
        <p:txBody>
          <a:bodyPr lIns="65023" tIns="65023" rIns="65023" bIns="65023"/>
          <a:lstStyle/>
          <a:p>
            <a:pPr>
              <a:defRPr sz="1600">
                <a:latin typeface="+mn-lt"/>
                <a:ea typeface="+mn-ea"/>
                <a:cs typeface="+mn-cs"/>
                <a:sym typeface="Helvetica"/>
              </a:defRPr>
            </a:pPr>
          </a:p>
        </p:txBody>
      </p:sp>
      <p:sp>
        <p:nvSpPr>
          <p:cNvPr id="1203" name="Shape 1203"/>
          <p:cNvSpPr/>
          <p:nvPr/>
        </p:nvSpPr>
        <p:spPr>
          <a:xfrm>
            <a:off x="6381030" y="1532738"/>
            <a:ext cx="1666749" cy="43840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lstStyle>
          <a:p>
            <a:pPr/>
            <a:r>
              <a:t>消费者请求</a:t>
            </a:r>
          </a:p>
        </p:txBody>
      </p:sp>
      <p:sp>
        <p:nvSpPr>
          <p:cNvPr id="1204" name="Shape 1204"/>
          <p:cNvSpPr/>
          <p:nvPr/>
        </p:nvSpPr>
        <p:spPr>
          <a:xfrm flipV="1">
            <a:off x="8250340" y="4513450"/>
            <a:ext cx="1" cy="984251"/>
          </a:xfrm>
          <a:prstGeom prst="line">
            <a:avLst/>
          </a:prstGeom>
          <a:ln w="38100">
            <a:solidFill>
              <a:srgbClr val="164F86"/>
            </a:solidFill>
            <a:bevel/>
            <a:headEnd type="triangle"/>
          </a:ln>
        </p:spPr>
        <p:txBody>
          <a:bodyPr lIns="65023" tIns="65023" rIns="65023" bIns="65023"/>
          <a:lstStyle/>
          <a:p>
            <a:pPr>
              <a:defRPr sz="1600">
                <a:latin typeface="+mn-lt"/>
                <a:ea typeface="+mn-ea"/>
                <a:cs typeface="+mn-cs"/>
                <a:sym typeface="Helvetica"/>
              </a:defRPr>
            </a:pPr>
          </a:p>
        </p:txBody>
      </p:sp>
      <p:grpSp>
        <p:nvGrpSpPr>
          <p:cNvPr id="1209" name="Group 1209"/>
          <p:cNvGrpSpPr/>
          <p:nvPr/>
        </p:nvGrpSpPr>
        <p:grpSpPr>
          <a:xfrm>
            <a:off x="7598063" y="5459055"/>
            <a:ext cx="1304556" cy="897619"/>
            <a:chOff x="0" y="0"/>
            <a:chExt cx="1304555" cy="897617"/>
          </a:xfrm>
        </p:grpSpPr>
        <p:sp>
          <p:nvSpPr>
            <p:cNvPr id="1205" name="Shape 1205"/>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208" name="Group 1208"/>
            <p:cNvGrpSpPr/>
            <p:nvPr/>
          </p:nvGrpSpPr>
          <p:grpSpPr>
            <a:xfrm>
              <a:off x="115990" y="87126"/>
              <a:ext cx="1072575" cy="723365"/>
              <a:chOff x="0" y="0"/>
              <a:chExt cx="1072573" cy="723363"/>
            </a:xfrm>
          </p:grpSpPr>
          <p:pic>
            <p:nvPicPr>
              <p:cNvPr id="1206"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207" name="Shape 1207"/>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sp>
        <p:nvSpPr>
          <p:cNvPr id="1210" name="Shape 1210"/>
          <p:cNvSpPr/>
          <p:nvPr/>
        </p:nvSpPr>
        <p:spPr>
          <a:xfrm>
            <a:off x="5658448" y="6453008"/>
            <a:ext cx="1439390" cy="579747"/>
          </a:xfrm>
          <a:prstGeom prst="roundRect">
            <a:avLst>
              <a:gd name="adj" fmla="val 32859"/>
            </a:avLst>
          </a:prstGeom>
          <a:solidFill>
            <a:schemeClr val="accent6"/>
          </a:solidFill>
          <a:ln w="25400">
            <a:solidFill>
              <a:srgbClr val="164F86"/>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ETL</a:t>
            </a:r>
          </a:p>
        </p:txBody>
      </p:sp>
      <p:sp>
        <p:nvSpPr>
          <p:cNvPr id="1236" name="Shape 1236"/>
          <p:cNvSpPr/>
          <p:nvPr/>
        </p:nvSpPr>
        <p:spPr>
          <a:xfrm>
            <a:off x="4366259" y="6385560"/>
            <a:ext cx="1278891" cy="3568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ln w="38100">
            <a:solidFill>
              <a:schemeClr val="accent1">
                <a:satOff val="-4409"/>
                <a:lumOff val="-10509"/>
              </a:schemeClr>
            </a:solidFill>
            <a:prstDash val="sysDot"/>
            <a:miter lim="400000"/>
          </a:ln>
        </p:spPr>
        <p:txBody>
          <a:bodyPr/>
          <a:lstStyle/>
          <a:p>
            <a:pPr/>
          </a:p>
        </p:txBody>
      </p:sp>
      <p:cxnSp>
        <p:nvCxnSpPr>
          <p:cNvPr id="1212" name="Connector 1212"/>
          <p:cNvCxnSpPr>
            <a:stCxn id="1210" idx="0"/>
            <a:endCxn id="1195" idx="0"/>
          </p:cNvCxnSpPr>
          <p:nvPr/>
        </p:nvCxnSpPr>
        <p:spPr>
          <a:xfrm flipH="1" flipV="1" rot="5400000">
            <a:off x="5962650" y="4578350"/>
            <a:ext cx="2578100" cy="1752600"/>
          </a:xfrm>
          <a:prstGeom prst="bentConnector2">
            <a:avLst/>
          </a:prstGeom>
          <a:ln w="38100">
            <a:solidFill>
              <a:schemeClr val="accent1">
                <a:satOff val="-4409"/>
                <a:lumOff val="-10509"/>
              </a:schemeClr>
            </a:solidFill>
            <a:prstDash val="sysDot"/>
            <a:miter lim="400000"/>
          </a:ln>
        </p:spPr>
      </p:cxnSp>
      <p:grpSp>
        <p:nvGrpSpPr>
          <p:cNvPr id="1217" name="Group 1217"/>
          <p:cNvGrpSpPr/>
          <p:nvPr/>
        </p:nvGrpSpPr>
        <p:grpSpPr>
          <a:xfrm>
            <a:off x="3714729" y="5488424"/>
            <a:ext cx="1304557" cy="897619"/>
            <a:chOff x="0" y="0"/>
            <a:chExt cx="1304555" cy="897617"/>
          </a:xfrm>
        </p:grpSpPr>
        <p:sp>
          <p:nvSpPr>
            <p:cNvPr id="1213" name="Shape 1213"/>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216" name="Group 1216"/>
            <p:cNvGrpSpPr/>
            <p:nvPr/>
          </p:nvGrpSpPr>
          <p:grpSpPr>
            <a:xfrm>
              <a:off x="115990" y="87126"/>
              <a:ext cx="1072575" cy="723365"/>
              <a:chOff x="0" y="0"/>
              <a:chExt cx="1072573" cy="723363"/>
            </a:xfrm>
          </p:grpSpPr>
          <p:pic>
            <p:nvPicPr>
              <p:cNvPr id="1214"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215" name="Shape 1215"/>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sp>
        <p:nvSpPr>
          <p:cNvPr id="1218" name="Shape 1218"/>
          <p:cNvSpPr/>
          <p:nvPr/>
        </p:nvSpPr>
        <p:spPr>
          <a:xfrm>
            <a:off x="6627400" y="3830410"/>
            <a:ext cx="637633" cy="670380"/>
          </a:xfrm>
          <a:prstGeom prst="roundRect">
            <a:avLst>
              <a:gd name="adj" fmla="val 20888"/>
            </a:avLst>
          </a:prstGeom>
          <a:solidFill>
            <a:schemeClr val="accent6"/>
          </a:solidFill>
          <a:ln w="25400">
            <a:solidFill>
              <a:schemeClr val="accent1">
                <a:satOff val="-4409"/>
                <a:lumOff val="-10509"/>
              </a:schemeClr>
            </a:solidFill>
            <a:miter lim="400000"/>
          </a:ln>
          <a:extLst>
            <a:ext uri="{C572A759-6A51-4108-AA02-DFA0A04FC94B}">
              <ma14:wrappingTextBoxFlag xmlns:ma14="http://schemas.microsoft.com/office/mac/drawingml/2011/main" val="1"/>
            </a:ext>
          </a:extLst>
        </p:spPr>
        <p:txBody>
          <a:bodyPr lIns="65023" tIns="65023" rIns="65023" bIns="65023" anchor="ctr"/>
          <a:lstStyle>
            <a:lvl1pPr algn="ctr">
              <a:defRPr sz="2000"/>
            </a:lvl1pPr>
          </a:lstStyle>
          <a:p>
            <a:pPr/>
            <a:r>
              <a:t>API</a:t>
            </a:r>
          </a:p>
        </p:txBody>
      </p:sp>
      <p:sp>
        <p:nvSpPr>
          <p:cNvPr id="1219" name="Shape 1219"/>
          <p:cNvSpPr/>
          <p:nvPr/>
        </p:nvSpPr>
        <p:spPr>
          <a:xfrm>
            <a:off x="2174541" y="131148"/>
            <a:ext cx="8655718" cy="1057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000"/>
            </a:lvl1pPr>
          </a:lstStyle>
          <a:p>
            <a:pPr/>
            <a:r>
              <a:t>C.服务持有数据/数据同步</a:t>
            </a:r>
          </a:p>
        </p:txBody>
      </p:sp>
      <p:sp>
        <p:nvSpPr>
          <p:cNvPr id="1220" name="Shape 1220"/>
          <p:cNvSpPr/>
          <p:nvPr/>
        </p:nvSpPr>
        <p:spPr>
          <a:xfrm>
            <a:off x="10292863" y="3917085"/>
            <a:ext cx="1361949" cy="438406"/>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lstStyle>
          <a:p>
            <a:pPr/>
            <a:r>
              <a:t>业务逻辑</a:t>
            </a:r>
          </a:p>
        </p:txBody>
      </p:sp>
      <p:sp>
        <p:nvSpPr>
          <p:cNvPr id="1221" name="Shape 1221"/>
          <p:cNvSpPr/>
          <p:nvPr/>
        </p:nvSpPr>
        <p:spPr>
          <a:xfrm>
            <a:off x="10305984" y="3251398"/>
            <a:ext cx="1553045"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lstStyle>
          <a:p>
            <a:pPr/>
            <a:r>
              <a:t>API接口/UI</a:t>
            </a:r>
          </a:p>
        </p:txBody>
      </p:sp>
      <p:sp>
        <p:nvSpPr>
          <p:cNvPr id="1222" name="Shape 1222"/>
          <p:cNvSpPr/>
          <p:nvPr/>
        </p:nvSpPr>
        <p:spPr>
          <a:xfrm>
            <a:off x="10326349" y="4582772"/>
            <a:ext cx="1361949" cy="43840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lstStyle>
          <a:p>
            <a:pPr/>
            <a:r>
              <a:t>业务数据</a:t>
            </a:r>
          </a:p>
        </p:txBody>
      </p:sp>
      <p:grpSp>
        <p:nvGrpSpPr>
          <p:cNvPr id="1235" name="Group 1235"/>
          <p:cNvGrpSpPr/>
          <p:nvPr/>
        </p:nvGrpSpPr>
        <p:grpSpPr>
          <a:xfrm>
            <a:off x="1555673" y="7524391"/>
            <a:ext cx="10477654" cy="1348437"/>
            <a:chOff x="469900" y="-432095"/>
            <a:chExt cx="10477652" cy="1348435"/>
          </a:xfrm>
        </p:grpSpPr>
        <p:grpSp>
          <p:nvGrpSpPr>
            <p:cNvPr id="1226" name="Group 1226"/>
            <p:cNvGrpSpPr/>
            <p:nvPr/>
          </p:nvGrpSpPr>
          <p:grpSpPr>
            <a:xfrm>
              <a:off x="469900" y="-406400"/>
              <a:ext cx="2066835" cy="1297045"/>
              <a:chOff x="0" y="0"/>
              <a:chExt cx="2066834" cy="1297044"/>
            </a:xfrm>
          </p:grpSpPr>
          <p:sp>
            <p:nvSpPr>
              <p:cNvPr id="1223" name="Shape 1223"/>
              <p:cNvSpPr/>
              <p:nvPr/>
            </p:nvSpPr>
            <p:spPr>
              <a:xfrm>
                <a:off x="306507" y="497155"/>
                <a:ext cx="17603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数据易分离</a:t>
                </a:r>
              </a:p>
            </p:txBody>
          </p:sp>
          <p:sp>
            <p:nvSpPr>
              <p:cNvPr id="1224" name="Shape 1224"/>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应用场景</a:t>
                </a:r>
              </a:p>
            </p:txBody>
          </p:sp>
          <p:sp>
            <p:nvSpPr>
              <p:cNvPr id="1225" name="Shape 1225"/>
              <p:cNvSpPr/>
              <p:nvPr/>
            </p:nvSpPr>
            <p:spPr>
              <a:xfrm>
                <a:off x="306507" y="883278"/>
                <a:ext cx="17603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上下文清晰</a:t>
                </a:r>
              </a:p>
            </p:txBody>
          </p:sp>
        </p:grpSp>
        <p:grpSp>
          <p:nvGrpSpPr>
            <p:cNvPr id="1230" name="Group 1230"/>
            <p:cNvGrpSpPr/>
            <p:nvPr/>
          </p:nvGrpSpPr>
          <p:grpSpPr>
            <a:xfrm>
              <a:off x="3801589" y="-432096"/>
              <a:ext cx="3358348" cy="1348436"/>
              <a:chOff x="225628" y="-4909"/>
              <a:chExt cx="3358347" cy="1348435"/>
            </a:xfrm>
          </p:grpSpPr>
          <p:sp>
            <p:nvSpPr>
              <p:cNvPr id="1227" name="Shape 1227"/>
              <p:cNvSpPr/>
              <p:nvPr/>
            </p:nvSpPr>
            <p:spPr>
              <a:xfrm>
                <a:off x="535107" y="497155"/>
                <a:ext cx="25985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服务持有业务数据</a:t>
                </a:r>
              </a:p>
            </p:txBody>
          </p:sp>
          <p:sp>
            <p:nvSpPr>
              <p:cNvPr id="1228" name="Shape 1228"/>
              <p:cNvSpPr/>
              <p:nvPr/>
            </p:nvSpPr>
            <p:spPr>
              <a:xfrm>
                <a:off x="225628" y="-4910"/>
                <a:ext cx="1134686" cy="48768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优点</a:t>
                </a:r>
              </a:p>
            </p:txBody>
          </p:sp>
          <p:sp>
            <p:nvSpPr>
              <p:cNvPr id="1229" name="Shape 1229"/>
              <p:cNvSpPr/>
              <p:nvPr/>
            </p:nvSpPr>
            <p:spPr>
              <a:xfrm>
                <a:off x="535107" y="883278"/>
                <a:ext cx="3048870"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服务API对数据的保护</a:t>
                </a:r>
              </a:p>
            </p:txBody>
          </p:sp>
        </p:grpSp>
        <p:grpSp>
          <p:nvGrpSpPr>
            <p:cNvPr id="1234" name="Group 1234"/>
            <p:cNvGrpSpPr/>
            <p:nvPr/>
          </p:nvGrpSpPr>
          <p:grpSpPr>
            <a:xfrm>
              <a:off x="7566886" y="-383812"/>
              <a:ext cx="3380668" cy="1267450"/>
              <a:chOff x="83487" y="-433827"/>
              <a:chExt cx="3380666" cy="1267449"/>
            </a:xfrm>
          </p:grpSpPr>
          <p:sp>
            <p:nvSpPr>
              <p:cNvPr id="1231" name="Shape 1231"/>
              <p:cNvSpPr/>
              <p:nvPr/>
            </p:nvSpPr>
            <p:spPr>
              <a:xfrm>
                <a:off x="83487" y="-433828"/>
                <a:ext cx="1006349"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152400" indent="-152400">
                  <a:buClr>
                    <a:srgbClr val="00B56E"/>
                  </a:buClr>
                  <a:buSzPct val="100000"/>
                  <a:buChar char="-"/>
                  <a:defRPr sz="2800">
                    <a:latin typeface="+mn-lt"/>
                    <a:ea typeface="+mn-ea"/>
                    <a:cs typeface="+mn-cs"/>
                    <a:sym typeface="Helvetica"/>
                  </a:defRPr>
                </a:lvl1pPr>
              </a:lstStyle>
              <a:p>
                <a:pPr/>
                <a:r>
                  <a:t>挑战</a:t>
                </a:r>
              </a:p>
            </p:txBody>
          </p:sp>
          <p:sp>
            <p:nvSpPr>
              <p:cNvPr id="1232" name="Shape 1232"/>
              <p:cNvSpPr/>
              <p:nvPr/>
            </p:nvSpPr>
            <p:spPr>
              <a:xfrm>
                <a:off x="306827" y="1024"/>
                <a:ext cx="3157327" cy="413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数据一致性及错误处理</a:t>
                </a:r>
              </a:p>
            </p:txBody>
          </p:sp>
          <p:sp>
            <p:nvSpPr>
              <p:cNvPr id="1233" name="Shape 1233"/>
              <p:cNvSpPr/>
              <p:nvPr/>
            </p:nvSpPr>
            <p:spPr>
              <a:xfrm>
                <a:off x="306827" y="419854"/>
                <a:ext cx="2598527" cy="413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服务实现数据接口</a:t>
                </a:r>
              </a:p>
            </p:txBody>
          </p:sp>
        </p:grpSp>
      </p:gr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1240" name="Table 1240"/>
          <p:cNvGraphicFramePr/>
          <p:nvPr/>
        </p:nvGraphicFramePr>
        <p:xfrm>
          <a:off x="1345831" y="1712666"/>
          <a:ext cx="10688593" cy="7444141"/>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983145"/>
                <a:gridCol w="3296649"/>
                <a:gridCol w="2933620"/>
                <a:gridCol w="3462478"/>
              </a:tblGrid>
              <a:tr h="1028498">
                <a:tc>
                  <a:txBody>
                    <a:bodyPr/>
                    <a:lstStyle/>
                    <a:p>
                      <a:pPr algn="ctr">
                        <a:defRPr sz="2400"/>
                      </a:pPr>
                    </a:p>
                  </a:txBody>
                  <a:tcPr marL="63500" marR="63500" marT="63500" marB="63500" anchor="t" anchorCtr="0" horzOverflow="overflow">
                    <a:lnL w="12700">
                      <a:solidFill>
                        <a:schemeClr val="accent1">
                          <a:satOff val="-4409"/>
                          <a:lumOff val="-10509"/>
                        </a:schemeClr>
                      </a:solidFill>
                      <a:miter lim="400000"/>
                    </a:lnL>
                    <a:lnT w="12700">
                      <a:solidFill>
                        <a:schemeClr val="accent1">
                          <a:satOff val="-4409"/>
                          <a:lumOff val="-10509"/>
                        </a:schemeClr>
                      </a:solidFill>
                      <a:miter lim="400000"/>
                    </a:lnT>
                    <a:solidFill>
                      <a:schemeClr val="accent1">
                        <a:satOff val="-4409"/>
                        <a:lumOff val="-10509"/>
                      </a:schemeClr>
                    </a:solidFill>
                  </a:tcPr>
                </a:tc>
                <a:tc>
                  <a:txBody>
                    <a:bodyPr/>
                    <a:lstStyle/>
                    <a:p>
                      <a:pPr algn="ctr">
                        <a:defRPr b="0" i="0" sz="1800">
                          <a:solidFill>
                            <a:srgbClr val="000000"/>
                          </a:solidFill>
                        </a:defRPr>
                      </a:pPr>
                      <a:r>
                        <a:rPr b="1" i="1" sz="2000">
                          <a:solidFill>
                            <a:srgbClr val="FFFFFF"/>
                          </a:solidFill>
                        </a:rPr>
                        <a:t>遗留系统数据源
提供数据</a:t>
                      </a:r>
                    </a:p>
                  </a:txBody>
                  <a:tcPr marL="63500" marR="63500" marT="63500" marB="63500" anchor="ctr" anchorCtr="0" horzOverflow="overflow">
                    <a:lnT w="12700">
                      <a:solidFill>
                        <a:schemeClr val="accent1">
                          <a:satOff val="-4409"/>
                          <a:lumOff val="-10509"/>
                        </a:schemeClr>
                      </a:solidFill>
                      <a:miter lim="400000"/>
                    </a:lnT>
                    <a:solidFill>
                      <a:schemeClr val="accent1">
                        <a:satOff val="-4409"/>
                        <a:lumOff val="-10509"/>
                      </a:schemeClr>
                    </a:solidFill>
                  </a:tcPr>
                </a:tc>
                <a:tc>
                  <a:txBody>
                    <a:bodyPr/>
                    <a:lstStyle/>
                    <a:p>
                      <a:pPr algn="ctr">
                        <a:defRPr sz="2000"/>
                      </a:pPr>
                      <a:r>
                        <a:t>遗留系统</a:t>
                      </a:r>
                      <a:r>
                        <a:rPr i="0"/>
                        <a:t>API</a:t>
                      </a:r>
                    </a:p>
                    <a:p>
                      <a:pPr algn="ctr">
                        <a:defRPr sz="2000"/>
                      </a:pPr>
                      <a:r>
                        <a:t>提供数据</a:t>
                      </a:r>
                    </a:p>
                  </a:txBody>
                  <a:tcPr marL="63500" marR="63500" marT="63500" marB="63500" anchor="ctr" anchorCtr="0" horzOverflow="overflow">
                    <a:lnT w="12700">
                      <a:solidFill>
                        <a:schemeClr val="accent1">
                          <a:satOff val="-4409"/>
                          <a:lumOff val="-10509"/>
                        </a:schemeClr>
                      </a:solidFill>
                      <a:miter lim="400000"/>
                    </a:lnT>
                    <a:solidFill>
                      <a:schemeClr val="accent1">
                        <a:satOff val="-4409"/>
                        <a:lumOff val="-10509"/>
                      </a:schemeClr>
                    </a:solidFill>
                  </a:tcPr>
                </a:tc>
                <a:tc>
                  <a:txBody>
                    <a:bodyPr/>
                    <a:lstStyle/>
                    <a:p>
                      <a:pPr algn="ctr">
                        <a:defRPr b="0" i="0" sz="1800">
                          <a:solidFill>
                            <a:srgbClr val="000000"/>
                          </a:solidFill>
                        </a:defRPr>
                      </a:pPr>
                      <a:r>
                        <a:rPr b="1" i="1" sz="2000">
                          <a:solidFill>
                            <a:srgbClr val="FFFFFF"/>
                          </a:solidFill>
                        </a:rPr>
                        <a:t>服务持有数据
数据同步</a:t>
                      </a:r>
                    </a:p>
                  </a:txBody>
                  <a:tcPr marL="63500" marR="63500" marT="63500" marB="63500" anchor="ctr" anchorCtr="0" horzOverflow="overflow">
                    <a:lnR w="12700">
                      <a:solidFill>
                        <a:schemeClr val="accent1">
                          <a:satOff val="-4409"/>
                          <a:lumOff val="-10509"/>
                        </a:schemeClr>
                      </a:solidFill>
                      <a:miter lim="400000"/>
                    </a:lnR>
                    <a:lnT w="12700">
                      <a:solidFill>
                        <a:schemeClr val="accent1">
                          <a:satOff val="-4409"/>
                          <a:lumOff val="-10509"/>
                        </a:schemeClr>
                      </a:solidFill>
                      <a:miter lim="400000"/>
                    </a:lnT>
                    <a:solidFill>
                      <a:schemeClr val="accent1">
                        <a:satOff val="-4409"/>
                        <a:lumOff val="-10509"/>
                      </a:schemeClr>
                    </a:solidFill>
                  </a:tcPr>
                </a:tc>
              </a:tr>
              <a:tr h="1183950">
                <a:tc>
                  <a:txBody>
                    <a:bodyPr/>
                    <a:lstStyle/>
                    <a:p>
                      <a:pPr algn="ctr">
                        <a:defRPr b="0" i="0" sz="1800">
                          <a:solidFill>
                            <a:srgbClr val="000000"/>
                          </a:solidFill>
                        </a:defRPr>
                      </a:pPr>
                      <a:r>
                        <a:rPr b="1" i="1" sz="2000">
                          <a:solidFill>
                            <a:srgbClr val="FFFFFF"/>
                          </a:solidFill>
                        </a:rPr>
                        <a:t>核心
内容</a:t>
                      </a:r>
                    </a:p>
                  </a:txBody>
                  <a:tcPr marL="63500" marR="63500" marT="63500" marB="63500" anchor="ctr" anchorCtr="0" horzOverflow="overflow">
                    <a:lnL w="12700">
                      <a:solidFill>
                        <a:schemeClr val="accent1">
                          <a:satOff val="-4409"/>
                          <a:lumOff val="-10509"/>
                        </a:schemeClr>
                      </a:solidFill>
                      <a:miter lim="400000"/>
                    </a:lnL>
                    <a:solidFill>
                      <a:schemeClr val="accent1">
                        <a:satOff val="-4409"/>
                        <a:lumOff val="-10509"/>
                      </a:schemeClr>
                    </a:solidFill>
                  </a:tcPr>
                </a:tc>
                <a:tc>
                  <a:txBody>
                    <a:bodyPr/>
                    <a:lstStyle/>
                    <a:p>
                      <a:pPr algn="ctr">
                        <a:defRPr b="0" i="0" sz="1800"/>
                      </a:pPr>
                      <a:r>
                        <a:rPr b="1" i="1" sz="1900"/>
                        <a:t>
遗留系统提供数据源
供微服务完成数据依赖</a:t>
                      </a:r>
                    </a:p>
                  </a:txBody>
                  <a:tcPr marL="63500" marR="63500" marT="63500" marB="63500" anchor="ctr" anchorCtr="0" horzOverflow="overflow"/>
                </a:tc>
                <a:tc>
                  <a:txBody>
                    <a:bodyPr/>
                    <a:lstStyle/>
                    <a:p>
                      <a:pPr algn="ctr">
                        <a:defRPr sz="1900"/>
                      </a:pPr>
                    </a:p>
                    <a:p>
                      <a:pPr algn="ctr">
                        <a:defRPr sz="1900"/>
                      </a:pPr>
                      <a:r>
                        <a:t>遗留系统提供</a:t>
                      </a:r>
                      <a:r>
                        <a:rPr i="0"/>
                        <a:t>API</a:t>
                      </a:r>
                      <a:r>
                        <a:t>接口</a:t>
                      </a:r>
                    </a:p>
                    <a:p>
                      <a:pPr algn="ctr">
                        <a:defRPr sz="1900"/>
                      </a:pPr>
                      <a:r>
                        <a:t>供遗留系统完成数据依赖</a:t>
                      </a:r>
                    </a:p>
                  </a:txBody>
                  <a:tcPr marL="63500" marR="63500" marT="63500" marB="63500" anchor="ctr" anchorCtr="0" horzOverflow="overflow"/>
                </a:tc>
                <a:tc>
                  <a:txBody>
                    <a:bodyPr/>
                    <a:lstStyle/>
                    <a:p>
                      <a:pPr algn="ctr">
                        <a:defRPr b="0" i="0" sz="1800"/>
                      </a:pPr>
                      <a:r>
                        <a:rPr b="1" i="1" sz="1900"/>
                        <a:t>服务持有业务数据
使用数据同步机制
保障遗留系统的数据完整性</a:t>
                      </a:r>
                    </a:p>
                  </a:txBody>
                  <a:tcPr marL="63500" marR="63500" marT="63500" marB="63500" anchor="ctr" anchorCtr="0" horzOverflow="overflow">
                    <a:lnR w="12700">
                      <a:solidFill>
                        <a:schemeClr val="accent1">
                          <a:satOff val="-4409"/>
                          <a:lumOff val="-10509"/>
                        </a:schemeClr>
                      </a:solidFill>
                      <a:miter lim="400000"/>
                    </a:lnR>
                  </a:tcPr>
                </a:tc>
              </a:tr>
              <a:tr h="1249705">
                <a:tc>
                  <a:txBody>
                    <a:bodyPr/>
                    <a:lstStyle/>
                    <a:p>
                      <a:pPr algn="ctr">
                        <a:defRPr b="0" i="0" sz="1800">
                          <a:solidFill>
                            <a:srgbClr val="000000"/>
                          </a:solidFill>
                        </a:defRPr>
                      </a:pPr>
                      <a:r>
                        <a:rPr b="1" i="1" sz="2000">
                          <a:solidFill>
                            <a:srgbClr val="FFFFFF"/>
                          </a:solidFill>
                        </a:rPr>
                        <a:t>主要
实现</a:t>
                      </a:r>
                    </a:p>
                  </a:txBody>
                  <a:tcPr marL="63500" marR="63500" marT="63500" marB="63500" anchor="ctr" anchorCtr="0" horzOverflow="overflow">
                    <a:lnL w="12700">
                      <a:solidFill>
                        <a:schemeClr val="accent1">
                          <a:satOff val="-4409"/>
                          <a:lumOff val="-10509"/>
                        </a:schemeClr>
                      </a:solidFill>
                      <a:miter lim="400000"/>
                    </a:lnL>
                    <a:solidFill>
                      <a:schemeClr val="accent1">
                        <a:satOff val="-4409"/>
                        <a:lumOff val="-10509"/>
                      </a:schemeClr>
                    </a:solidFill>
                  </a:tcPr>
                </a:tc>
                <a:tc>
                  <a:txBody>
                    <a:bodyPr/>
                    <a:lstStyle/>
                    <a:p>
                      <a:pPr algn="ctr">
                        <a:defRPr sz="1900"/>
                      </a:pPr>
                      <a:r>
                        <a:t>微服务</a:t>
                      </a:r>
                      <a:r>
                        <a:rPr i="0"/>
                        <a:t>(</a:t>
                      </a:r>
                      <a:r>
                        <a:t>业务逻辑/</a:t>
                      </a:r>
                      <a:r>
                        <a:rPr i="0"/>
                        <a:t>API)</a:t>
                      </a:r>
                    </a:p>
                    <a:p>
                      <a:pPr algn="ctr">
                        <a:defRPr sz="1900"/>
                      </a:pPr>
                      <a:r>
                        <a:t>数据源访问的管理</a:t>
                      </a:r>
                    </a:p>
                  </a:txBody>
                  <a:tcPr marL="63500" marR="63500" marT="63500" marB="63500" anchor="ctr" anchorCtr="0" horzOverflow="overflow"/>
                </a:tc>
                <a:tc>
                  <a:txBody>
                    <a:bodyPr/>
                    <a:lstStyle/>
                    <a:p>
                      <a:pPr algn="ctr">
                        <a:defRPr b="0" i="0" sz="1800"/>
                      </a:pPr>
                      <a:r>
                        <a:rPr b="1" sz="1900"/>
                        <a:t>微服务(业务逻辑/API)
遗留系统的API接口</a:t>
                      </a:r>
                    </a:p>
                  </a:txBody>
                  <a:tcPr marL="63500" marR="63500" marT="63500" marB="63500" anchor="ctr" anchorCtr="0" horzOverflow="overflow"/>
                </a:tc>
                <a:tc>
                  <a:txBody>
                    <a:bodyPr/>
                    <a:lstStyle/>
                    <a:p>
                      <a:pPr algn="ctr">
                        <a:defRPr b="0" i="0" sz="1800"/>
                      </a:pPr>
                      <a:r>
                        <a:rPr b="1" sz="1900"/>
                        <a:t>微服务(业务逻辑/API/数据)
ETL</a:t>
                      </a:r>
                    </a:p>
                  </a:txBody>
                  <a:tcPr marL="63500" marR="63500" marT="63500" marB="63500" anchor="ctr" anchorCtr="0" horzOverflow="overflow">
                    <a:lnR w="12700">
                      <a:solidFill>
                        <a:schemeClr val="accent1">
                          <a:satOff val="-4409"/>
                          <a:lumOff val="-10509"/>
                        </a:schemeClr>
                      </a:solidFill>
                      <a:miter lim="400000"/>
                    </a:lnR>
                  </a:tcPr>
                </a:tc>
              </a:tr>
              <a:tr h="1075108">
                <a:tc>
                  <a:txBody>
                    <a:bodyPr/>
                    <a:lstStyle/>
                    <a:p>
                      <a:pPr algn="ctr">
                        <a:defRPr b="0" i="0" sz="1800">
                          <a:solidFill>
                            <a:srgbClr val="000000"/>
                          </a:solidFill>
                        </a:defRPr>
                      </a:pPr>
                      <a:r>
                        <a:rPr b="1" i="1" sz="2000">
                          <a:solidFill>
                            <a:srgbClr val="FFFFFF"/>
                          </a:solidFill>
                        </a:rPr>
                        <a:t>数据
隔离性</a:t>
                      </a:r>
                    </a:p>
                  </a:txBody>
                  <a:tcPr marL="63500" marR="63500" marT="63500" marB="63500" anchor="ctr" anchorCtr="0" horzOverflow="overflow">
                    <a:lnL w="12700">
                      <a:solidFill>
                        <a:schemeClr val="accent1">
                          <a:satOff val="-4409"/>
                          <a:lumOff val="-10509"/>
                        </a:schemeClr>
                      </a:solidFill>
                      <a:miter lim="400000"/>
                    </a:lnL>
                    <a:solidFill>
                      <a:schemeClr val="accent1">
                        <a:satOff val="-4409"/>
                        <a:lumOff val="-10509"/>
                      </a:schemeClr>
                    </a:solidFill>
                  </a:tcPr>
                </a:tc>
                <a:tc>
                  <a:txBody>
                    <a:bodyPr/>
                    <a:lstStyle/>
                    <a:p>
                      <a:pPr algn="ctr">
                        <a:defRPr b="0" i="0" sz="1800"/>
                      </a:pPr>
                      <a:r>
                        <a:rPr b="1" i="1" sz="1900"/>
                        <a:t>
服务不持有业务数据
共享数据库</a:t>
                      </a:r>
                    </a:p>
                  </a:txBody>
                  <a:tcPr marL="63500" marR="63500" marT="63500" marB="63500" anchor="ctr" anchorCtr="0" horzOverflow="overflow"/>
                </a:tc>
                <a:tc>
                  <a:txBody>
                    <a:bodyPr/>
                    <a:lstStyle/>
                    <a:p>
                      <a:pPr algn="ctr">
                        <a:defRPr sz="1900"/>
                      </a:pPr>
                    </a:p>
                    <a:p>
                      <a:pPr algn="ctr">
                        <a:defRPr sz="1900"/>
                      </a:pPr>
                      <a:r>
                        <a:t>服务不持有业务数据</a:t>
                      </a:r>
                    </a:p>
                    <a:p>
                      <a:pPr algn="ctr">
                        <a:defRPr sz="1900"/>
                      </a:pPr>
                      <a:r>
                        <a:rPr i="0"/>
                        <a:t>API</a:t>
                      </a:r>
                      <a:r>
                        <a:t>提供数据</a:t>
                      </a:r>
                    </a:p>
                  </a:txBody>
                  <a:tcPr marL="63500" marR="63500" marT="63500" marB="63500" anchor="ctr" anchorCtr="0" horzOverflow="overflow"/>
                </a:tc>
                <a:tc>
                  <a:txBody>
                    <a:bodyPr/>
                    <a:lstStyle/>
                    <a:p>
                      <a:pPr algn="ctr">
                        <a:defRPr b="0" i="0" sz="1800"/>
                      </a:pPr>
                      <a:r>
                        <a:rPr b="1" i="1" sz="1900"/>
                        <a:t>
服务持有业务数据</a:t>
                      </a:r>
                    </a:p>
                  </a:txBody>
                  <a:tcPr marL="63500" marR="63500" marT="63500" marB="63500" anchor="ctr" anchorCtr="0" horzOverflow="overflow">
                    <a:lnR w="12700">
                      <a:solidFill>
                        <a:schemeClr val="accent1">
                          <a:satOff val="-4409"/>
                          <a:lumOff val="-10509"/>
                        </a:schemeClr>
                      </a:solidFill>
                      <a:miter lim="400000"/>
                    </a:lnR>
                  </a:tcPr>
                </a:tc>
              </a:tr>
              <a:tr h="944868">
                <a:tc>
                  <a:txBody>
                    <a:bodyPr/>
                    <a:lstStyle/>
                    <a:p>
                      <a:pPr algn="ctr">
                        <a:defRPr b="0" i="0" sz="1800">
                          <a:solidFill>
                            <a:srgbClr val="000000"/>
                          </a:solidFill>
                        </a:defRPr>
                      </a:pPr>
                      <a:r>
                        <a:rPr b="1" i="1" sz="2000">
                          <a:solidFill>
                            <a:srgbClr val="FFFFFF"/>
                          </a:solidFill>
                        </a:rPr>
                        <a:t>开发
成本</a:t>
                      </a:r>
                    </a:p>
                  </a:txBody>
                  <a:tcPr marL="63500" marR="63500" marT="63500" marB="63500" anchor="ctr" anchorCtr="0" horzOverflow="overflow">
                    <a:lnL w="12700">
                      <a:solidFill>
                        <a:schemeClr val="accent1">
                          <a:satOff val="-4409"/>
                          <a:lumOff val="-10509"/>
                        </a:schemeClr>
                      </a:solidFill>
                      <a:miter lim="400000"/>
                    </a:lnL>
                    <a:solidFill>
                      <a:schemeClr val="accent1">
                        <a:satOff val="-4409"/>
                        <a:lumOff val="-10509"/>
                      </a:schemeClr>
                    </a:solidFill>
                  </a:tcPr>
                </a:tc>
                <a:tc>
                  <a:txBody>
                    <a:bodyPr/>
                    <a:lstStyle/>
                    <a:p>
                      <a:pPr algn="ctr">
                        <a:defRPr b="0" i="0" sz="1800"/>
                      </a:pPr>
                      <a:r>
                        <a:rPr b="1" i="1" sz="2000"/>
                        <a:t>
微服务实现</a:t>
                      </a:r>
                    </a:p>
                  </a:txBody>
                  <a:tcPr marL="63500" marR="63500" marT="63500" marB="63500" anchor="ctr" anchorCtr="0" horzOverflow="overflow"/>
                </a:tc>
                <a:tc>
                  <a:txBody>
                    <a:bodyPr/>
                    <a:lstStyle/>
                    <a:p>
                      <a:pPr algn="ctr">
                        <a:defRPr sz="2000"/>
                      </a:pPr>
                    </a:p>
                    <a:p>
                      <a:pPr algn="ctr">
                        <a:defRPr sz="2000"/>
                      </a:pPr>
                      <a:r>
                        <a:t>微服务实现</a:t>
                      </a:r>
                    </a:p>
                    <a:p>
                      <a:pPr algn="ctr">
                        <a:defRPr sz="2000"/>
                      </a:pPr>
                      <a:r>
                        <a:rPr i="0"/>
                        <a:t>API数据接口</a:t>
                      </a:r>
                      <a:r>
                        <a:t>实现</a:t>
                      </a:r>
                    </a:p>
                  </a:txBody>
                  <a:tcPr marL="63500" marR="63500" marT="63500" marB="63500" anchor="ctr" anchorCtr="0" horzOverflow="overflow"/>
                </a:tc>
                <a:tc>
                  <a:txBody>
                    <a:bodyPr/>
                    <a:lstStyle/>
                    <a:p>
                      <a:pPr algn="ctr">
                        <a:defRPr sz="2000"/>
                      </a:pPr>
                    </a:p>
                    <a:p>
                      <a:pPr algn="ctr">
                        <a:defRPr sz="2000"/>
                      </a:pPr>
                      <a:r>
                        <a:t>微服务实现</a:t>
                      </a:r>
                    </a:p>
                    <a:p>
                      <a:pPr algn="ctr">
                        <a:defRPr sz="2000"/>
                      </a:pPr>
                      <a:r>
                        <a:rPr i="0"/>
                        <a:t>ETL</a:t>
                      </a:r>
                      <a:r>
                        <a:t>实现</a:t>
                      </a:r>
                    </a:p>
                  </a:txBody>
                  <a:tcPr marL="63500" marR="63500" marT="63500" marB="63500" anchor="ctr" anchorCtr="0" horzOverflow="overflow">
                    <a:lnR w="12700">
                      <a:solidFill>
                        <a:schemeClr val="accent1">
                          <a:satOff val="-4409"/>
                          <a:lumOff val="-10509"/>
                        </a:schemeClr>
                      </a:solidFill>
                      <a:miter lim="400000"/>
                    </a:lnR>
                  </a:tcPr>
                </a:tc>
              </a:tr>
              <a:tr h="1045246">
                <a:tc>
                  <a:txBody>
                    <a:bodyPr/>
                    <a:lstStyle/>
                    <a:p>
                      <a:pPr algn="ctr">
                        <a:defRPr b="0" i="0" sz="1800">
                          <a:solidFill>
                            <a:srgbClr val="000000"/>
                          </a:solidFill>
                        </a:defRPr>
                      </a:pPr>
                      <a:r>
                        <a:rPr b="1" i="1" sz="2000">
                          <a:solidFill>
                            <a:srgbClr val="FFFFFF"/>
                          </a:solidFill>
                        </a:rPr>
                        <a:t>测试
成本</a:t>
                      </a:r>
                    </a:p>
                  </a:txBody>
                  <a:tcPr marL="63500" marR="63500" marT="63500" marB="63500" anchor="ctr" anchorCtr="0" horzOverflow="overflow">
                    <a:lnL w="12700">
                      <a:solidFill>
                        <a:schemeClr val="accent1">
                          <a:satOff val="-4409"/>
                          <a:lumOff val="-10509"/>
                        </a:schemeClr>
                      </a:solidFill>
                      <a:miter lim="400000"/>
                    </a:lnL>
                    <a:solidFill>
                      <a:schemeClr val="accent1">
                        <a:satOff val="-4409"/>
                        <a:lumOff val="-10509"/>
                      </a:schemeClr>
                    </a:solidFill>
                  </a:tcPr>
                </a:tc>
                <a:tc>
                  <a:txBody>
                    <a:bodyPr/>
                    <a:lstStyle/>
                    <a:p>
                      <a:pPr algn="ctr">
                        <a:defRPr b="0" i="0" sz="1800"/>
                      </a:pPr>
                      <a:r>
                        <a:rPr b="1" i="1" sz="2000"/>
                        <a:t>
服务业务逻辑测试</a:t>
                      </a:r>
                    </a:p>
                  </a:txBody>
                  <a:tcPr marL="63500" marR="63500" marT="63500" marB="63500" anchor="ctr" anchorCtr="0" horzOverflow="overflow"/>
                </a:tc>
                <a:tc>
                  <a:txBody>
                    <a:bodyPr/>
                    <a:lstStyle/>
                    <a:p>
                      <a:pPr algn="ctr">
                        <a:defRPr sz="2000"/>
                      </a:pPr>
                    </a:p>
                    <a:p>
                      <a:pPr algn="ctr">
                        <a:defRPr sz="2000"/>
                      </a:pPr>
                      <a:r>
                        <a:t>服务业务逻辑测试</a:t>
                      </a:r>
                    </a:p>
                    <a:p>
                      <a:pPr algn="ctr">
                        <a:defRPr sz="2000"/>
                      </a:pPr>
                      <a:r>
                        <a:rPr i="0"/>
                        <a:t>API数据接口</a:t>
                      </a:r>
                      <a:r>
                        <a:t>测试</a:t>
                      </a:r>
                    </a:p>
                  </a:txBody>
                  <a:tcPr marL="63500" marR="63500" marT="63500" marB="63500" anchor="ctr" anchorCtr="0" horzOverflow="overflow"/>
                </a:tc>
                <a:tc>
                  <a:txBody>
                    <a:bodyPr/>
                    <a:lstStyle/>
                    <a:p>
                      <a:pPr algn="ctr">
                        <a:defRPr sz="2000"/>
                      </a:pPr>
                    </a:p>
                    <a:p>
                      <a:pPr algn="ctr">
                        <a:defRPr sz="2000"/>
                      </a:pPr>
                      <a:r>
                        <a:t>服务业务逻辑测试</a:t>
                      </a:r>
                    </a:p>
                    <a:p>
                      <a:pPr algn="ctr">
                        <a:defRPr sz="2000"/>
                      </a:pPr>
                      <a:r>
                        <a:rPr i="0"/>
                        <a:t>ETL测试</a:t>
                      </a:r>
                    </a:p>
                  </a:txBody>
                  <a:tcPr marL="63500" marR="63500" marT="63500" marB="63500" anchor="ctr" anchorCtr="0" horzOverflow="overflow">
                    <a:lnR w="12700">
                      <a:solidFill>
                        <a:schemeClr val="accent1">
                          <a:satOff val="-4409"/>
                          <a:lumOff val="-10509"/>
                        </a:schemeClr>
                      </a:solidFill>
                      <a:miter lim="400000"/>
                    </a:lnR>
                  </a:tcPr>
                </a:tc>
              </a:tr>
              <a:tr h="904061">
                <a:tc>
                  <a:txBody>
                    <a:bodyPr/>
                    <a:lstStyle/>
                    <a:p>
                      <a:pPr algn="ctr">
                        <a:defRPr b="0" i="0" sz="1800">
                          <a:solidFill>
                            <a:srgbClr val="000000"/>
                          </a:solidFill>
                        </a:defRPr>
                      </a:pPr>
                      <a:r>
                        <a:rPr b="1" i="1" sz="2000">
                          <a:solidFill>
                            <a:srgbClr val="FFFFFF"/>
                          </a:solidFill>
                        </a:rPr>
                        <a:t>部署
成本</a:t>
                      </a:r>
                    </a:p>
                  </a:txBody>
                  <a:tcPr marL="63500" marR="63500" marT="63500" marB="63500" anchor="ctr" anchorCtr="0" horzOverflow="overflow">
                    <a:lnL w="12700">
                      <a:solidFill>
                        <a:schemeClr val="accent1">
                          <a:satOff val="-4409"/>
                          <a:lumOff val="-10509"/>
                        </a:schemeClr>
                      </a:solidFill>
                      <a:miter lim="400000"/>
                    </a:lnL>
                    <a:lnB w="12700">
                      <a:solidFill>
                        <a:schemeClr val="accent1">
                          <a:satOff val="-4409"/>
                          <a:lumOff val="-10509"/>
                        </a:schemeClr>
                      </a:solidFill>
                      <a:miter lim="400000"/>
                    </a:lnB>
                    <a:solidFill>
                      <a:schemeClr val="accent1">
                        <a:satOff val="-4409"/>
                        <a:lumOff val="-10509"/>
                      </a:schemeClr>
                    </a:solidFill>
                  </a:tcPr>
                </a:tc>
                <a:tc>
                  <a:txBody>
                    <a:bodyPr/>
                    <a:lstStyle/>
                    <a:p>
                      <a:pPr algn="ctr">
                        <a:defRPr b="0" i="0" sz="1800"/>
                      </a:pPr>
                      <a:r>
                        <a:rPr b="1" i="1" sz="2000"/>
                        <a:t>
服务部署，不涉及数据</a:t>
                      </a:r>
                    </a:p>
                  </a:txBody>
                  <a:tcPr marL="63500" marR="63500" marT="63500" marB="63500" anchor="ctr" anchorCtr="0" horzOverflow="overflow">
                    <a:lnB w="12700">
                      <a:solidFill>
                        <a:schemeClr val="accent1">
                          <a:satOff val="-4409"/>
                          <a:lumOff val="-10509"/>
                        </a:schemeClr>
                      </a:solidFill>
                      <a:miter lim="400000"/>
                    </a:lnB>
                  </a:tcPr>
                </a:tc>
                <a:tc>
                  <a:txBody>
                    <a:bodyPr/>
                    <a:lstStyle/>
                    <a:p>
                      <a:pPr algn="ctr">
                        <a:defRPr sz="2000"/>
                      </a:pPr>
                    </a:p>
                    <a:p>
                      <a:pPr algn="ctr">
                        <a:defRPr sz="2000"/>
                      </a:pPr>
                      <a:r>
                        <a:t>服务部署，</a:t>
                      </a:r>
                      <a:r>
                        <a:rPr i="0"/>
                        <a:t>API</a:t>
                      </a:r>
                      <a:r>
                        <a:t>部署</a:t>
                      </a:r>
                    </a:p>
                  </a:txBody>
                  <a:tcPr marL="63500" marR="63500" marT="63500" marB="63500" anchor="ctr" anchorCtr="0" horzOverflow="overflow">
                    <a:lnB w="12700">
                      <a:solidFill>
                        <a:schemeClr val="accent1">
                          <a:satOff val="-4409"/>
                          <a:lumOff val="-10509"/>
                        </a:schemeClr>
                      </a:solidFill>
                      <a:miter lim="400000"/>
                    </a:lnB>
                  </a:tcPr>
                </a:tc>
                <a:tc>
                  <a:txBody>
                    <a:bodyPr/>
                    <a:lstStyle/>
                    <a:p>
                      <a:pPr algn="ctr">
                        <a:defRPr sz="2000"/>
                      </a:pPr>
                    </a:p>
                    <a:p>
                      <a:pPr algn="ctr">
                        <a:defRPr sz="2000"/>
                      </a:pPr>
                      <a:r>
                        <a:t>服务部署，数据管理</a:t>
                      </a:r>
                    </a:p>
                    <a:p>
                      <a:pPr algn="ctr">
                        <a:defRPr sz="2000"/>
                      </a:pPr>
                      <a:r>
                        <a:rPr i="0"/>
                        <a:t>ETL</a:t>
                      </a:r>
                      <a:r>
                        <a:t>部署</a:t>
                      </a:r>
                    </a:p>
                  </a:txBody>
                  <a:tcPr marL="63500" marR="63500" marT="63500" marB="63500" anchor="ctr" anchorCtr="0" horzOverflow="overflow">
                    <a:lnR w="12700">
                      <a:solidFill>
                        <a:schemeClr val="accent1">
                          <a:satOff val="-4409"/>
                          <a:lumOff val="-10509"/>
                        </a:schemeClr>
                      </a:solidFill>
                      <a:miter lim="400000"/>
                    </a:lnR>
                    <a:lnB w="12700">
                      <a:solidFill>
                        <a:schemeClr val="accent1">
                          <a:satOff val="-4409"/>
                          <a:lumOff val="-10509"/>
                        </a:schemeClr>
                      </a:solidFill>
                      <a:miter lim="400000"/>
                    </a:lnB>
                  </a:tcPr>
                </a:tc>
              </a:tr>
            </a:tbl>
          </a:graphicData>
        </a:graphic>
      </p:graphicFrame>
      <p:grpSp>
        <p:nvGrpSpPr>
          <p:cNvPr id="1244" name="Group 1244"/>
          <p:cNvGrpSpPr/>
          <p:nvPr/>
        </p:nvGrpSpPr>
        <p:grpSpPr>
          <a:xfrm>
            <a:off x="9480862" y="5255633"/>
            <a:ext cx="1766742" cy="320107"/>
            <a:chOff x="0" y="0"/>
            <a:chExt cx="1766740" cy="320106"/>
          </a:xfrm>
        </p:grpSpPr>
        <p:sp>
          <p:nvSpPr>
            <p:cNvPr id="1241" name="Shape 1241"/>
            <p:cNvSpPr/>
            <p:nvPr/>
          </p:nvSpPr>
          <p:spPr>
            <a:xfrm>
              <a:off x="0" y="0"/>
              <a:ext cx="471341" cy="320107"/>
            </a:xfrm>
            <a:prstGeom prst="rightArrow">
              <a:avLst>
                <a:gd name="adj1" fmla="val 32000"/>
                <a:gd name="adj2" fmla="val 63231"/>
              </a:avLst>
            </a:prstGeom>
            <a:solidFill>
              <a:srgbClr val="FFFFFF"/>
            </a:solidFill>
            <a:ln w="12700" cap="flat">
              <a:solidFill>
                <a:schemeClr val="accent1">
                  <a:satOff val="-4409"/>
                  <a:lumOff val="-10509"/>
                </a:schemeClr>
              </a:solidFill>
              <a:prstDash val="solid"/>
              <a:bevel/>
            </a:ln>
            <a:effectLst/>
          </p:spPr>
          <p:txBody>
            <a:bodyPr wrap="square" lIns="65023" tIns="65023" rIns="65023" bIns="65023" numCol="1" anchor="ctr">
              <a:noAutofit/>
            </a:bodyPr>
            <a:lstStyle/>
            <a:p>
              <a:pPr/>
            </a:p>
          </p:txBody>
        </p:sp>
        <p:sp>
          <p:nvSpPr>
            <p:cNvPr id="1242" name="Shape 1242"/>
            <p:cNvSpPr/>
            <p:nvPr/>
          </p:nvSpPr>
          <p:spPr>
            <a:xfrm>
              <a:off x="635000" y="0"/>
              <a:ext cx="471341" cy="320107"/>
            </a:xfrm>
            <a:prstGeom prst="rightArrow">
              <a:avLst>
                <a:gd name="adj1" fmla="val 32000"/>
                <a:gd name="adj2" fmla="val 63231"/>
              </a:avLst>
            </a:prstGeom>
            <a:solidFill>
              <a:srgbClr val="FFFFFF"/>
            </a:solidFill>
            <a:ln w="12700" cap="flat">
              <a:solidFill>
                <a:schemeClr val="accent1">
                  <a:satOff val="-4409"/>
                  <a:lumOff val="-10509"/>
                </a:schemeClr>
              </a:solidFill>
              <a:prstDash val="solid"/>
              <a:bevel/>
            </a:ln>
            <a:effectLst/>
          </p:spPr>
          <p:txBody>
            <a:bodyPr wrap="square" lIns="65023" tIns="65023" rIns="65023" bIns="65023" numCol="1" anchor="ctr">
              <a:noAutofit/>
            </a:bodyPr>
            <a:lstStyle/>
            <a:p>
              <a:pPr/>
            </a:p>
          </p:txBody>
        </p:sp>
        <p:sp>
          <p:nvSpPr>
            <p:cNvPr id="1243" name="Shape 1243"/>
            <p:cNvSpPr/>
            <p:nvPr/>
          </p:nvSpPr>
          <p:spPr>
            <a:xfrm>
              <a:off x="1295400" y="0"/>
              <a:ext cx="471341" cy="320107"/>
            </a:xfrm>
            <a:prstGeom prst="rightArrow">
              <a:avLst>
                <a:gd name="adj1" fmla="val 32000"/>
                <a:gd name="adj2" fmla="val 63231"/>
              </a:avLst>
            </a:prstGeom>
            <a:solidFill>
              <a:srgbClr val="FFFFFF"/>
            </a:solidFill>
            <a:ln w="12700" cap="flat">
              <a:solidFill>
                <a:schemeClr val="accent1">
                  <a:satOff val="-4409"/>
                  <a:lumOff val="-10509"/>
                </a:schemeClr>
              </a:solidFill>
              <a:prstDash val="solid"/>
              <a:bevel/>
            </a:ln>
            <a:effectLst/>
          </p:spPr>
          <p:txBody>
            <a:bodyPr wrap="square" lIns="65023" tIns="65023" rIns="65023" bIns="65023" numCol="1" anchor="ctr">
              <a:noAutofit/>
            </a:bodyPr>
            <a:lstStyle/>
            <a:p>
              <a:pPr/>
            </a:p>
          </p:txBody>
        </p:sp>
      </p:grpSp>
      <p:grpSp>
        <p:nvGrpSpPr>
          <p:cNvPr id="1247" name="Group 1247"/>
          <p:cNvGrpSpPr/>
          <p:nvPr/>
        </p:nvGrpSpPr>
        <p:grpSpPr>
          <a:xfrm>
            <a:off x="6512588" y="5268333"/>
            <a:ext cx="1106342" cy="320107"/>
            <a:chOff x="0" y="0"/>
            <a:chExt cx="1106340" cy="320106"/>
          </a:xfrm>
        </p:grpSpPr>
        <p:sp>
          <p:nvSpPr>
            <p:cNvPr id="1245" name="Shape 1245"/>
            <p:cNvSpPr/>
            <p:nvPr/>
          </p:nvSpPr>
          <p:spPr>
            <a:xfrm>
              <a:off x="0" y="0"/>
              <a:ext cx="471341" cy="320107"/>
            </a:xfrm>
            <a:prstGeom prst="rightArrow">
              <a:avLst>
                <a:gd name="adj1" fmla="val 32000"/>
                <a:gd name="adj2" fmla="val 63231"/>
              </a:avLst>
            </a:prstGeom>
            <a:solidFill>
              <a:srgbClr val="FFFFFF"/>
            </a:solidFill>
            <a:ln w="12700" cap="flat">
              <a:solidFill>
                <a:schemeClr val="accent1">
                  <a:satOff val="-4409"/>
                  <a:lumOff val="-10509"/>
                </a:schemeClr>
              </a:solidFill>
              <a:prstDash val="solid"/>
              <a:bevel/>
            </a:ln>
            <a:effectLst/>
          </p:spPr>
          <p:txBody>
            <a:bodyPr wrap="square" lIns="65023" tIns="65023" rIns="65023" bIns="65023" numCol="1" anchor="ctr">
              <a:noAutofit/>
            </a:bodyPr>
            <a:lstStyle/>
            <a:p>
              <a:pPr/>
            </a:p>
          </p:txBody>
        </p:sp>
        <p:sp>
          <p:nvSpPr>
            <p:cNvPr id="1246" name="Shape 1246"/>
            <p:cNvSpPr/>
            <p:nvPr/>
          </p:nvSpPr>
          <p:spPr>
            <a:xfrm>
              <a:off x="635000" y="0"/>
              <a:ext cx="471341" cy="320107"/>
            </a:xfrm>
            <a:prstGeom prst="rightArrow">
              <a:avLst>
                <a:gd name="adj1" fmla="val 32000"/>
                <a:gd name="adj2" fmla="val 63231"/>
              </a:avLst>
            </a:prstGeom>
            <a:solidFill>
              <a:srgbClr val="FFFFFF"/>
            </a:solidFill>
            <a:ln w="12700" cap="flat">
              <a:solidFill>
                <a:schemeClr val="accent1">
                  <a:satOff val="-4409"/>
                  <a:lumOff val="-10509"/>
                </a:schemeClr>
              </a:solidFill>
              <a:prstDash val="solid"/>
              <a:bevel/>
            </a:ln>
            <a:effectLst/>
          </p:spPr>
          <p:txBody>
            <a:bodyPr wrap="square" lIns="65023" tIns="65023" rIns="65023" bIns="65023" numCol="1" anchor="ctr">
              <a:noAutofit/>
            </a:bodyPr>
            <a:lstStyle/>
            <a:p>
              <a:pPr/>
            </a:p>
          </p:txBody>
        </p:sp>
      </p:grpSp>
      <p:sp>
        <p:nvSpPr>
          <p:cNvPr id="1248" name="Shape 1248"/>
          <p:cNvSpPr/>
          <p:nvPr/>
        </p:nvSpPr>
        <p:spPr>
          <a:xfrm>
            <a:off x="3741778" y="5276051"/>
            <a:ext cx="471342" cy="320108"/>
          </a:xfrm>
          <a:prstGeom prst="rightArrow">
            <a:avLst>
              <a:gd name="adj1" fmla="val 32000"/>
              <a:gd name="adj2" fmla="val 63231"/>
            </a:avLst>
          </a:prstGeom>
          <a:solidFill>
            <a:srgbClr val="FFFFFF"/>
          </a:solidFill>
          <a:ln w="12700">
            <a:solidFill>
              <a:schemeClr val="accent1">
                <a:satOff val="-4409"/>
                <a:lumOff val="-10509"/>
              </a:schemeClr>
            </a:solidFill>
            <a:bevel/>
          </a:ln>
        </p:spPr>
        <p:txBody>
          <a:bodyPr lIns="65023" tIns="65023" rIns="65023" bIns="65023" anchor="ctr"/>
          <a:lstStyle/>
          <a:p>
            <a:pPr/>
          </a:p>
        </p:txBody>
      </p:sp>
      <p:sp>
        <p:nvSpPr>
          <p:cNvPr id="1249" name="Shape 1249"/>
          <p:cNvSpPr/>
          <p:nvPr/>
        </p:nvSpPr>
        <p:spPr>
          <a:xfrm>
            <a:off x="3741778" y="6267081"/>
            <a:ext cx="471342" cy="320107"/>
          </a:xfrm>
          <a:prstGeom prst="rightArrow">
            <a:avLst>
              <a:gd name="adj1" fmla="val 32000"/>
              <a:gd name="adj2" fmla="val 63231"/>
            </a:avLst>
          </a:prstGeom>
          <a:solidFill>
            <a:srgbClr val="FFFFFF"/>
          </a:solidFill>
          <a:ln w="12700">
            <a:solidFill>
              <a:schemeClr val="accent1">
                <a:satOff val="-4409"/>
                <a:lumOff val="-10509"/>
              </a:schemeClr>
            </a:solidFill>
            <a:bevel/>
          </a:ln>
        </p:spPr>
        <p:txBody>
          <a:bodyPr lIns="65023" tIns="65023" rIns="65023" bIns="65023" anchor="ctr"/>
          <a:lstStyle/>
          <a:p>
            <a:pPr/>
          </a:p>
        </p:txBody>
      </p:sp>
      <p:grpSp>
        <p:nvGrpSpPr>
          <p:cNvPr id="1252" name="Group 1252"/>
          <p:cNvGrpSpPr/>
          <p:nvPr/>
        </p:nvGrpSpPr>
        <p:grpSpPr>
          <a:xfrm>
            <a:off x="6512588" y="6262100"/>
            <a:ext cx="1106342" cy="320108"/>
            <a:chOff x="0" y="0"/>
            <a:chExt cx="1106340" cy="320106"/>
          </a:xfrm>
        </p:grpSpPr>
        <p:sp>
          <p:nvSpPr>
            <p:cNvPr id="1250" name="Shape 1250"/>
            <p:cNvSpPr/>
            <p:nvPr/>
          </p:nvSpPr>
          <p:spPr>
            <a:xfrm>
              <a:off x="0" y="0"/>
              <a:ext cx="471341" cy="320107"/>
            </a:xfrm>
            <a:prstGeom prst="rightArrow">
              <a:avLst>
                <a:gd name="adj1" fmla="val 32000"/>
                <a:gd name="adj2" fmla="val 63231"/>
              </a:avLst>
            </a:prstGeom>
            <a:solidFill>
              <a:srgbClr val="FFFFFF"/>
            </a:solidFill>
            <a:ln w="12700" cap="flat">
              <a:solidFill>
                <a:schemeClr val="accent1">
                  <a:satOff val="-4409"/>
                  <a:lumOff val="-10509"/>
                </a:schemeClr>
              </a:solidFill>
              <a:prstDash val="solid"/>
              <a:bevel/>
            </a:ln>
            <a:effectLst/>
          </p:spPr>
          <p:txBody>
            <a:bodyPr wrap="square" lIns="65023" tIns="65023" rIns="65023" bIns="65023" numCol="1" anchor="ctr">
              <a:noAutofit/>
            </a:bodyPr>
            <a:lstStyle/>
            <a:p>
              <a:pPr/>
            </a:p>
          </p:txBody>
        </p:sp>
        <p:sp>
          <p:nvSpPr>
            <p:cNvPr id="1251" name="Shape 1251"/>
            <p:cNvSpPr/>
            <p:nvPr/>
          </p:nvSpPr>
          <p:spPr>
            <a:xfrm>
              <a:off x="635000" y="0"/>
              <a:ext cx="471341" cy="320107"/>
            </a:xfrm>
            <a:prstGeom prst="rightArrow">
              <a:avLst>
                <a:gd name="adj1" fmla="val 32000"/>
                <a:gd name="adj2" fmla="val 63231"/>
              </a:avLst>
            </a:prstGeom>
            <a:solidFill>
              <a:srgbClr val="FFFFFF"/>
            </a:solidFill>
            <a:ln w="12700" cap="flat">
              <a:solidFill>
                <a:schemeClr val="accent1">
                  <a:satOff val="-4409"/>
                  <a:lumOff val="-10509"/>
                </a:schemeClr>
              </a:solidFill>
              <a:prstDash val="solid"/>
              <a:bevel/>
            </a:ln>
            <a:effectLst/>
          </p:spPr>
          <p:txBody>
            <a:bodyPr wrap="square" lIns="65023" tIns="65023" rIns="65023" bIns="65023" numCol="1" anchor="ctr">
              <a:noAutofit/>
            </a:bodyPr>
            <a:lstStyle/>
            <a:p>
              <a:pPr/>
            </a:p>
          </p:txBody>
        </p:sp>
      </p:grpSp>
      <p:grpSp>
        <p:nvGrpSpPr>
          <p:cNvPr id="1256" name="Group 1256"/>
          <p:cNvGrpSpPr/>
          <p:nvPr/>
        </p:nvGrpSpPr>
        <p:grpSpPr>
          <a:xfrm>
            <a:off x="9382852" y="6262100"/>
            <a:ext cx="1766742" cy="320108"/>
            <a:chOff x="0" y="0"/>
            <a:chExt cx="1766740" cy="320106"/>
          </a:xfrm>
        </p:grpSpPr>
        <p:sp>
          <p:nvSpPr>
            <p:cNvPr id="1253" name="Shape 1253"/>
            <p:cNvSpPr/>
            <p:nvPr/>
          </p:nvSpPr>
          <p:spPr>
            <a:xfrm>
              <a:off x="0" y="0"/>
              <a:ext cx="471341" cy="320107"/>
            </a:xfrm>
            <a:prstGeom prst="rightArrow">
              <a:avLst>
                <a:gd name="adj1" fmla="val 32000"/>
                <a:gd name="adj2" fmla="val 63231"/>
              </a:avLst>
            </a:prstGeom>
            <a:solidFill>
              <a:srgbClr val="FFFFFF"/>
            </a:solidFill>
            <a:ln w="12700" cap="flat">
              <a:solidFill>
                <a:schemeClr val="accent1">
                  <a:satOff val="-4409"/>
                  <a:lumOff val="-10509"/>
                </a:schemeClr>
              </a:solidFill>
              <a:prstDash val="solid"/>
              <a:bevel/>
            </a:ln>
            <a:effectLst/>
          </p:spPr>
          <p:txBody>
            <a:bodyPr wrap="square" lIns="65023" tIns="65023" rIns="65023" bIns="65023" numCol="1" anchor="ctr">
              <a:noAutofit/>
            </a:bodyPr>
            <a:lstStyle/>
            <a:p>
              <a:pPr/>
            </a:p>
          </p:txBody>
        </p:sp>
        <p:sp>
          <p:nvSpPr>
            <p:cNvPr id="1254" name="Shape 1254"/>
            <p:cNvSpPr/>
            <p:nvPr/>
          </p:nvSpPr>
          <p:spPr>
            <a:xfrm>
              <a:off x="635000" y="0"/>
              <a:ext cx="471341" cy="320107"/>
            </a:xfrm>
            <a:prstGeom prst="rightArrow">
              <a:avLst>
                <a:gd name="adj1" fmla="val 32000"/>
                <a:gd name="adj2" fmla="val 63231"/>
              </a:avLst>
            </a:prstGeom>
            <a:solidFill>
              <a:srgbClr val="FFFFFF"/>
            </a:solidFill>
            <a:ln w="12700" cap="flat">
              <a:solidFill>
                <a:schemeClr val="accent1">
                  <a:satOff val="-4409"/>
                  <a:lumOff val="-10509"/>
                </a:schemeClr>
              </a:solidFill>
              <a:prstDash val="solid"/>
              <a:bevel/>
            </a:ln>
            <a:effectLst/>
          </p:spPr>
          <p:txBody>
            <a:bodyPr wrap="square" lIns="65023" tIns="65023" rIns="65023" bIns="65023" numCol="1" anchor="ctr">
              <a:noAutofit/>
            </a:bodyPr>
            <a:lstStyle/>
            <a:p>
              <a:pPr/>
            </a:p>
          </p:txBody>
        </p:sp>
        <p:sp>
          <p:nvSpPr>
            <p:cNvPr id="1255" name="Shape 1255"/>
            <p:cNvSpPr/>
            <p:nvPr/>
          </p:nvSpPr>
          <p:spPr>
            <a:xfrm>
              <a:off x="1295400" y="0"/>
              <a:ext cx="471341" cy="320107"/>
            </a:xfrm>
            <a:prstGeom prst="rightArrow">
              <a:avLst>
                <a:gd name="adj1" fmla="val 32000"/>
                <a:gd name="adj2" fmla="val 63231"/>
              </a:avLst>
            </a:prstGeom>
            <a:solidFill>
              <a:srgbClr val="FFFFFF"/>
            </a:solidFill>
            <a:ln w="12700" cap="flat">
              <a:solidFill>
                <a:schemeClr val="accent1">
                  <a:satOff val="-4409"/>
                  <a:lumOff val="-10509"/>
                </a:schemeClr>
              </a:solidFill>
              <a:prstDash val="solid"/>
              <a:bevel/>
            </a:ln>
            <a:effectLst/>
          </p:spPr>
          <p:txBody>
            <a:bodyPr wrap="square" lIns="65023" tIns="65023" rIns="65023" bIns="65023" numCol="1" anchor="ctr">
              <a:noAutofit/>
            </a:bodyPr>
            <a:lstStyle/>
            <a:p>
              <a:pPr/>
            </a:p>
          </p:txBody>
        </p:sp>
      </p:grpSp>
      <p:sp>
        <p:nvSpPr>
          <p:cNvPr id="1257" name="Shape 1257"/>
          <p:cNvSpPr/>
          <p:nvPr/>
        </p:nvSpPr>
        <p:spPr>
          <a:xfrm>
            <a:off x="3741778" y="7258110"/>
            <a:ext cx="471342" cy="320108"/>
          </a:xfrm>
          <a:prstGeom prst="rightArrow">
            <a:avLst>
              <a:gd name="adj1" fmla="val 32000"/>
              <a:gd name="adj2" fmla="val 63231"/>
            </a:avLst>
          </a:prstGeom>
          <a:solidFill>
            <a:srgbClr val="FFFFFF"/>
          </a:solidFill>
          <a:ln w="12700">
            <a:solidFill>
              <a:schemeClr val="accent1">
                <a:satOff val="-4409"/>
                <a:lumOff val="-10509"/>
              </a:schemeClr>
            </a:solidFill>
            <a:bevel/>
          </a:ln>
        </p:spPr>
        <p:txBody>
          <a:bodyPr lIns="65023" tIns="65023" rIns="65023" bIns="65023" anchor="ctr"/>
          <a:lstStyle/>
          <a:p>
            <a:pPr/>
          </a:p>
        </p:txBody>
      </p:sp>
      <p:grpSp>
        <p:nvGrpSpPr>
          <p:cNvPr id="1260" name="Group 1260"/>
          <p:cNvGrpSpPr/>
          <p:nvPr/>
        </p:nvGrpSpPr>
        <p:grpSpPr>
          <a:xfrm>
            <a:off x="6530517" y="7253129"/>
            <a:ext cx="1106342" cy="320108"/>
            <a:chOff x="0" y="0"/>
            <a:chExt cx="1106340" cy="320106"/>
          </a:xfrm>
        </p:grpSpPr>
        <p:sp>
          <p:nvSpPr>
            <p:cNvPr id="1258" name="Shape 1258"/>
            <p:cNvSpPr/>
            <p:nvPr/>
          </p:nvSpPr>
          <p:spPr>
            <a:xfrm>
              <a:off x="0" y="0"/>
              <a:ext cx="471341" cy="320107"/>
            </a:xfrm>
            <a:prstGeom prst="rightArrow">
              <a:avLst>
                <a:gd name="adj1" fmla="val 32000"/>
                <a:gd name="adj2" fmla="val 63231"/>
              </a:avLst>
            </a:prstGeom>
            <a:solidFill>
              <a:srgbClr val="FFFFFF"/>
            </a:solidFill>
            <a:ln w="12700" cap="flat">
              <a:solidFill>
                <a:schemeClr val="accent1">
                  <a:satOff val="-4409"/>
                  <a:lumOff val="-10509"/>
                </a:schemeClr>
              </a:solidFill>
              <a:prstDash val="solid"/>
              <a:bevel/>
            </a:ln>
            <a:effectLst/>
          </p:spPr>
          <p:txBody>
            <a:bodyPr wrap="square" lIns="65023" tIns="65023" rIns="65023" bIns="65023" numCol="1" anchor="ctr">
              <a:noAutofit/>
            </a:bodyPr>
            <a:lstStyle/>
            <a:p>
              <a:pPr/>
            </a:p>
          </p:txBody>
        </p:sp>
        <p:sp>
          <p:nvSpPr>
            <p:cNvPr id="1259" name="Shape 1259"/>
            <p:cNvSpPr/>
            <p:nvPr/>
          </p:nvSpPr>
          <p:spPr>
            <a:xfrm>
              <a:off x="635000" y="0"/>
              <a:ext cx="471341" cy="320107"/>
            </a:xfrm>
            <a:prstGeom prst="rightArrow">
              <a:avLst>
                <a:gd name="adj1" fmla="val 32000"/>
                <a:gd name="adj2" fmla="val 63231"/>
              </a:avLst>
            </a:prstGeom>
            <a:solidFill>
              <a:srgbClr val="FFFFFF"/>
            </a:solidFill>
            <a:ln w="12700" cap="flat">
              <a:solidFill>
                <a:schemeClr val="accent1">
                  <a:satOff val="-4409"/>
                  <a:lumOff val="-10509"/>
                </a:schemeClr>
              </a:solidFill>
              <a:prstDash val="solid"/>
              <a:bevel/>
            </a:ln>
            <a:effectLst/>
          </p:spPr>
          <p:txBody>
            <a:bodyPr wrap="square" lIns="65023" tIns="65023" rIns="65023" bIns="65023" numCol="1" anchor="ctr">
              <a:noAutofit/>
            </a:bodyPr>
            <a:lstStyle/>
            <a:p>
              <a:pPr/>
            </a:p>
          </p:txBody>
        </p:sp>
      </p:grpSp>
      <p:grpSp>
        <p:nvGrpSpPr>
          <p:cNvPr id="1263" name="Group 1263"/>
          <p:cNvGrpSpPr/>
          <p:nvPr/>
        </p:nvGrpSpPr>
        <p:grpSpPr>
          <a:xfrm>
            <a:off x="9687652" y="7253129"/>
            <a:ext cx="1106342" cy="320108"/>
            <a:chOff x="0" y="0"/>
            <a:chExt cx="1106340" cy="320106"/>
          </a:xfrm>
        </p:grpSpPr>
        <p:sp>
          <p:nvSpPr>
            <p:cNvPr id="1261" name="Shape 1261"/>
            <p:cNvSpPr/>
            <p:nvPr/>
          </p:nvSpPr>
          <p:spPr>
            <a:xfrm>
              <a:off x="0" y="0"/>
              <a:ext cx="471341" cy="320107"/>
            </a:xfrm>
            <a:prstGeom prst="rightArrow">
              <a:avLst>
                <a:gd name="adj1" fmla="val 32000"/>
                <a:gd name="adj2" fmla="val 63231"/>
              </a:avLst>
            </a:prstGeom>
            <a:solidFill>
              <a:srgbClr val="FFFFFF"/>
            </a:solidFill>
            <a:ln w="12700" cap="flat">
              <a:solidFill>
                <a:schemeClr val="accent1">
                  <a:satOff val="-4409"/>
                  <a:lumOff val="-10509"/>
                </a:schemeClr>
              </a:solidFill>
              <a:prstDash val="solid"/>
              <a:bevel/>
            </a:ln>
            <a:effectLst/>
          </p:spPr>
          <p:txBody>
            <a:bodyPr wrap="square" lIns="65023" tIns="65023" rIns="65023" bIns="65023" numCol="1" anchor="ctr">
              <a:noAutofit/>
            </a:bodyPr>
            <a:lstStyle/>
            <a:p>
              <a:pPr/>
            </a:p>
          </p:txBody>
        </p:sp>
        <p:sp>
          <p:nvSpPr>
            <p:cNvPr id="1262" name="Shape 1262"/>
            <p:cNvSpPr/>
            <p:nvPr/>
          </p:nvSpPr>
          <p:spPr>
            <a:xfrm>
              <a:off x="635000" y="0"/>
              <a:ext cx="471341" cy="320107"/>
            </a:xfrm>
            <a:prstGeom prst="rightArrow">
              <a:avLst>
                <a:gd name="adj1" fmla="val 32000"/>
                <a:gd name="adj2" fmla="val 63231"/>
              </a:avLst>
            </a:prstGeom>
            <a:solidFill>
              <a:srgbClr val="FFFFFF"/>
            </a:solidFill>
            <a:ln w="12700" cap="flat">
              <a:solidFill>
                <a:schemeClr val="accent1">
                  <a:satOff val="-4409"/>
                  <a:lumOff val="-10509"/>
                </a:schemeClr>
              </a:solidFill>
              <a:prstDash val="solid"/>
              <a:bevel/>
            </a:ln>
            <a:effectLst/>
          </p:spPr>
          <p:txBody>
            <a:bodyPr wrap="square" lIns="65023" tIns="65023" rIns="65023" bIns="65023" numCol="1" anchor="ctr">
              <a:noAutofit/>
            </a:bodyPr>
            <a:lstStyle/>
            <a:p>
              <a:pPr/>
            </a:p>
          </p:txBody>
        </p:sp>
      </p:grpSp>
      <p:sp>
        <p:nvSpPr>
          <p:cNvPr id="1264" name="Shape 1264"/>
          <p:cNvSpPr/>
          <p:nvPr/>
        </p:nvSpPr>
        <p:spPr>
          <a:xfrm>
            <a:off x="3741778" y="8325339"/>
            <a:ext cx="471342" cy="320107"/>
          </a:xfrm>
          <a:prstGeom prst="rightArrow">
            <a:avLst>
              <a:gd name="adj1" fmla="val 32000"/>
              <a:gd name="adj2" fmla="val 63231"/>
            </a:avLst>
          </a:prstGeom>
          <a:solidFill>
            <a:srgbClr val="FFFFFF"/>
          </a:solidFill>
          <a:ln w="12700">
            <a:solidFill>
              <a:schemeClr val="accent1">
                <a:satOff val="-4409"/>
                <a:lumOff val="-10509"/>
              </a:schemeClr>
            </a:solidFill>
            <a:bevel/>
          </a:ln>
        </p:spPr>
        <p:txBody>
          <a:bodyPr lIns="65023" tIns="65023" rIns="65023" bIns="65023" anchor="ctr"/>
          <a:lstStyle/>
          <a:p>
            <a:pPr/>
          </a:p>
        </p:txBody>
      </p:sp>
      <p:grpSp>
        <p:nvGrpSpPr>
          <p:cNvPr id="1267" name="Group 1267"/>
          <p:cNvGrpSpPr/>
          <p:nvPr/>
        </p:nvGrpSpPr>
        <p:grpSpPr>
          <a:xfrm>
            <a:off x="6530517" y="8350739"/>
            <a:ext cx="1106342" cy="320107"/>
            <a:chOff x="0" y="0"/>
            <a:chExt cx="1106340" cy="320106"/>
          </a:xfrm>
        </p:grpSpPr>
        <p:sp>
          <p:nvSpPr>
            <p:cNvPr id="1265" name="Shape 1265"/>
            <p:cNvSpPr/>
            <p:nvPr/>
          </p:nvSpPr>
          <p:spPr>
            <a:xfrm>
              <a:off x="0" y="0"/>
              <a:ext cx="471341" cy="320107"/>
            </a:xfrm>
            <a:prstGeom prst="rightArrow">
              <a:avLst>
                <a:gd name="adj1" fmla="val 32000"/>
                <a:gd name="adj2" fmla="val 63231"/>
              </a:avLst>
            </a:prstGeom>
            <a:solidFill>
              <a:srgbClr val="FFFFFF"/>
            </a:solidFill>
            <a:ln w="12700" cap="flat">
              <a:solidFill>
                <a:schemeClr val="accent1">
                  <a:satOff val="-4409"/>
                  <a:lumOff val="-10509"/>
                </a:schemeClr>
              </a:solidFill>
              <a:prstDash val="solid"/>
              <a:bevel/>
            </a:ln>
            <a:effectLst/>
          </p:spPr>
          <p:txBody>
            <a:bodyPr wrap="square" lIns="65023" tIns="65023" rIns="65023" bIns="65023" numCol="1" anchor="ctr">
              <a:noAutofit/>
            </a:bodyPr>
            <a:lstStyle/>
            <a:p>
              <a:pPr/>
            </a:p>
          </p:txBody>
        </p:sp>
        <p:sp>
          <p:nvSpPr>
            <p:cNvPr id="1266" name="Shape 1266"/>
            <p:cNvSpPr/>
            <p:nvPr/>
          </p:nvSpPr>
          <p:spPr>
            <a:xfrm>
              <a:off x="635000" y="0"/>
              <a:ext cx="471341" cy="320107"/>
            </a:xfrm>
            <a:prstGeom prst="rightArrow">
              <a:avLst>
                <a:gd name="adj1" fmla="val 32000"/>
                <a:gd name="adj2" fmla="val 63231"/>
              </a:avLst>
            </a:prstGeom>
            <a:solidFill>
              <a:srgbClr val="FFFFFF"/>
            </a:solidFill>
            <a:ln w="12700" cap="flat">
              <a:solidFill>
                <a:schemeClr val="accent1">
                  <a:satOff val="-4409"/>
                  <a:lumOff val="-10509"/>
                </a:schemeClr>
              </a:solidFill>
              <a:prstDash val="solid"/>
              <a:bevel/>
            </a:ln>
            <a:effectLst/>
          </p:spPr>
          <p:txBody>
            <a:bodyPr wrap="square" lIns="65023" tIns="65023" rIns="65023" bIns="65023" numCol="1" anchor="ctr">
              <a:noAutofit/>
            </a:bodyPr>
            <a:lstStyle/>
            <a:p>
              <a:pPr/>
            </a:p>
          </p:txBody>
        </p:sp>
      </p:grpSp>
      <p:grpSp>
        <p:nvGrpSpPr>
          <p:cNvPr id="1271" name="Group 1271"/>
          <p:cNvGrpSpPr/>
          <p:nvPr/>
        </p:nvGrpSpPr>
        <p:grpSpPr>
          <a:xfrm>
            <a:off x="9382852" y="8350739"/>
            <a:ext cx="1766742" cy="320107"/>
            <a:chOff x="0" y="0"/>
            <a:chExt cx="1766740" cy="320106"/>
          </a:xfrm>
        </p:grpSpPr>
        <p:sp>
          <p:nvSpPr>
            <p:cNvPr id="1268" name="Shape 1268"/>
            <p:cNvSpPr/>
            <p:nvPr/>
          </p:nvSpPr>
          <p:spPr>
            <a:xfrm>
              <a:off x="0" y="0"/>
              <a:ext cx="471341" cy="320107"/>
            </a:xfrm>
            <a:prstGeom prst="rightArrow">
              <a:avLst>
                <a:gd name="adj1" fmla="val 32000"/>
                <a:gd name="adj2" fmla="val 63231"/>
              </a:avLst>
            </a:prstGeom>
            <a:solidFill>
              <a:srgbClr val="FFFFFF"/>
            </a:solidFill>
            <a:ln w="12700" cap="flat">
              <a:solidFill>
                <a:schemeClr val="accent1">
                  <a:satOff val="-4409"/>
                  <a:lumOff val="-10509"/>
                </a:schemeClr>
              </a:solidFill>
              <a:prstDash val="solid"/>
              <a:bevel/>
            </a:ln>
            <a:effectLst/>
          </p:spPr>
          <p:txBody>
            <a:bodyPr wrap="square" lIns="65023" tIns="65023" rIns="65023" bIns="65023" numCol="1" anchor="ctr">
              <a:noAutofit/>
            </a:bodyPr>
            <a:lstStyle/>
            <a:p>
              <a:pPr/>
            </a:p>
          </p:txBody>
        </p:sp>
        <p:sp>
          <p:nvSpPr>
            <p:cNvPr id="1269" name="Shape 1269"/>
            <p:cNvSpPr/>
            <p:nvPr/>
          </p:nvSpPr>
          <p:spPr>
            <a:xfrm>
              <a:off x="635000" y="0"/>
              <a:ext cx="471341" cy="320107"/>
            </a:xfrm>
            <a:prstGeom prst="rightArrow">
              <a:avLst>
                <a:gd name="adj1" fmla="val 32000"/>
                <a:gd name="adj2" fmla="val 63231"/>
              </a:avLst>
            </a:prstGeom>
            <a:solidFill>
              <a:srgbClr val="FFFFFF"/>
            </a:solidFill>
            <a:ln w="12700" cap="flat">
              <a:solidFill>
                <a:schemeClr val="accent1">
                  <a:satOff val="-4409"/>
                  <a:lumOff val="-10509"/>
                </a:schemeClr>
              </a:solidFill>
              <a:prstDash val="solid"/>
              <a:bevel/>
            </a:ln>
            <a:effectLst/>
          </p:spPr>
          <p:txBody>
            <a:bodyPr wrap="square" lIns="65023" tIns="65023" rIns="65023" bIns="65023" numCol="1" anchor="ctr">
              <a:noAutofit/>
            </a:bodyPr>
            <a:lstStyle/>
            <a:p>
              <a:pPr/>
            </a:p>
          </p:txBody>
        </p:sp>
        <p:sp>
          <p:nvSpPr>
            <p:cNvPr id="1270" name="Shape 1270"/>
            <p:cNvSpPr/>
            <p:nvPr/>
          </p:nvSpPr>
          <p:spPr>
            <a:xfrm>
              <a:off x="1295400" y="0"/>
              <a:ext cx="471341" cy="320107"/>
            </a:xfrm>
            <a:prstGeom prst="rightArrow">
              <a:avLst>
                <a:gd name="adj1" fmla="val 32000"/>
                <a:gd name="adj2" fmla="val 63231"/>
              </a:avLst>
            </a:prstGeom>
            <a:solidFill>
              <a:srgbClr val="FFFFFF"/>
            </a:solidFill>
            <a:ln w="12700" cap="flat">
              <a:solidFill>
                <a:schemeClr val="accent1">
                  <a:satOff val="-4409"/>
                  <a:lumOff val="-10509"/>
                </a:schemeClr>
              </a:solidFill>
              <a:prstDash val="solid"/>
              <a:bevel/>
            </a:ln>
            <a:effectLst/>
          </p:spPr>
          <p:txBody>
            <a:bodyPr wrap="square" lIns="65023" tIns="65023" rIns="65023" bIns="65023" numCol="1" anchor="ctr">
              <a:noAutofit/>
            </a:bodyPr>
            <a:lstStyle/>
            <a:p>
              <a:pPr/>
            </a:p>
          </p:txBody>
        </p:sp>
      </p:grpSp>
      <p:sp>
        <p:nvSpPr>
          <p:cNvPr id="1272" name="Shape 1272"/>
          <p:cNvSpPr/>
          <p:nvPr/>
        </p:nvSpPr>
        <p:spPr>
          <a:xfrm>
            <a:off x="3383026" y="309205"/>
            <a:ext cx="6238749" cy="89459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000"/>
            </a:lvl1pPr>
          </a:lstStyle>
          <a:p>
            <a:pPr/>
            <a:r>
              <a:t>数据依赖方案总结</a:t>
            </a: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291" name="Group 1291"/>
          <p:cNvGrpSpPr/>
          <p:nvPr/>
        </p:nvGrpSpPr>
        <p:grpSpPr>
          <a:xfrm>
            <a:off x="2824183" y="1939801"/>
            <a:ext cx="6202466" cy="4633891"/>
            <a:chOff x="0" y="0"/>
            <a:chExt cx="6202465" cy="4633890"/>
          </a:xfrm>
        </p:grpSpPr>
        <p:sp>
          <p:nvSpPr>
            <p:cNvPr id="1276" name="Shape 1276"/>
            <p:cNvSpPr/>
            <p:nvPr/>
          </p:nvSpPr>
          <p:spPr>
            <a:xfrm>
              <a:off x="2569440" y="0"/>
              <a:ext cx="2090553" cy="670379"/>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遗留系统</a:t>
              </a:r>
            </a:p>
          </p:txBody>
        </p:sp>
        <p:grpSp>
          <p:nvGrpSpPr>
            <p:cNvPr id="1281" name="Group 1281"/>
            <p:cNvGrpSpPr/>
            <p:nvPr/>
          </p:nvGrpSpPr>
          <p:grpSpPr>
            <a:xfrm>
              <a:off x="909369" y="652268"/>
              <a:ext cx="5293097" cy="2041040"/>
              <a:chOff x="0" y="0"/>
              <a:chExt cx="5293096" cy="2041038"/>
            </a:xfrm>
          </p:grpSpPr>
          <p:sp>
            <p:nvSpPr>
              <p:cNvPr id="1277" name="Shape 1277"/>
              <p:cNvSpPr/>
              <p:nvPr/>
            </p:nvSpPr>
            <p:spPr>
              <a:xfrm>
                <a:off x="0" y="1370659"/>
                <a:ext cx="2090552"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实现新业务</a:t>
                </a:r>
              </a:p>
            </p:txBody>
          </p:sp>
          <p:sp>
            <p:nvSpPr>
              <p:cNvPr id="1278" name="Shape 1278"/>
              <p:cNvSpPr/>
              <p:nvPr/>
            </p:nvSpPr>
            <p:spPr>
              <a:xfrm>
                <a:off x="3202544" y="1370659"/>
                <a:ext cx="2090553"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优化现有业务</a:t>
                </a:r>
              </a:p>
            </p:txBody>
          </p:sp>
          <p:sp>
            <p:nvSpPr>
              <p:cNvPr id="1302" name="Shape 1302"/>
              <p:cNvSpPr/>
              <p:nvPr/>
            </p:nvSpPr>
            <p:spPr>
              <a:xfrm>
                <a:off x="1045210" y="0"/>
                <a:ext cx="1647190" cy="1351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0658"/>
                    </a:lnTo>
                    <a:lnTo>
                      <a:pt x="0" y="10658"/>
                    </a:lnTo>
                    <a:lnTo>
                      <a:pt x="0" y="21600"/>
                    </a:lnTo>
                  </a:path>
                </a:pathLst>
              </a:custGeom>
              <a:noFill/>
              <a:ln w="38100" cap="flat">
                <a:solidFill>
                  <a:srgbClr val="164F86"/>
                </a:solidFill>
                <a:prstDash val="solid"/>
                <a:bevel/>
              </a:ln>
              <a:effectLst/>
            </p:spPr>
            <p:txBody>
              <a:bodyPr/>
              <a:lstStyle/>
              <a:p>
                <a:pPr/>
              </a:p>
            </p:txBody>
          </p:sp>
          <p:sp>
            <p:nvSpPr>
              <p:cNvPr id="1303" name="Shape 1303"/>
              <p:cNvSpPr/>
              <p:nvPr/>
            </p:nvSpPr>
            <p:spPr>
              <a:xfrm>
                <a:off x="2692400" y="0"/>
                <a:ext cx="1554481" cy="13512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0678"/>
                    </a:lnTo>
                    <a:lnTo>
                      <a:pt x="21600" y="10678"/>
                    </a:lnTo>
                    <a:lnTo>
                      <a:pt x="21600" y="21600"/>
                    </a:lnTo>
                  </a:path>
                </a:pathLst>
              </a:custGeom>
              <a:noFill/>
              <a:ln w="38100" cap="flat">
                <a:solidFill>
                  <a:srgbClr val="164F86"/>
                </a:solidFill>
                <a:prstDash val="solid"/>
                <a:bevel/>
              </a:ln>
              <a:effectLst/>
            </p:spPr>
            <p:txBody>
              <a:bodyPr/>
              <a:lstStyle/>
              <a:p>
                <a:pPr/>
              </a:p>
            </p:txBody>
          </p:sp>
        </p:grpSp>
        <p:grpSp>
          <p:nvGrpSpPr>
            <p:cNvPr id="1284" name="Group 1284"/>
            <p:cNvGrpSpPr/>
            <p:nvPr/>
          </p:nvGrpSpPr>
          <p:grpSpPr>
            <a:xfrm>
              <a:off x="0" y="2700778"/>
              <a:ext cx="1967231" cy="1926558"/>
              <a:chOff x="0" y="0"/>
              <a:chExt cx="1967230" cy="1926557"/>
            </a:xfrm>
          </p:grpSpPr>
          <p:sp>
            <p:nvSpPr>
              <p:cNvPr id="1282" name="Shape 1282"/>
              <p:cNvSpPr/>
              <p:nvPr/>
            </p:nvSpPr>
            <p:spPr>
              <a:xfrm>
                <a:off x="0" y="1256178"/>
                <a:ext cx="1524000"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1900"/>
                </a:pPr>
                <a:r>
                  <a:t>与现有业务</a:t>
                </a:r>
              </a:p>
              <a:p>
                <a:pPr algn="ctr">
                  <a:defRPr sz="1900"/>
                </a:pPr>
                <a:r>
                  <a:t>数据独立</a:t>
                </a:r>
              </a:p>
            </p:txBody>
          </p:sp>
          <p:sp>
            <p:nvSpPr>
              <p:cNvPr id="1304" name="Shape 1304"/>
              <p:cNvSpPr/>
              <p:nvPr/>
            </p:nvSpPr>
            <p:spPr>
              <a:xfrm>
                <a:off x="762000" y="0"/>
                <a:ext cx="1205230" cy="12369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9846"/>
                    </a:lnTo>
                    <a:lnTo>
                      <a:pt x="21600" y="9846"/>
                    </a:lnTo>
                    <a:lnTo>
                      <a:pt x="21600" y="0"/>
                    </a:lnTo>
                  </a:path>
                </a:pathLst>
              </a:custGeom>
              <a:noFill/>
              <a:ln w="38100" cap="flat">
                <a:solidFill>
                  <a:srgbClr val="164F86"/>
                </a:solidFill>
                <a:prstDash val="solid"/>
                <a:bevel/>
              </a:ln>
              <a:effectLst/>
            </p:spPr>
            <p:txBody>
              <a:bodyPr/>
              <a:lstStyle/>
              <a:p>
                <a:pPr/>
              </a:p>
            </p:txBody>
          </p:sp>
        </p:grpSp>
        <p:grpSp>
          <p:nvGrpSpPr>
            <p:cNvPr id="1287" name="Group 1287"/>
            <p:cNvGrpSpPr/>
            <p:nvPr/>
          </p:nvGrpSpPr>
          <p:grpSpPr>
            <a:xfrm>
              <a:off x="1966256" y="2700778"/>
              <a:ext cx="1865186" cy="1926558"/>
              <a:chOff x="0" y="0"/>
              <a:chExt cx="1865184" cy="1926557"/>
            </a:xfrm>
          </p:grpSpPr>
          <p:sp>
            <p:nvSpPr>
              <p:cNvPr id="1285" name="Shape 1285"/>
              <p:cNvSpPr/>
              <p:nvPr/>
            </p:nvSpPr>
            <p:spPr>
              <a:xfrm>
                <a:off x="341184" y="1256178"/>
                <a:ext cx="1524001"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1900"/>
                </a:pPr>
                <a:r>
                  <a:t>与现有业务</a:t>
                </a:r>
              </a:p>
              <a:p>
                <a:pPr algn="ctr">
                  <a:defRPr sz="1900"/>
                </a:pPr>
                <a:r>
                  <a:t>数据依赖</a:t>
                </a:r>
              </a:p>
            </p:txBody>
          </p:sp>
          <p:sp>
            <p:nvSpPr>
              <p:cNvPr id="1305" name="Shape 1305"/>
              <p:cNvSpPr/>
              <p:nvPr/>
            </p:nvSpPr>
            <p:spPr>
              <a:xfrm>
                <a:off x="0" y="0"/>
                <a:ext cx="1102361" cy="12369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9869"/>
                    </a:lnTo>
                    <a:lnTo>
                      <a:pt x="0" y="9869"/>
                    </a:lnTo>
                    <a:lnTo>
                      <a:pt x="0" y="0"/>
                    </a:lnTo>
                  </a:path>
                </a:pathLst>
              </a:custGeom>
              <a:noFill/>
              <a:ln w="38100" cap="flat">
                <a:solidFill>
                  <a:srgbClr val="164F86"/>
                </a:solidFill>
                <a:prstDash val="solid"/>
                <a:bevel/>
              </a:ln>
              <a:effectLst/>
            </p:spPr>
            <p:txBody>
              <a:bodyPr/>
              <a:lstStyle/>
              <a:p>
                <a:pPr/>
              </a:p>
            </p:txBody>
          </p:sp>
        </p:grpSp>
        <p:grpSp>
          <p:nvGrpSpPr>
            <p:cNvPr id="1290" name="Group 1290"/>
            <p:cNvGrpSpPr/>
            <p:nvPr/>
          </p:nvGrpSpPr>
          <p:grpSpPr>
            <a:xfrm>
              <a:off x="4401545" y="2716329"/>
              <a:ext cx="1524001" cy="1917562"/>
              <a:chOff x="0" y="0"/>
              <a:chExt cx="1524000" cy="1917561"/>
            </a:xfrm>
          </p:grpSpPr>
          <p:sp>
            <p:nvSpPr>
              <p:cNvPr id="1306" name="Shape 1306"/>
              <p:cNvSpPr/>
              <p:nvPr/>
            </p:nvSpPr>
            <p:spPr>
              <a:xfrm>
                <a:off x="762389" y="0"/>
                <a:ext cx="1351" cy="12281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200" y="14400"/>
                      <a:pt x="14400" y="7200"/>
                      <a:pt x="21600" y="0"/>
                    </a:cubicBezTo>
                  </a:path>
                </a:pathLst>
              </a:custGeom>
              <a:noFill/>
              <a:ln w="38100" cap="flat">
                <a:solidFill>
                  <a:srgbClr val="164F86"/>
                </a:solidFill>
                <a:prstDash val="solid"/>
                <a:bevel/>
              </a:ln>
              <a:effectLst/>
            </p:spPr>
            <p:txBody>
              <a:bodyPr/>
              <a:lstStyle/>
              <a:p>
                <a:pPr/>
              </a:p>
            </p:txBody>
          </p:sp>
          <p:sp>
            <p:nvSpPr>
              <p:cNvPr id="1289" name="Shape 1289"/>
              <p:cNvSpPr/>
              <p:nvPr/>
            </p:nvSpPr>
            <p:spPr>
              <a:xfrm>
                <a:off x="0" y="1247182"/>
                <a:ext cx="1524000"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1900"/>
                </a:pPr>
                <a:r>
                  <a:t>剥离服务</a:t>
                </a:r>
              </a:p>
              <a:p>
                <a:pPr algn="ctr">
                  <a:defRPr sz="1900"/>
                </a:pPr>
                <a:r>
                  <a:t>优化业务</a:t>
                </a:r>
              </a:p>
            </p:txBody>
          </p:sp>
        </p:grpSp>
      </p:grpSp>
      <p:grpSp>
        <p:nvGrpSpPr>
          <p:cNvPr id="1294" name="Group 1294"/>
          <p:cNvGrpSpPr/>
          <p:nvPr/>
        </p:nvGrpSpPr>
        <p:grpSpPr>
          <a:xfrm>
            <a:off x="7213028" y="4656130"/>
            <a:ext cx="1524001" cy="1917562"/>
            <a:chOff x="0" y="0"/>
            <a:chExt cx="1524000" cy="1917561"/>
          </a:xfrm>
        </p:grpSpPr>
        <p:sp>
          <p:nvSpPr>
            <p:cNvPr id="1307" name="Shape 1307"/>
            <p:cNvSpPr/>
            <p:nvPr/>
          </p:nvSpPr>
          <p:spPr>
            <a:xfrm>
              <a:off x="762389" y="0"/>
              <a:ext cx="1351" cy="12281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200" y="14400"/>
                    <a:pt x="14400" y="7200"/>
                    <a:pt x="21600" y="0"/>
                  </a:cubicBezTo>
                </a:path>
              </a:pathLst>
            </a:custGeom>
            <a:noFill/>
            <a:ln w="38100" cap="flat">
              <a:solidFill>
                <a:srgbClr val="164F86"/>
              </a:solidFill>
              <a:prstDash val="solid"/>
              <a:bevel/>
            </a:ln>
            <a:effectLst/>
          </p:spPr>
          <p:txBody>
            <a:bodyPr/>
            <a:lstStyle/>
            <a:p>
              <a:pPr/>
            </a:p>
          </p:txBody>
        </p:sp>
        <p:sp>
          <p:nvSpPr>
            <p:cNvPr id="1293" name="Shape 1293"/>
            <p:cNvSpPr/>
            <p:nvPr/>
          </p:nvSpPr>
          <p:spPr>
            <a:xfrm>
              <a:off x="0" y="1247182"/>
              <a:ext cx="1524000" cy="670380"/>
            </a:xfrm>
            <a:prstGeom prst="rect">
              <a:avLst/>
            </a:prstGeom>
            <a:solidFill>
              <a:srgbClr val="FFFFFF"/>
            </a:solidFill>
            <a:ln w="381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1900"/>
              </a:pPr>
              <a:r>
                <a:t>剥离服务</a:t>
              </a:r>
            </a:p>
            <a:p>
              <a:pPr algn="ctr">
                <a:defRPr sz="1900"/>
              </a:pPr>
              <a:r>
                <a:t>优化业务</a:t>
              </a:r>
            </a:p>
          </p:txBody>
        </p:sp>
      </p:grpSp>
      <p:sp>
        <p:nvSpPr>
          <p:cNvPr id="1308" name="Shape 1308"/>
          <p:cNvSpPr/>
          <p:nvPr/>
        </p:nvSpPr>
        <p:spPr>
          <a:xfrm>
            <a:off x="7988118" y="4656130"/>
            <a:ext cx="1351" cy="1228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7200" y="14400"/>
                  <a:pt x="14400" y="7200"/>
                  <a:pt x="21600" y="0"/>
                </a:cubicBezTo>
              </a:path>
            </a:pathLst>
          </a:custGeom>
          <a:ln w="38100">
            <a:solidFill>
              <a:srgbClr val="164F86"/>
            </a:solidFill>
            <a:bevel/>
          </a:ln>
        </p:spPr>
        <p:txBody>
          <a:bodyPr/>
          <a:lstStyle/>
          <a:p>
            <a:pPr/>
          </a:p>
        </p:txBody>
      </p:sp>
      <p:sp>
        <p:nvSpPr>
          <p:cNvPr id="1296" name="Shape 1296"/>
          <p:cNvSpPr/>
          <p:nvPr/>
        </p:nvSpPr>
        <p:spPr>
          <a:xfrm>
            <a:off x="7225728" y="5903313"/>
            <a:ext cx="1524001" cy="670379"/>
          </a:xfrm>
          <a:prstGeom prst="rect">
            <a:avLst/>
          </a:prstGeom>
          <a:solidFill>
            <a:srgbClr val="FFFFFF"/>
          </a:solidFill>
          <a:ln w="38100">
            <a:solidFill>
              <a:srgbClr val="164F86"/>
            </a:solidFill>
            <a:bevel/>
          </a:ln>
          <a:extLst>
            <a:ext uri="{C572A759-6A51-4108-AA02-DFA0A04FC94B}">
              <ma14:wrappingTextBoxFlag xmlns:ma14="http://schemas.microsoft.com/office/mac/drawingml/2011/main" val="1"/>
            </a:ext>
          </a:extLst>
        </p:spPr>
        <p:txBody>
          <a:bodyPr lIns="65023" tIns="65023" rIns="65023" bIns="65023" anchor="ctr"/>
          <a:lstStyle/>
          <a:p>
            <a:pPr algn="ctr">
              <a:defRPr sz="1900"/>
            </a:pPr>
            <a:r>
              <a:t>梳理逻辑</a:t>
            </a:r>
          </a:p>
          <a:p>
            <a:pPr algn="ctr">
              <a:defRPr sz="1900"/>
            </a:pPr>
            <a:r>
              <a:t>优化实现</a:t>
            </a:r>
          </a:p>
        </p:txBody>
      </p:sp>
      <p:grpSp>
        <p:nvGrpSpPr>
          <p:cNvPr id="1299" name="Group 1299"/>
          <p:cNvGrpSpPr/>
          <p:nvPr/>
        </p:nvGrpSpPr>
        <p:grpSpPr>
          <a:xfrm>
            <a:off x="7658179" y="6661508"/>
            <a:ext cx="659099" cy="630190"/>
            <a:chOff x="0" y="0"/>
            <a:chExt cx="659097" cy="630189"/>
          </a:xfrm>
        </p:grpSpPr>
        <p:sp>
          <p:nvSpPr>
            <p:cNvPr id="1297" name="Shape 1297"/>
            <p:cNvSpPr/>
            <p:nvPr/>
          </p:nvSpPr>
          <p:spPr>
            <a:xfrm>
              <a:off x="0" y="0"/>
              <a:ext cx="659098" cy="630190"/>
            </a:xfrm>
            <a:prstGeom prst="ellipse">
              <a:avLst/>
            </a:prstGeom>
            <a:solidFill>
              <a:schemeClr val="accent2"/>
            </a:solidFill>
            <a:ln w="25400" cap="flat">
              <a:solidFill>
                <a:srgbClr val="8C3A38"/>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lgn="ctr">
                <a:defRPr b="1" sz="2500">
                  <a:solidFill>
                    <a:srgbClr val="FFFFFF"/>
                  </a:solidFill>
                </a:defRPr>
              </a:pPr>
            </a:p>
          </p:txBody>
        </p:sp>
        <p:sp>
          <p:nvSpPr>
            <p:cNvPr id="1298" name="Shape 1298"/>
            <p:cNvSpPr/>
            <p:nvPr/>
          </p:nvSpPr>
          <p:spPr>
            <a:xfrm>
              <a:off x="99797" y="37583"/>
              <a:ext cx="470419" cy="504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600">
                  <a:solidFill>
                    <a:srgbClr val="FFFFFF"/>
                  </a:solidFill>
                  <a:latin typeface="+mn-lt"/>
                  <a:ea typeface="+mn-ea"/>
                  <a:cs typeface="+mn-cs"/>
                  <a:sym typeface="Helvetica"/>
                </a:defRPr>
              </a:lvl1pPr>
            </a:lstStyle>
            <a:p>
              <a:pPr/>
              <a:r>
                <a:t>3</a:t>
              </a:r>
            </a:p>
          </p:txBody>
        </p:sp>
      </p:grpSp>
      <p:sp>
        <p:nvSpPr>
          <p:cNvPr id="1300" name="Shape 1300"/>
          <p:cNvSpPr/>
          <p:nvPr/>
        </p:nvSpPr>
        <p:spPr>
          <a:xfrm>
            <a:off x="7175258" y="5858658"/>
            <a:ext cx="1624942" cy="769506"/>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lIns="65023" tIns="65023" rIns="65023" bIns="65023" anchor="ctr"/>
          <a:lstStyle/>
          <a:p>
            <a:pPr algn="ctr">
              <a:defRPr sz="1900"/>
            </a:pPr>
            <a:r>
              <a:t>剥离服务</a:t>
            </a:r>
          </a:p>
          <a:p>
            <a:pPr algn="ctr">
              <a:defRPr sz="1900"/>
            </a:pPr>
            <a:r>
              <a:t>优化业务</a:t>
            </a:r>
          </a:p>
        </p:txBody>
      </p:sp>
      <p:sp>
        <p:nvSpPr>
          <p:cNvPr id="1301" name="Shape 1301"/>
          <p:cNvSpPr/>
          <p:nvPr/>
        </p:nvSpPr>
        <p:spPr>
          <a:xfrm>
            <a:off x="3770282" y="96424"/>
            <a:ext cx="5464236"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lvl1pPr>
          </a:lstStyle>
          <a:p>
            <a:pPr/>
            <a:r>
              <a:t>现有业务 - 优化</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0" name="Shape 1310"/>
          <p:cNvSpPr/>
          <p:nvPr/>
        </p:nvSpPr>
        <p:spPr>
          <a:xfrm>
            <a:off x="3856113" y="131148"/>
            <a:ext cx="5292574" cy="1057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000"/>
            </a:lvl1pPr>
          </a:lstStyle>
          <a:p>
            <a:pPr/>
            <a:r>
              <a:t>现有业务 - 优化</a:t>
            </a:r>
          </a:p>
        </p:txBody>
      </p:sp>
      <p:grpSp>
        <p:nvGrpSpPr>
          <p:cNvPr id="1326" name="Group 1326"/>
          <p:cNvGrpSpPr/>
          <p:nvPr/>
        </p:nvGrpSpPr>
        <p:grpSpPr>
          <a:xfrm>
            <a:off x="317374" y="1433265"/>
            <a:ext cx="2428749" cy="3613401"/>
            <a:chOff x="0" y="0"/>
            <a:chExt cx="2428748" cy="3613399"/>
          </a:xfrm>
        </p:grpSpPr>
        <p:sp>
          <p:nvSpPr>
            <p:cNvPr id="1311" name="Shape 1311"/>
            <p:cNvSpPr/>
            <p:nvPr/>
          </p:nvSpPr>
          <p:spPr>
            <a:xfrm>
              <a:off x="0" y="0"/>
              <a:ext cx="2428748" cy="3891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000">
                  <a:latin typeface="+mn-lt"/>
                  <a:ea typeface="+mn-ea"/>
                  <a:cs typeface="+mn-cs"/>
                  <a:sym typeface="Helvetica"/>
                </a:defRPr>
              </a:lvl1pPr>
            </a:lstStyle>
            <a:p>
              <a:pPr/>
              <a:r>
                <a:t>以内部代码调用为主</a:t>
              </a:r>
            </a:p>
          </p:txBody>
        </p:sp>
        <p:grpSp>
          <p:nvGrpSpPr>
            <p:cNvPr id="1316" name="Group 1316"/>
            <p:cNvGrpSpPr/>
            <p:nvPr/>
          </p:nvGrpSpPr>
          <p:grpSpPr>
            <a:xfrm>
              <a:off x="352998" y="2715781"/>
              <a:ext cx="1304557" cy="897619"/>
              <a:chOff x="0" y="0"/>
              <a:chExt cx="1304555" cy="897617"/>
            </a:xfrm>
          </p:grpSpPr>
          <p:sp>
            <p:nvSpPr>
              <p:cNvPr id="1312" name="Shape 1312"/>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315" name="Group 1315"/>
              <p:cNvGrpSpPr/>
              <p:nvPr/>
            </p:nvGrpSpPr>
            <p:grpSpPr>
              <a:xfrm>
                <a:off x="115990" y="87126"/>
                <a:ext cx="1072575" cy="723365"/>
                <a:chOff x="0" y="0"/>
                <a:chExt cx="1072573" cy="723363"/>
              </a:xfrm>
            </p:grpSpPr>
            <p:pic>
              <p:nvPicPr>
                <p:cNvPr id="1313"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314" name="Shape 1314"/>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sp>
          <p:nvSpPr>
            <p:cNvPr id="1317" name="Shape 1317"/>
            <p:cNvSpPr/>
            <p:nvPr/>
          </p:nvSpPr>
          <p:spPr>
            <a:xfrm flipH="1">
              <a:off x="1005276" y="2092720"/>
              <a:ext cx="1" cy="620230"/>
            </a:xfrm>
            <a:prstGeom prst="line">
              <a:avLst/>
            </a:prstGeom>
            <a:noFill/>
            <a:ln w="762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325" name="Group 1325"/>
            <p:cNvGrpSpPr/>
            <p:nvPr/>
          </p:nvGrpSpPr>
          <p:grpSpPr>
            <a:xfrm>
              <a:off x="93864" y="476289"/>
              <a:ext cx="1899025" cy="1580888"/>
              <a:chOff x="0" y="0"/>
              <a:chExt cx="1899024" cy="1580886"/>
            </a:xfrm>
          </p:grpSpPr>
          <p:sp>
            <p:nvSpPr>
              <p:cNvPr id="1318" name="Shape 1318"/>
              <p:cNvSpPr/>
              <p:nvPr/>
            </p:nvSpPr>
            <p:spPr>
              <a:xfrm flipH="1">
                <a:off x="1363753" y="79257"/>
                <a:ext cx="1" cy="932733"/>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319" name="Shape 1319"/>
              <p:cNvSpPr/>
              <p:nvPr/>
            </p:nvSpPr>
            <p:spPr>
              <a:xfrm>
                <a:off x="0" y="0"/>
                <a:ext cx="1899025" cy="1580887"/>
              </a:xfrm>
              <a:prstGeom prst="rect">
                <a:avLst/>
              </a:prstGeom>
              <a:solidFill>
                <a:srgbClr val="FFFFFF"/>
              </a:solidFill>
              <a:ln w="25400" cap="flat">
                <a:solidFill>
                  <a:srgbClr val="164F86"/>
                </a:solidFill>
                <a:prstDash val="solid"/>
                <a:bevel/>
              </a:ln>
              <a:effectLst/>
            </p:spPr>
            <p:txBody>
              <a:bodyPr wrap="square" lIns="65023" tIns="65023" rIns="65023" bIns="65023" numCol="1" anchor="ctr">
                <a:noAutofit/>
              </a:bodyPr>
              <a:lstStyle/>
              <a:p>
                <a:pPr algn="ctr"/>
              </a:p>
            </p:txBody>
          </p:sp>
          <p:sp>
            <p:nvSpPr>
              <p:cNvPr id="1320" name="Shape 1320"/>
              <p:cNvSpPr/>
              <p:nvPr/>
            </p:nvSpPr>
            <p:spPr>
              <a:xfrm>
                <a:off x="997617" y="981490"/>
                <a:ext cx="738384"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C</a:t>
                </a:r>
              </a:p>
            </p:txBody>
          </p:sp>
          <p:sp>
            <p:nvSpPr>
              <p:cNvPr id="1321" name="Shape 1321"/>
              <p:cNvSpPr/>
              <p:nvPr/>
            </p:nvSpPr>
            <p:spPr>
              <a:xfrm>
                <a:off x="150202" y="991221"/>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B</a:t>
                </a:r>
              </a:p>
            </p:txBody>
          </p:sp>
          <p:sp>
            <p:nvSpPr>
              <p:cNvPr id="1322" name="Shape 1322"/>
              <p:cNvSpPr/>
              <p:nvPr/>
            </p:nvSpPr>
            <p:spPr>
              <a:xfrm flipH="1">
                <a:off x="538253" y="568566"/>
                <a:ext cx="1" cy="410463"/>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323" name="Shape 1323"/>
              <p:cNvSpPr/>
              <p:nvPr/>
            </p:nvSpPr>
            <p:spPr>
              <a:xfrm>
                <a:off x="1389153" y="571437"/>
                <a:ext cx="1" cy="394892"/>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324" name="Shape 1324"/>
              <p:cNvSpPr/>
              <p:nvPr/>
            </p:nvSpPr>
            <p:spPr>
              <a:xfrm>
                <a:off x="74002" y="86775"/>
                <a:ext cx="1719015" cy="465722"/>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A</a:t>
                </a:r>
              </a:p>
            </p:txBody>
          </p:sp>
        </p:grpSp>
      </p:gr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0" name="Shape 1330"/>
          <p:cNvSpPr/>
          <p:nvPr/>
        </p:nvSpPr>
        <p:spPr>
          <a:xfrm>
            <a:off x="3856113" y="131148"/>
            <a:ext cx="5292574" cy="1057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000"/>
            </a:lvl1pPr>
          </a:lstStyle>
          <a:p>
            <a:pPr/>
            <a:r>
              <a:t>现有业务 - 优化</a:t>
            </a:r>
          </a:p>
        </p:txBody>
      </p:sp>
      <p:grpSp>
        <p:nvGrpSpPr>
          <p:cNvPr id="1346" name="Group 1346"/>
          <p:cNvGrpSpPr/>
          <p:nvPr/>
        </p:nvGrpSpPr>
        <p:grpSpPr>
          <a:xfrm>
            <a:off x="317374" y="1433265"/>
            <a:ext cx="2428749" cy="3613401"/>
            <a:chOff x="0" y="0"/>
            <a:chExt cx="2428748" cy="3613399"/>
          </a:xfrm>
        </p:grpSpPr>
        <p:sp>
          <p:nvSpPr>
            <p:cNvPr id="1331" name="Shape 1331"/>
            <p:cNvSpPr/>
            <p:nvPr/>
          </p:nvSpPr>
          <p:spPr>
            <a:xfrm>
              <a:off x="0" y="0"/>
              <a:ext cx="2428748" cy="3891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000">
                  <a:latin typeface="+mn-lt"/>
                  <a:ea typeface="+mn-ea"/>
                  <a:cs typeface="+mn-cs"/>
                  <a:sym typeface="Helvetica"/>
                </a:defRPr>
              </a:lvl1pPr>
            </a:lstStyle>
            <a:p>
              <a:pPr/>
              <a:r>
                <a:t>以内部代码调用为主</a:t>
              </a:r>
            </a:p>
          </p:txBody>
        </p:sp>
        <p:grpSp>
          <p:nvGrpSpPr>
            <p:cNvPr id="1336" name="Group 1336"/>
            <p:cNvGrpSpPr/>
            <p:nvPr/>
          </p:nvGrpSpPr>
          <p:grpSpPr>
            <a:xfrm>
              <a:off x="352998" y="2715781"/>
              <a:ext cx="1304557" cy="897619"/>
              <a:chOff x="0" y="0"/>
              <a:chExt cx="1304555" cy="897617"/>
            </a:xfrm>
          </p:grpSpPr>
          <p:sp>
            <p:nvSpPr>
              <p:cNvPr id="1332" name="Shape 1332"/>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335" name="Group 1335"/>
              <p:cNvGrpSpPr/>
              <p:nvPr/>
            </p:nvGrpSpPr>
            <p:grpSpPr>
              <a:xfrm>
                <a:off x="115990" y="87126"/>
                <a:ext cx="1072575" cy="723365"/>
                <a:chOff x="0" y="0"/>
                <a:chExt cx="1072573" cy="723363"/>
              </a:xfrm>
            </p:grpSpPr>
            <p:pic>
              <p:nvPicPr>
                <p:cNvPr id="1333"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334" name="Shape 1334"/>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sp>
          <p:nvSpPr>
            <p:cNvPr id="1337" name="Shape 1337"/>
            <p:cNvSpPr/>
            <p:nvPr/>
          </p:nvSpPr>
          <p:spPr>
            <a:xfrm flipH="1">
              <a:off x="1005276" y="2092720"/>
              <a:ext cx="1" cy="620230"/>
            </a:xfrm>
            <a:prstGeom prst="line">
              <a:avLst/>
            </a:prstGeom>
            <a:noFill/>
            <a:ln w="762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345" name="Group 1345"/>
            <p:cNvGrpSpPr/>
            <p:nvPr/>
          </p:nvGrpSpPr>
          <p:grpSpPr>
            <a:xfrm>
              <a:off x="93864" y="476289"/>
              <a:ext cx="1899025" cy="1580888"/>
              <a:chOff x="0" y="0"/>
              <a:chExt cx="1899024" cy="1580886"/>
            </a:xfrm>
          </p:grpSpPr>
          <p:sp>
            <p:nvSpPr>
              <p:cNvPr id="1338" name="Shape 1338"/>
              <p:cNvSpPr/>
              <p:nvPr/>
            </p:nvSpPr>
            <p:spPr>
              <a:xfrm flipH="1">
                <a:off x="1363753" y="79257"/>
                <a:ext cx="1" cy="932733"/>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339" name="Shape 1339"/>
              <p:cNvSpPr/>
              <p:nvPr/>
            </p:nvSpPr>
            <p:spPr>
              <a:xfrm>
                <a:off x="0" y="0"/>
                <a:ext cx="1899025" cy="1580887"/>
              </a:xfrm>
              <a:prstGeom prst="rect">
                <a:avLst/>
              </a:prstGeom>
              <a:solidFill>
                <a:srgbClr val="FFFFFF"/>
              </a:solidFill>
              <a:ln w="25400" cap="flat">
                <a:solidFill>
                  <a:srgbClr val="164F86"/>
                </a:solidFill>
                <a:prstDash val="solid"/>
                <a:bevel/>
              </a:ln>
              <a:effectLst/>
            </p:spPr>
            <p:txBody>
              <a:bodyPr wrap="square" lIns="65023" tIns="65023" rIns="65023" bIns="65023" numCol="1" anchor="ctr">
                <a:noAutofit/>
              </a:bodyPr>
              <a:lstStyle/>
              <a:p>
                <a:pPr algn="ctr"/>
              </a:p>
            </p:txBody>
          </p:sp>
          <p:sp>
            <p:nvSpPr>
              <p:cNvPr id="1340" name="Shape 1340"/>
              <p:cNvSpPr/>
              <p:nvPr/>
            </p:nvSpPr>
            <p:spPr>
              <a:xfrm>
                <a:off x="997617" y="981490"/>
                <a:ext cx="738384"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C</a:t>
                </a:r>
              </a:p>
            </p:txBody>
          </p:sp>
          <p:sp>
            <p:nvSpPr>
              <p:cNvPr id="1341" name="Shape 1341"/>
              <p:cNvSpPr/>
              <p:nvPr/>
            </p:nvSpPr>
            <p:spPr>
              <a:xfrm>
                <a:off x="150202" y="991221"/>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B</a:t>
                </a:r>
              </a:p>
            </p:txBody>
          </p:sp>
          <p:sp>
            <p:nvSpPr>
              <p:cNvPr id="1342" name="Shape 1342"/>
              <p:cNvSpPr/>
              <p:nvPr/>
            </p:nvSpPr>
            <p:spPr>
              <a:xfrm flipH="1">
                <a:off x="538253" y="568566"/>
                <a:ext cx="1" cy="410463"/>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343" name="Shape 1343"/>
              <p:cNvSpPr/>
              <p:nvPr/>
            </p:nvSpPr>
            <p:spPr>
              <a:xfrm>
                <a:off x="1389153" y="571437"/>
                <a:ext cx="1" cy="394892"/>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344" name="Shape 1344"/>
              <p:cNvSpPr/>
              <p:nvPr/>
            </p:nvSpPr>
            <p:spPr>
              <a:xfrm>
                <a:off x="74002" y="86775"/>
                <a:ext cx="1719015" cy="465722"/>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A</a:t>
                </a:r>
              </a:p>
            </p:txBody>
          </p:sp>
        </p:grpSp>
      </p:grpSp>
      <p:grpSp>
        <p:nvGrpSpPr>
          <p:cNvPr id="1364" name="Group 1364"/>
          <p:cNvGrpSpPr/>
          <p:nvPr/>
        </p:nvGrpSpPr>
        <p:grpSpPr>
          <a:xfrm>
            <a:off x="2398944" y="1367378"/>
            <a:ext cx="3597605" cy="3679288"/>
            <a:chOff x="0" y="0"/>
            <a:chExt cx="3597604" cy="3679286"/>
          </a:xfrm>
        </p:grpSpPr>
        <p:sp>
          <p:nvSpPr>
            <p:cNvPr id="1347" name="Shape 1347"/>
            <p:cNvSpPr/>
            <p:nvPr/>
          </p:nvSpPr>
          <p:spPr>
            <a:xfrm>
              <a:off x="491439" y="0"/>
              <a:ext cx="3106165" cy="4348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000">
                  <a:latin typeface="+mn-lt"/>
                  <a:ea typeface="+mn-ea"/>
                  <a:cs typeface="+mn-cs"/>
                  <a:sym typeface="Helvetica"/>
                </a:defRPr>
              </a:lvl1pPr>
            </a:lstStyle>
            <a:p>
              <a:pPr/>
              <a:r>
                <a:t>以本地REST接口调用为主</a:t>
              </a:r>
            </a:p>
          </p:txBody>
        </p:sp>
        <p:sp>
          <p:nvSpPr>
            <p:cNvPr id="1348" name="Shape 1348"/>
            <p:cNvSpPr/>
            <p:nvPr/>
          </p:nvSpPr>
          <p:spPr>
            <a:xfrm>
              <a:off x="0" y="1310430"/>
              <a:ext cx="881810" cy="1"/>
            </a:xfrm>
            <a:prstGeom prst="line">
              <a:avLst/>
            </a:prstGeom>
            <a:noFill/>
            <a:ln w="76200" cap="flat">
              <a:solidFill>
                <a:schemeClr val="accent6">
                  <a:satOff val="-35873"/>
                  <a:lumOff val="-12431"/>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363" name="Group 1363"/>
            <p:cNvGrpSpPr/>
            <p:nvPr/>
          </p:nvGrpSpPr>
          <p:grpSpPr>
            <a:xfrm>
              <a:off x="1036368" y="542176"/>
              <a:ext cx="1899026" cy="3137111"/>
              <a:chOff x="0" y="0"/>
              <a:chExt cx="1899024" cy="3137109"/>
            </a:xfrm>
          </p:grpSpPr>
          <p:sp>
            <p:nvSpPr>
              <p:cNvPr id="1349" name="Shape 1349"/>
              <p:cNvSpPr/>
              <p:nvPr/>
            </p:nvSpPr>
            <p:spPr>
              <a:xfrm flipH="1">
                <a:off x="1363753" y="79257"/>
                <a:ext cx="1" cy="932733"/>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350" name="Shape 1350"/>
              <p:cNvSpPr/>
              <p:nvPr/>
            </p:nvSpPr>
            <p:spPr>
              <a:xfrm>
                <a:off x="0" y="0"/>
                <a:ext cx="1899025" cy="1580887"/>
              </a:xfrm>
              <a:prstGeom prst="rect">
                <a:avLst/>
              </a:prstGeom>
              <a:solidFill>
                <a:srgbClr val="FFFFFF"/>
              </a:solidFill>
              <a:ln w="25400" cap="flat">
                <a:solidFill>
                  <a:srgbClr val="164F86"/>
                </a:solidFill>
                <a:prstDash val="solid"/>
                <a:bevel/>
              </a:ln>
              <a:effectLst/>
            </p:spPr>
            <p:txBody>
              <a:bodyPr wrap="square" lIns="65023" tIns="65023" rIns="65023" bIns="65023" numCol="1" anchor="ctr">
                <a:noAutofit/>
              </a:bodyPr>
              <a:lstStyle/>
              <a:p>
                <a:pPr algn="ctr"/>
              </a:p>
            </p:txBody>
          </p:sp>
          <p:sp>
            <p:nvSpPr>
              <p:cNvPr id="1351" name="Shape 1351"/>
              <p:cNvSpPr/>
              <p:nvPr/>
            </p:nvSpPr>
            <p:spPr>
              <a:xfrm>
                <a:off x="997617" y="981490"/>
                <a:ext cx="738384"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C</a:t>
                </a:r>
              </a:p>
            </p:txBody>
          </p:sp>
          <p:sp>
            <p:nvSpPr>
              <p:cNvPr id="1352" name="Shape 1352"/>
              <p:cNvSpPr/>
              <p:nvPr/>
            </p:nvSpPr>
            <p:spPr>
              <a:xfrm>
                <a:off x="150202" y="991221"/>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B</a:t>
                </a:r>
              </a:p>
            </p:txBody>
          </p:sp>
          <p:sp>
            <p:nvSpPr>
              <p:cNvPr id="1353" name="Shape 1353"/>
              <p:cNvSpPr/>
              <p:nvPr/>
            </p:nvSpPr>
            <p:spPr>
              <a:xfrm>
                <a:off x="999572" y="629977"/>
                <a:ext cx="357267" cy="357268"/>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354" name="Shape 1354"/>
              <p:cNvSpPr/>
              <p:nvPr/>
            </p:nvSpPr>
            <p:spPr>
              <a:xfrm>
                <a:off x="74002" y="86775"/>
                <a:ext cx="1706315"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A</a:t>
                </a:r>
              </a:p>
            </p:txBody>
          </p:sp>
          <p:sp>
            <p:nvSpPr>
              <p:cNvPr id="1355" name="Shape 1355"/>
              <p:cNvSpPr/>
              <p:nvPr/>
            </p:nvSpPr>
            <p:spPr>
              <a:xfrm flipH="1">
                <a:off x="949512" y="1616430"/>
                <a:ext cx="1" cy="620230"/>
              </a:xfrm>
              <a:prstGeom prst="line">
                <a:avLst/>
              </a:prstGeom>
              <a:noFill/>
              <a:ln w="762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360" name="Group 1360"/>
              <p:cNvGrpSpPr/>
              <p:nvPr/>
            </p:nvGrpSpPr>
            <p:grpSpPr>
              <a:xfrm>
                <a:off x="283061" y="2239492"/>
                <a:ext cx="1304556" cy="897618"/>
                <a:chOff x="0" y="0"/>
                <a:chExt cx="1304555" cy="897617"/>
              </a:xfrm>
            </p:grpSpPr>
            <p:sp>
              <p:nvSpPr>
                <p:cNvPr id="1356" name="Shape 1356"/>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359" name="Group 1359"/>
                <p:cNvGrpSpPr/>
                <p:nvPr/>
              </p:nvGrpSpPr>
              <p:grpSpPr>
                <a:xfrm>
                  <a:off x="115990" y="87126"/>
                  <a:ext cx="1072575" cy="723365"/>
                  <a:chOff x="0" y="0"/>
                  <a:chExt cx="1072573" cy="723363"/>
                </a:xfrm>
              </p:grpSpPr>
              <p:pic>
                <p:nvPicPr>
                  <p:cNvPr id="1357"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358" name="Shape 1358"/>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sp>
            <p:nvSpPr>
              <p:cNvPr id="1361" name="Shape 1361"/>
              <p:cNvSpPr/>
              <p:nvPr/>
            </p:nvSpPr>
            <p:spPr>
              <a:xfrm flipH="1">
                <a:off x="498744" y="606616"/>
                <a:ext cx="368350" cy="368350"/>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362" name="Shape 1362"/>
              <p:cNvSpPr/>
              <p:nvPr/>
            </p:nvSpPr>
            <p:spPr>
              <a:xfrm>
                <a:off x="797112" y="421521"/>
                <a:ext cx="254001" cy="254001"/>
              </a:xfrm>
              <a:prstGeom prst="ellipse">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grpSp>
      </p:gr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8" name="Shape 1368"/>
          <p:cNvSpPr/>
          <p:nvPr/>
        </p:nvSpPr>
        <p:spPr>
          <a:xfrm>
            <a:off x="3856113" y="131148"/>
            <a:ext cx="5292574" cy="1057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000"/>
            </a:lvl1pPr>
          </a:lstStyle>
          <a:p>
            <a:pPr/>
            <a:r>
              <a:t>现有业务 - 优化</a:t>
            </a:r>
          </a:p>
        </p:txBody>
      </p:sp>
      <p:grpSp>
        <p:nvGrpSpPr>
          <p:cNvPr id="1384" name="Group 1384"/>
          <p:cNvGrpSpPr/>
          <p:nvPr/>
        </p:nvGrpSpPr>
        <p:grpSpPr>
          <a:xfrm>
            <a:off x="317374" y="1433265"/>
            <a:ext cx="2428749" cy="3613401"/>
            <a:chOff x="0" y="0"/>
            <a:chExt cx="2428748" cy="3613399"/>
          </a:xfrm>
        </p:grpSpPr>
        <p:sp>
          <p:nvSpPr>
            <p:cNvPr id="1369" name="Shape 1369"/>
            <p:cNvSpPr/>
            <p:nvPr/>
          </p:nvSpPr>
          <p:spPr>
            <a:xfrm>
              <a:off x="0" y="0"/>
              <a:ext cx="2428748" cy="3891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000">
                  <a:latin typeface="+mn-lt"/>
                  <a:ea typeface="+mn-ea"/>
                  <a:cs typeface="+mn-cs"/>
                  <a:sym typeface="Helvetica"/>
                </a:defRPr>
              </a:lvl1pPr>
            </a:lstStyle>
            <a:p>
              <a:pPr/>
              <a:r>
                <a:t>以内部代码调用为主</a:t>
              </a:r>
            </a:p>
          </p:txBody>
        </p:sp>
        <p:grpSp>
          <p:nvGrpSpPr>
            <p:cNvPr id="1374" name="Group 1374"/>
            <p:cNvGrpSpPr/>
            <p:nvPr/>
          </p:nvGrpSpPr>
          <p:grpSpPr>
            <a:xfrm>
              <a:off x="352998" y="2715781"/>
              <a:ext cx="1304557" cy="897619"/>
              <a:chOff x="0" y="0"/>
              <a:chExt cx="1304555" cy="897617"/>
            </a:xfrm>
          </p:grpSpPr>
          <p:sp>
            <p:nvSpPr>
              <p:cNvPr id="1370" name="Shape 1370"/>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373" name="Group 1373"/>
              <p:cNvGrpSpPr/>
              <p:nvPr/>
            </p:nvGrpSpPr>
            <p:grpSpPr>
              <a:xfrm>
                <a:off x="115990" y="87126"/>
                <a:ext cx="1072575" cy="723365"/>
                <a:chOff x="0" y="0"/>
                <a:chExt cx="1072573" cy="723363"/>
              </a:xfrm>
            </p:grpSpPr>
            <p:pic>
              <p:nvPicPr>
                <p:cNvPr id="1371"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372" name="Shape 1372"/>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sp>
          <p:nvSpPr>
            <p:cNvPr id="1375" name="Shape 1375"/>
            <p:cNvSpPr/>
            <p:nvPr/>
          </p:nvSpPr>
          <p:spPr>
            <a:xfrm flipH="1">
              <a:off x="1005276" y="2092720"/>
              <a:ext cx="1" cy="620230"/>
            </a:xfrm>
            <a:prstGeom prst="line">
              <a:avLst/>
            </a:prstGeom>
            <a:noFill/>
            <a:ln w="762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383" name="Group 1383"/>
            <p:cNvGrpSpPr/>
            <p:nvPr/>
          </p:nvGrpSpPr>
          <p:grpSpPr>
            <a:xfrm>
              <a:off x="93864" y="476289"/>
              <a:ext cx="1899025" cy="1580888"/>
              <a:chOff x="0" y="0"/>
              <a:chExt cx="1899024" cy="1580886"/>
            </a:xfrm>
          </p:grpSpPr>
          <p:sp>
            <p:nvSpPr>
              <p:cNvPr id="1376" name="Shape 1376"/>
              <p:cNvSpPr/>
              <p:nvPr/>
            </p:nvSpPr>
            <p:spPr>
              <a:xfrm flipH="1">
                <a:off x="1363753" y="79257"/>
                <a:ext cx="1" cy="932733"/>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377" name="Shape 1377"/>
              <p:cNvSpPr/>
              <p:nvPr/>
            </p:nvSpPr>
            <p:spPr>
              <a:xfrm>
                <a:off x="0" y="0"/>
                <a:ext cx="1899025" cy="1580887"/>
              </a:xfrm>
              <a:prstGeom prst="rect">
                <a:avLst/>
              </a:prstGeom>
              <a:solidFill>
                <a:srgbClr val="FFFFFF"/>
              </a:solidFill>
              <a:ln w="25400" cap="flat">
                <a:solidFill>
                  <a:srgbClr val="164F86"/>
                </a:solidFill>
                <a:prstDash val="solid"/>
                <a:bevel/>
              </a:ln>
              <a:effectLst/>
            </p:spPr>
            <p:txBody>
              <a:bodyPr wrap="square" lIns="65023" tIns="65023" rIns="65023" bIns="65023" numCol="1" anchor="ctr">
                <a:noAutofit/>
              </a:bodyPr>
              <a:lstStyle/>
              <a:p>
                <a:pPr algn="ctr"/>
              </a:p>
            </p:txBody>
          </p:sp>
          <p:sp>
            <p:nvSpPr>
              <p:cNvPr id="1378" name="Shape 1378"/>
              <p:cNvSpPr/>
              <p:nvPr/>
            </p:nvSpPr>
            <p:spPr>
              <a:xfrm>
                <a:off x="997617" y="981490"/>
                <a:ext cx="738384"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C</a:t>
                </a:r>
              </a:p>
            </p:txBody>
          </p:sp>
          <p:sp>
            <p:nvSpPr>
              <p:cNvPr id="1379" name="Shape 1379"/>
              <p:cNvSpPr/>
              <p:nvPr/>
            </p:nvSpPr>
            <p:spPr>
              <a:xfrm>
                <a:off x="150202" y="991221"/>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B</a:t>
                </a:r>
              </a:p>
            </p:txBody>
          </p:sp>
          <p:sp>
            <p:nvSpPr>
              <p:cNvPr id="1380" name="Shape 1380"/>
              <p:cNvSpPr/>
              <p:nvPr/>
            </p:nvSpPr>
            <p:spPr>
              <a:xfrm flipH="1">
                <a:off x="538253" y="568566"/>
                <a:ext cx="1" cy="410463"/>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381" name="Shape 1381"/>
              <p:cNvSpPr/>
              <p:nvPr/>
            </p:nvSpPr>
            <p:spPr>
              <a:xfrm>
                <a:off x="1389153" y="571437"/>
                <a:ext cx="1" cy="394892"/>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382" name="Shape 1382"/>
              <p:cNvSpPr/>
              <p:nvPr/>
            </p:nvSpPr>
            <p:spPr>
              <a:xfrm>
                <a:off x="74002" y="86775"/>
                <a:ext cx="1719015" cy="465722"/>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A</a:t>
                </a:r>
              </a:p>
            </p:txBody>
          </p:sp>
        </p:grpSp>
      </p:grpSp>
      <p:grpSp>
        <p:nvGrpSpPr>
          <p:cNvPr id="1402" name="Group 1402"/>
          <p:cNvGrpSpPr/>
          <p:nvPr/>
        </p:nvGrpSpPr>
        <p:grpSpPr>
          <a:xfrm>
            <a:off x="2398944" y="1367378"/>
            <a:ext cx="3597605" cy="3679288"/>
            <a:chOff x="0" y="0"/>
            <a:chExt cx="3597604" cy="3679286"/>
          </a:xfrm>
        </p:grpSpPr>
        <p:sp>
          <p:nvSpPr>
            <p:cNvPr id="1385" name="Shape 1385"/>
            <p:cNvSpPr/>
            <p:nvPr/>
          </p:nvSpPr>
          <p:spPr>
            <a:xfrm>
              <a:off x="491439" y="0"/>
              <a:ext cx="3106165" cy="4348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000">
                  <a:latin typeface="+mn-lt"/>
                  <a:ea typeface="+mn-ea"/>
                  <a:cs typeface="+mn-cs"/>
                  <a:sym typeface="Helvetica"/>
                </a:defRPr>
              </a:lvl1pPr>
            </a:lstStyle>
            <a:p>
              <a:pPr/>
              <a:r>
                <a:t>以本地REST接口调用为主</a:t>
              </a:r>
            </a:p>
          </p:txBody>
        </p:sp>
        <p:sp>
          <p:nvSpPr>
            <p:cNvPr id="1386" name="Shape 1386"/>
            <p:cNvSpPr/>
            <p:nvPr/>
          </p:nvSpPr>
          <p:spPr>
            <a:xfrm>
              <a:off x="0" y="1310430"/>
              <a:ext cx="881810" cy="1"/>
            </a:xfrm>
            <a:prstGeom prst="line">
              <a:avLst/>
            </a:prstGeom>
            <a:noFill/>
            <a:ln w="76200" cap="flat">
              <a:solidFill>
                <a:schemeClr val="accent6">
                  <a:satOff val="-35873"/>
                  <a:lumOff val="-12431"/>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401" name="Group 1401"/>
            <p:cNvGrpSpPr/>
            <p:nvPr/>
          </p:nvGrpSpPr>
          <p:grpSpPr>
            <a:xfrm>
              <a:off x="1036368" y="542176"/>
              <a:ext cx="1899026" cy="3137111"/>
              <a:chOff x="0" y="0"/>
              <a:chExt cx="1899024" cy="3137109"/>
            </a:xfrm>
          </p:grpSpPr>
          <p:sp>
            <p:nvSpPr>
              <p:cNvPr id="1387" name="Shape 1387"/>
              <p:cNvSpPr/>
              <p:nvPr/>
            </p:nvSpPr>
            <p:spPr>
              <a:xfrm flipH="1">
                <a:off x="1363753" y="79257"/>
                <a:ext cx="1" cy="932733"/>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388" name="Shape 1388"/>
              <p:cNvSpPr/>
              <p:nvPr/>
            </p:nvSpPr>
            <p:spPr>
              <a:xfrm>
                <a:off x="0" y="0"/>
                <a:ext cx="1899025" cy="1580887"/>
              </a:xfrm>
              <a:prstGeom prst="rect">
                <a:avLst/>
              </a:prstGeom>
              <a:solidFill>
                <a:srgbClr val="FFFFFF"/>
              </a:solidFill>
              <a:ln w="25400" cap="flat">
                <a:solidFill>
                  <a:srgbClr val="164F86"/>
                </a:solidFill>
                <a:prstDash val="solid"/>
                <a:bevel/>
              </a:ln>
              <a:effectLst/>
            </p:spPr>
            <p:txBody>
              <a:bodyPr wrap="square" lIns="65023" tIns="65023" rIns="65023" bIns="65023" numCol="1" anchor="ctr">
                <a:noAutofit/>
              </a:bodyPr>
              <a:lstStyle/>
              <a:p>
                <a:pPr algn="ctr"/>
              </a:p>
            </p:txBody>
          </p:sp>
          <p:sp>
            <p:nvSpPr>
              <p:cNvPr id="1389" name="Shape 1389"/>
              <p:cNvSpPr/>
              <p:nvPr/>
            </p:nvSpPr>
            <p:spPr>
              <a:xfrm>
                <a:off x="997617" y="981490"/>
                <a:ext cx="738384"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C</a:t>
                </a:r>
              </a:p>
            </p:txBody>
          </p:sp>
          <p:sp>
            <p:nvSpPr>
              <p:cNvPr id="1390" name="Shape 1390"/>
              <p:cNvSpPr/>
              <p:nvPr/>
            </p:nvSpPr>
            <p:spPr>
              <a:xfrm>
                <a:off x="150202" y="991221"/>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B</a:t>
                </a:r>
              </a:p>
            </p:txBody>
          </p:sp>
          <p:sp>
            <p:nvSpPr>
              <p:cNvPr id="1391" name="Shape 1391"/>
              <p:cNvSpPr/>
              <p:nvPr/>
            </p:nvSpPr>
            <p:spPr>
              <a:xfrm>
                <a:off x="999572" y="629977"/>
                <a:ext cx="357267" cy="357268"/>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392" name="Shape 1392"/>
              <p:cNvSpPr/>
              <p:nvPr/>
            </p:nvSpPr>
            <p:spPr>
              <a:xfrm>
                <a:off x="74002" y="86775"/>
                <a:ext cx="1706315"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A</a:t>
                </a:r>
              </a:p>
            </p:txBody>
          </p:sp>
          <p:sp>
            <p:nvSpPr>
              <p:cNvPr id="1393" name="Shape 1393"/>
              <p:cNvSpPr/>
              <p:nvPr/>
            </p:nvSpPr>
            <p:spPr>
              <a:xfrm flipH="1">
                <a:off x="949512" y="1616430"/>
                <a:ext cx="1" cy="620230"/>
              </a:xfrm>
              <a:prstGeom prst="line">
                <a:avLst/>
              </a:prstGeom>
              <a:noFill/>
              <a:ln w="762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398" name="Group 1398"/>
              <p:cNvGrpSpPr/>
              <p:nvPr/>
            </p:nvGrpSpPr>
            <p:grpSpPr>
              <a:xfrm>
                <a:off x="283061" y="2239492"/>
                <a:ext cx="1304556" cy="897618"/>
                <a:chOff x="0" y="0"/>
                <a:chExt cx="1304555" cy="897617"/>
              </a:xfrm>
            </p:grpSpPr>
            <p:sp>
              <p:nvSpPr>
                <p:cNvPr id="1394" name="Shape 1394"/>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397" name="Group 1397"/>
                <p:cNvGrpSpPr/>
                <p:nvPr/>
              </p:nvGrpSpPr>
              <p:grpSpPr>
                <a:xfrm>
                  <a:off x="115990" y="87126"/>
                  <a:ext cx="1072575" cy="723365"/>
                  <a:chOff x="0" y="0"/>
                  <a:chExt cx="1072573" cy="723363"/>
                </a:xfrm>
              </p:grpSpPr>
              <p:pic>
                <p:nvPicPr>
                  <p:cNvPr id="1395"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396" name="Shape 1396"/>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sp>
            <p:nvSpPr>
              <p:cNvPr id="1399" name="Shape 1399"/>
              <p:cNvSpPr/>
              <p:nvPr/>
            </p:nvSpPr>
            <p:spPr>
              <a:xfrm flipH="1">
                <a:off x="498744" y="606616"/>
                <a:ext cx="368350" cy="368350"/>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400" name="Shape 1400"/>
              <p:cNvSpPr/>
              <p:nvPr/>
            </p:nvSpPr>
            <p:spPr>
              <a:xfrm>
                <a:off x="797112" y="421521"/>
                <a:ext cx="254001" cy="254001"/>
              </a:xfrm>
              <a:prstGeom prst="ellipse">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grpSp>
      </p:grpSp>
      <p:grpSp>
        <p:nvGrpSpPr>
          <p:cNvPr id="1425" name="Group 1425"/>
          <p:cNvGrpSpPr/>
          <p:nvPr/>
        </p:nvGrpSpPr>
        <p:grpSpPr>
          <a:xfrm>
            <a:off x="5431402" y="1359605"/>
            <a:ext cx="3736374" cy="3693792"/>
            <a:chOff x="0" y="0"/>
            <a:chExt cx="3736372" cy="3693790"/>
          </a:xfrm>
        </p:grpSpPr>
        <p:grpSp>
          <p:nvGrpSpPr>
            <p:cNvPr id="1420" name="Group 1420"/>
            <p:cNvGrpSpPr/>
            <p:nvPr/>
          </p:nvGrpSpPr>
          <p:grpSpPr>
            <a:xfrm>
              <a:off x="0" y="0"/>
              <a:ext cx="3736373" cy="3693791"/>
              <a:chOff x="25400" y="0"/>
              <a:chExt cx="3736372" cy="3693790"/>
            </a:xfrm>
          </p:grpSpPr>
          <p:sp>
            <p:nvSpPr>
              <p:cNvPr id="1403" name="Shape 1403"/>
              <p:cNvSpPr/>
              <p:nvPr/>
            </p:nvSpPr>
            <p:spPr>
              <a:xfrm>
                <a:off x="655608" y="0"/>
                <a:ext cx="3106165" cy="4348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000">
                    <a:latin typeface="+mn-lt"/>
                    <a:ea typeface="+mn-ea"/>
                    <a:cs typeface="+mn-cs"/>
                    <a:sym typeface="Helvetica"/>
                  </a:defRPr>
                </a:lvl1pPr>
              </a:lstStyle>
              <a:p>
                <a:pPr/>
                <a:r>
                  <a:t>以外部REST接口调用为主</a:t>
                </a:r>
              </a:p>
            </p:txBody>
          </p:sp>
          <p:grpSp>
            <p:nvGrpSpPr>
              <p:cNvPr id="1418" name="Group 1418"/>
              <p:cNvGrpSpPr/>
              <p:nvPr/>
            </p:nvGrpSpPr>
            <p:grpSpPr>
              <a:xfrm>
                <a:off x="1033118" y="445152"/>
                <a:ext cx="1873626" cy="3248639"/>
                <a:chOff x="0" y="0"/>
                <a:chExt cx="1873624" cy="3248637"/>
              </a:xfrm>
            </p:grpSpPr>
            <p:grpSp>
              <p:nvGrpSpPr>
                <p:cNvPr id="1411" name="Group 1411"/>
                <p:cNvGrpSpPr/>
                <p:nvPr/>
              </p:nvGrpSpPr>
              <p:grpSpPr>
                <a:xfrm>
                  <a:off x="0" y="0"/>
                  <a:ext cx="1873625" cy="1735999"/>
                  <a:chOff x="12700" y="0"/>
                  <a:chExt cx="1873624" cy="1735998"/>
                </a:xfrm>
              </p:grpSpPr>
              <p:sp>
                <p:nvSpPr>
                  <p:cNvPr id="1404" name="Shape 1404"/>
                  <p:cNvSpPr/>
                  <p:nvPr/>
                </p:nvSpPr>
                <p:spPr>
                  <a:xfrm>
                    <a:off x="12700" y="863780"/>
                    <a:ext cx="1873625" cy="872219"/>
                  </a:xfrm>
                  <a:prstGeom prst="rect">
                    <a:avLst/>
                  </a:prstGeom>
                  <a:solidFill>
                    <a:srgbClr val="FFFFFF"/>
                  </a:solidFill>
                  <a:ln w="25400" cap="flat">
                    <a:solidFill>
                      <a:srgbClr val="164F86"/>
                    </a:solidFill>
                    <a:prstDash val="solid"/>
                    <a:bevel/>
                  </a:ln>
                  <a:effectLst/>
                </p:spPr>
                <p:txBody>
                  <a:bodyPr wrap="square" lIns="65023" tIns="65023" rIns="65023" bIns="65023" numCol="1" anchor="ctr">
                    <a:noAutofit/>
                  </a:bodyPr>
                  <a:lstStyle/>
                  <a:p>
                    <a:pPr algn="ctr"/>
                  </a:p>
                </p:txBody>
              </p:sp>
              <p:sp>
                <p:nvSpPr>
                  <p:cNvPr id="1405" name="Shape 1405"/>
                  <p:cNvSpPr/>
                  <p:nvPr/>
                </p:nvSpPr>
                <p:spPr>
                  <a:xfrm>
                    <a:off x="61302" y="0"/>
                    <a:ext cx="1714501"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A</a:t>
                    </a:r>
                  </a:p>
                </p:txBody>
              </p:sp>
              <p:sp>
                <p:nvSpPr>
                  <p:cNvPr id="1406" name="Shape 1406"/>
                  <p:cNvSpPr/>
                  <p:nvPr/>
                </p:nvSpPr>
                <p:spPr>
                  <a:xfrm>
                    <a:off x="74002" y="1171146"/>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B</a:t>
                    </a:r>
                  </a:p>
                </p:txBody>
              </p:sp>
              <p:sp>
                <p:nvSpPr>
                  <p:cNvPr id="1407" name="Shape 1407"/>
                  <p:cNvSpPr/>
                  <p:nvPr/>
                </p:nvSpPr>
                <p:spPr>
                  <a:xfrm>
                    <a:off x="914676" y="1158446"/>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C</a:t>
                    </a:r>
                  </a:p>
                </p:txBody>
              </p:sp>
              <p:sp>
                <p:nvSpPr>
                  <p:cNvPr id="1408" name="Shape 1408"/>
                  <p:cNvSpPr/>
                  <p:nvPr/>
                </p:nvSpPr>
                <p:spPr>
                  <a:xfrm>
                    <a:off x="773904" y="345440"/>
                    <a:ext cx="254001" cy="254001"/>
                  </a:xfrm>
                  <a:prstGeom prst="ellipse">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sp>
                <p:nvSpPr>
                  <p:cNvPr id="1409" name="Shape 1409"/>
                  <p:cNvSpPr/>
                  <p:nvPr/>
                </p:nvSpPr>
                <p:spPr>
                  <a:xfrm flipH="1">
                    <a:off x="482473" y="565905"/>
                    <a:ext cx="370773" cy="626988"/>
                  </a:xfrm>
                  <a:prstGeom prst="line">
                    <a:avLst/>
                  </a:prstGeom>
                  <a:noFill/>
                  <a:ln w="38100" cap="flat">
                    <a:solidFill>
                      <a:srgbClr val="164F86"/>
                    </a:solidFill>
                    <a:prstDash val="solid"/>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410" name="Shape 1410"/>
                  <p:cNvSpPr/>
                  <p:nvPr/>
                </p:nvSpPr>
                <p:spPr>
                  <a:xfrm>
                    <a:off x="952279" y="559583"/>
                    <a:ext cx="381326" cy="627015"/>
                  </a:xfrm>
                  <a:prstGeom prst="line">
                    <a:avLst/>
                  </a:prstGeom>
                  <a:noFill/>
                  <a:ln w="38100" cap="flat">
                    <a:solidFill>
                      <a:srgbClr val="164F86"/>
                    </a:solidFill>
                    <a:prstDash val="solid"/>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1412" name="Shape 1412"/>
                <p:cNvSpPr/>
                <p:nvPr/>
              </p:nvSpPr>
              <p:spPr>
                <a:xfrm flipH="1">
                  <a:off x="892103" y="1804158"/>
                  <a:ext cx="1" cy="620230"/>
                </a:xfrm>
                <a:prstGeom prst="line">
                  <a:avLst/>
                </a:prstGeom>
                <a:noFill/>
                <a:ln w="762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417" name="Group 1417"/>
                <p:cNvGrpSpPr/>
                <p:nvPr/>
              </p:nvGrpSpPr>
              <p:grpSpPr>
                <a:xfrm>
                  <a:off x="225652" y="2351019"/>
                  <a:ext cx="1304557" cy="897619"/>
                  <a:chOff x="0" y="0"/>
                  <a:chExt cx="1304555" cy="897617"/>
                </a:xfrm>
              </p:grpSpPr>
              <p:sp>
                <p:nvSpPr>
                  <p:cNvPr id="1413" name="Shape 1413"/>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416" name="Group 1416"/>
                  <p:cNvGrpSpPr/>
                  <p:nvPr/>
                </p:nvGrpSpPr>
                <p:grpSpPr>
                  <a:xfrm>
                    <a:off x="115990" y="87126"/>
                    <a:ext cx="1072575" cy="723365"/>
                    <a:chOff x="0" y="0"/>
                    <a:chExt cx="1072573" cy="723363"/>
                  </a:xfrm>
                </p:grpSpPr>
                <p:pic>
                  <p:nvPicPr>
                    <p:cNvPr id="1414"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415" name="Shape 1415"/>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grpSp>
          <p:sp>
            <p:nvSpPr>
              <p:cNvPr id="1419" name="Shape 1419"/>
              <p:cNvSpPr/>
              <p:nvPr/>
            </p:nvSpPr>
            <p:spPr>
              <a:xfrm>
                <a:off x="25400" y="1313152"/>
                <a:ext cx="881810" cy="1"/>
              </a:xfrm>
              <a:prstGeom prst="line">
                <a:avLst/>
              </a:prstGeom>
              <a:noFill/>
              <a:ln w="76200" cap="flat">
                <a:solidFill>
                  <a:schemeClr val="accent6">
                    <a:satOff val="-35873"/>
                    <a:lumOff val="-12431"/>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grpSp>
          <p:nvGrpSpPr>
            <p:cNvPr id="1424" name="Group 1424"/>
            <p:cNvGrpSpPr/>
            <p:nvPr/>
          </p:nvGrpSpPr>
          <p:grpSpPr>
            <a:xfrm>
              <a:off x="2556123" y="645465"/>
              <a:ext cx="774333" cy="2685689"/>
              <a:chOff x="0" y="0"/>
              <a:chExt cx="774331" cy="2685688"/>
            </a:xfrm>
          </p:grpSpPr>
          <p:sp>
            <p:nvSpPr>
              <p:cNvPr id="1421" name="Shape 1421"/>
              <p:cNvSpPr/>
              <p:nvPr/>
            </p:nvSpPr>
            <p:spPr>
              <a:xfrm>
                <a:off x="233459" y="8154"/>
                <a:ext cx="536014" cy="1"/>
              </a:xfrm>
              <a:prstGeom prst="line">
                <a:avLst/>
              </a:prstGeom>
              <a:noFill/>
              <a:ln w="50800" cap="flat">
                <a:solidFill>
                  <a:schemeClr val="accent1"/>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422" name="Shape 1422"/>
              <p:cNvSpPr/>
              <p:nvPr/>
            </p:nvSpPr>
            <p:spPr>
              <a:xfrm flipH="1">
                <a:off x="767521" y="0"/>
                <a:ext cx="1" cy="2685688"/>
              </a:xfrm>
              <a:prstGeom prst="line">
                <a:avLst/>
              </a:prstGeom>
              <a:noFill/>
              <a:ln w="50800" cap="flat">
                <a:solidFill>
                  <a:schemeClr val="accent1"/>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423" name="Shape 1423"/>
              <p:cNvSpPr/>
              <p:nvPr/>
            </p:nvSpPr>
            <p:spPr>
              <a:xfrm>
                <a:off x="0" y="2670312"/>
                <a:ext cx="774332" cy="1"/>
              </a:xfrm>
              <a:prstGeom prst="line">
                <a:avLst/>
              </a:prstGeom>
              <a:noFill/>
              <a:ln w="50800" cap="flat">
                <a:solidFill>
                  <a:schemeClr val="accent1"/>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gr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9" name="Shape 1429"/>
          <p:cNvSpPr/>
          <p:nvPr/>
        </p:nvSpPr>
        <p:spPr>
          <a:xfrm>
            <a:off x="3856113" y="131148"/>
            <a:ext cx="5292574" cy="1057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000"/>
            </a:lvl1pPr>
          </a:lstStyle>
          <a:p>
            <a:pPr/>
            <a:r>
              <a:t>现有业务 - 优化</a:t>
            </a:r>
          </a:p>
        </p:txBody>
      </p:sp>
      <p:grpSp>
        <p:nvGrpSpPr>
          <p:cNvPr id="1445" name="Group 1445"/>
          <p:cNvGrpSpPr/>
          <p:nvPr/>
        </p:nvGrpSpPr>
        <p:grpSpPr>
          <a:xfrm>
            <a:off x="317374" y="1433265"/>
            <a:ext cx="2428749" cy="3613401"/>
            <a:chOff x="0" y="0"/>
            <a:chExt cx="2428748" cy="3613399"/>
          </a:xfrm>
        </p:grpSpPr>
        <p:sp>
          <p:nvSpPr>
            <p:cNvPr id="1430" name="Shape 1430"/>
            <p:cNvSpPr/>
            <p:nvPr/>
          </p:nvSpPr>
          <p:spPr>
            <a:xfrm>
              <a:off x="0" y="0"/>
              <a:ext cx="2428748" cy="3891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000">
                  <a:latin typeface="+mn-lt"/>
                  <a:ea typeface="+mn-ea"/>
                  <a:cs typeface="+mn-cs"/>
                  <a:sym typeface="Helvetica"/>
                </a:defRPr>
              </a:lvl1pPr>
            </a:lstStyle>
            <a:p>
              <a:pPr/>
              <a:r>
                <a:t>以内部代码调用为主</a:t>
              </a:r>
            </a:p>
          </p:txBody>
        </p:sp>
        <p:grpSp>
          <p:nvGrpSpPr>
            <p:cNvPr id="1435" name="Group 1435"/>
            <p:cNvGrpSpPr/>
            <p:nvPr/>
          </p:nvGrpSpPr>
          <p:grpSpPr>
            <a:xfrm>
              <a:off x="352998" y="2715781"/>
              <a:ext cx="1304557" cy="897619"/>
              <a:chOff x="0" y="0"/>
              <a:chExt cx="1304555" cy="897617"/>
            </a:xfrm>
          </p:grpSpPr>
          <p:sp>
            <p:nvSpPr>
              <p:cNvPr id="1431" name="Shape 1431"/>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434" name="Group 1434"/>
              <p:cNvGrpSpPr/>
              <p:nvPr/>
            </p:nvGrpSpPr>
            <p:grpSpPr>
              <a:xfrm>
                <a:off x="115990" y="87126"/>
                <a:ext cx="1072575" cy="723365"/>
                <a:chOff x="0" y="0"/>
                <a:chExt cx="1072573" cy="723363"/>
              </a:xfrm>
            </p:grpSpPr>
            <p:pic>
              <p:nvPicPr>
                <p:cNvPr id="1432"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433" name="Shape 1433"/>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sp>
          <p:nvSpPr>
            <p:cNvPr id="1436" name="Shape 1436"/>
            <p:cNvSpPr/>
            <p:nvPr/>
          </p:nvSpPr>
          <p:spPr>
            <a:xfrm flipH="1">
              <a:off x="1005276" y="2092720"/>
              <a:ext cx="1" cy="620230"/>
            </a:xfrm>
            <a:prstGeom prst="line">
              <a:avLst/>
            </a:prstGeom>
            <a:noFill/>
            <a:ln w="762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444" name="Group 1444"/>
            <p:cNvGrpSpPr/>
            <p:nvPr/>
          </p:nvGrpSpPr>
          <p:grpSpPr>
            <a:xfrm>
              <a:off x="93864" y="476289"/>
              <a:ext cx="1899025" cy="1580888"/>
              <a:chOff x="0" y="0"/>
              <a:chExt cx="1899024" cy="1580886"/>
            </a:xfrm>
          </p:grpSpPr>
          <p:sp>
            <p:nvSpPr>
              <p:cNvPr id="1437" name="Shape 1437"/>
              <p:cNvSpPr/>
              <p:nvPr/>
            </p:nvSpPr>
            <p:spPr>
              <a:xfrm flipH="1">
                <a:off x="1363753" y="79257"/>
                <a:ext cx="1" cy="932733"/>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438" name="Shape 1438"/>
              <p:cNvSpPr/>
              <p:nvPr/>
            </p:nvSpPr>
            <p:spPr>
              <a:xfrm>
                <a:off x="0" y="0"/>
                <a:ext cx="1899025" cy="1580887"/>
              </a:xfrm>
              <a:prstGeom prst="rect">
                <a:avLst/>
              </a:prstGeom>
              <a:solidFill>
                <a:srgbClr val="FFFFFF"/>
              </a:solidFill>
              <a:ln w="25400" cap="flat">
                <a:solidFill>
                  <a:srgbClr val="164F86"/>
                </a:solidFill>
                <a:prstDash val="solid"/>
                <a:bevel/>
              </a:ln>
              <a:effectLst/>
            </p:spPr>
            <p:txBody>
              <a:bodyPr wrap="square" lIns="65023" tIns="65023" rIns="65023" bIns="65023" numCol="1" anchor="ctr">
                <a:noAutofit/>
              </a:bodyPr>
              <a:lstStyle/>
              <a:p>
                <a:pPr algn="ctr"/>
              </a:p>
            </p:txBody>
          </p:sp>
          <p:sp>
            <p:nvSpPr>
              <p:cNvPr id="1439" name="Shape 1439"/>
              <p:cNvSpPr/>
              <p:nvPr/>
            </p:nvSpPr>
            <p:spPr>
              <a:xfrm>
                <a:off x="997617" y="981490"/>
                <a:ext cx="738384"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C</a:t>
                </a:r>
              </a:p>
            </p:txBody>
          </p:sp>
          <p:sp>
            <p:nvSpPr>
              <p:cNvPr id="1440" name="Shape 1440"/>
              <p:cNvSpPr/>
              <p:nvPr/>
            </p:nvSpPr>
            <p:spPr>
              <a:xfrm>
                <a:off x="150202" y="991221"/>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B</a:t>
                </a:r>
              </a:p>
            </p:txBody>
          </p:sp>
          <p:sp>
            <p:nvSpPr>
              <p:cNvPr id="1441" name="Shape 1441"/>
              <p:cNvSpPr/>
              <p:nvPr/>
            </p:nvSpPr>
            <p:spPr>
              <a:xfrm flipH="1">
                <a:off x="538253" y="568566"/>
                <a:ext cx="1" cy="410463"/>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442" name="Shape 1442"/>
              <p:cNvSpPr/>
              <p:nvPr/>
            </p:nvSpPr>
            <p:spPr>
              <a:xfrm>
                <a:off x="1389153" y="571437"/>
                <a:ext cx="1" cy="394892"/>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443" name="Shape 1443"/>
              <p:cNvSpPr/>
              <p:nvPr/>
            </p:nvSpPr>
            <p:spPr>
              <a:xfrm>
                <a:off x="74002" y="86775"/>
                <a:ext cx="1719015" cy="465722"/>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A</a:t>
                </a:r>
              </a:p>
            </p:txBody>
          </p:sp>
        </p:grpSp>
      </p:grpSp>
      <p:grpSp>
        <p:nvGrpSpPr>
          <p:cNvPr id="1463" name="Group 1463"/>
          <p:cNvGrpSpPr/>
          <p:nvPr/>
        </p:nvGrpSpPr>
        <p:grpSpPr>
          <a:xfrm>
            <a:off x="2398944" y="1367378"/>
            <a:ext cx="3597605" cy="3679288"/>
            <a:chOff x="0" y="0"/>
            <a:chExt cx="3597604" cy="3679286"/>
          </a:xfrm>
        </p:grpSpPr>
        <p:sp>
          <p:nvSpPr>
            <p:cNvPr id="1446" name="Shape 1446"/>
            <p:cNvSpPr/>
            <p:nvPr/>
          </p:nvSpPr>
          <p:spPr>
            <a:xfrm>
              <a:off x="491439" y="0"/>
              <a:ext cx="3106165" cy="4348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000">
                  <a:latin typeface="+mn-lt"/>
                  <a:ea typeface="+mn-ea"/>
                  <a:cs typeface="+mn-cs"/>
                  <a:sym typeface="Helvetica"/>
                </a:defRPr>
              </a:lvl1pPr>
            </a:lstStyle>
            <a:p>
              <a:pPr/>
              <a:r>
                <a:t>以本地REST接口调用为主</a:t>
              </a:r>
            </a:p>
          </p:txBody>
        </p:sp>
        <p:sp>
          <p:nvSpPr>
            <p:cNvPr id="1447" name="Shape 1447"/>
            <p:cNvSpPr/>
            <p:nvPr/>
          </p:nvSpPr>
          <p:spPr>
            <a:xfrm>
              <a:off x="0" y="1310430"/>
              <a:ext cx="881810" cy="1"/>
            </a:xfrm>
            <a:prstGeom prst="line">
              <a:avLst/>
            </a:prstGeom>
            <a:noFill/>
            <a:ln w="76200" cap="flat">
              <a:solidFill>
                <a:schemeClr val="accent6">
                  <a:satOff val="-35873"/>
                  <a:lumOff val="-12431"/>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462" name="Group 1462"/>
            <p:cNvGrpSpPr/>
            <p:nvPr/>
          </p:nvGrpSpPr>
          <p:grpSpPr>
            <a:xfrm>
              <a:off x="1036368" y="542176"/>
              <a:ext cx="1899026" cy="3137111"/>
              <a:chOff x="0" y="0"/>
              <a:chExt cx="1899024" cy="3137109"/>
            </a:xfrm>
          </p:grpSpPr>
          <p:sp>
            <p:nvSpPr>
              <p:cNvPr id="1448" name="Shape 1448"/>
              <p:cNvSpPr/>
              <p:nvPr/>
            </p:nvSpPr>
            <p:spPr>
              <a:xfrm flipH="1">
                <a:off x="1363753" y="79257"/>
                <a:ext cx="1" cy="932733"/>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449" name="Shape 1449"/>
              <p:cNvSpPr/>
              <p:nvPr/>
            </p:nvSpPr>
            <p:spPr>
              <a:xfrm>
                <a:off x="0" y="0"/>
                <a:ext cx="1899025" cy="1580887"/>
              </a:xfrm>
              <a:prstGeom prst="rect">
                <a:avLst/>
              </a:prstGeom>
              <a:solidFill>
                <a:srgbClr val="FFFFFF"/>
              </a:solidFill>
              <a:ln w="25400" cap="flat">
                <a:solidFill>
                  <a:srgbClr val="164F86"/>
                </a:solidFill>
                <a:prstDash val="solid"/>
                <a:bevel/>
              </a:ln>
              <a:effectLst/>
            </p:spPr>
            <p:txBody>
              <a:bodyPr wrap="square" lIns="65023" tIns="65023" rIns="65023" bIns="65023" numCol="1" anchor="ctr">
                <a:noAutofit/>
              </a:bodyPr>
              <a:lstStyle/>
              <a:p>
                <a:pPr algn="ctr"/>
              </a:p>
            </p:txBody>
          </p:sp>
          <p:sp>
            <p:nvSpPr>
              <p:cNvPr id="1450" name="Shape 1450"/>
              <p:cNvSpPr/>
              <p:nvPr/>
            </p:nvSpPr>
            <p:spPr>
              <a:xfrm>
                <a:off x="997617" y="981490"/>
                <a:ext cx="738384"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C</a:t>
                </a:r>
              </a:p>
            </p:txBody>
          </p:sp>
          <p:sp>
            <p:nvSpPr>
              <p:cNvPr id="1451" name="Shape 1451"/>
              <p:cNvSpPr/>
              <p:nvPr/>
            </p:nvSpPr>
            <p:spPr>
              <a:xfrm>
                <a:off x="150202" y="991221"/>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B</a:t>
                </a:r>
              </a:p>
            </p:txBody>
          </p:sp>
          <p:sp>
            <p:nvSpPr>
              <p:cNvPr id="1452" name="Shape 1452"/>
              <p:cNvSpPr/>
              <p:nvPr/>
            </p:nvSpPr>
            <p:spPr>
              <a:xfrm>
                <a:off x="999572" y="629977"/>
                <a:ext cx="357267" cy="357268"/>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453" name="Shape 1453"/>
              <p:cNvSpPr/>
              <p:nvPr/>
            </p:nvSpPr>
            <p:spPr>
              <a:xfrm>
                <a:off x="74002" y="86775"/>
                <a:ext cx="1706315"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A</a:t>
                </a:r>
              </a:p>
            </p:txBody>
          </p:sp>
          <p:sp>
            <p:nvSpPr>
              <p:cNvPr id="1454" name="Shape 1454"/>
              <p:cNvSpPr/>
              <p:nvPr/>
            </p:nvSpPr>
            <p:spPr>
              <a:xfrm flipH="1">
                <a:off x="949512" y="1616430"/>
                <a:ext cx="1" cy="620230"/>
              </a:xfrm>
              <a:prstGeom prst="line">
                <a:avLst/>
              </a:prstGeom>
              <a:noFill/>
              <a:ln w="762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459" name="Group 1459"/>
              <p:cNvGrpSpPr/>
              <p:nvPr/>
            </p:nvGrpSpPr>
            <p:grpSpPr>
              <a:xfrm>
                <a:off x="283061" y="2239492"/>
                <a:ext cx="1304556" cy="897618"/>
                <a:chOff x="0" y="0"/>
                <a:chExt cx="1304555" cy="897617"/>
              </a:xfrm>
            </p:grpSpPr>
            <p:sp>
              <p:nvSpPr>
                <p:cNvPr id="1455" name="Shape 1455"/>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458" name="Group 1458"/>
                <p:cNvGrpSpPr/>
                <p:nvPr/>
              </p:nvGrpSpPr>
              <p:grpSpPr>
                <a:xfrm>
                  <a:off x="115990" y="87126"/>
                  <a:ext cx="1072575" cy="723365"/>
                  <a:chOff x="0" y="0"/>
                  <a:chExt cx="1072573" cy="723363"/>
                </a:xfrm>
              </p:grpSpPr>
              <p:pic>
                <p:nvPicPr>
                  <p:cNvPr id="1456"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457" name="Shape 1457"/>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sp>
            <p:nvSpPr>
              <p:cNvPr id="1460" name="Shape 1460"/>
              <p:cNvSpPr/>
              <p:nvPr/>
            </p:nvSpPr>
            <p:spPr>
              <a:xfrm flipH="1">
                <a:off x="498744" y="606616"/>
                <a:ext cx="368350" cy="368350"/>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461" name="Shape 1461"/>
              <p:cNvSpPr/>
              <p:nvPr/>
            </p:nvSpPr>
            <p:spPr>
              <a:xfrm>
                <a:off x="797112" y="421521"/>
                <a:ext cx="254001" cy="254001"/>
              </a:xfrm>
              <a:prstGeom prst="ellipse">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grpSp>
      </p:grpSp>
      <p:grpSp>
        <p:nvGrpSpPr>
          <p:cNvPr id="1491" name="Group 1491"/>
          <p:cNvGrpSpPr/>
          <p:nvPr/>
        </p:nvGrpSpPr>
        <p:grpSpPr>
          <a:xfrm>
            <a:off x="8362454" y="1361230"/>
            <a:ext cx="4566340" cy="3696145"/>
            <a:chOff x="0" y="0"/>
            <a:chExt cx="4566339" cy="3696144"/>
          </a:xfrm>
        </p:grpSpPr>
        <p:grpSp>
          <p:nvGrpSpPr>
            <p:cNvPr id="1489" name="Group 1489"/>
            <p:cNvGrpSpPr/>
            <p:nvPr/>
          </p:nvGrpSpPr>
          <p:grpSpPr>
            <a:xfrm>
              <a:off x="0" y="-1"/>
              <a:ext cx="4527514" cy="3696146"/>
              <a:chOff x="0" y="0"/>
              <a:chExt cx="4527513" cy="3696144"/>
            </a:xfrm>
          </p:grpSpPr>
          <p:grpSp>
            <p:nvGrpSpPr>
              <p:cNvPr id="1487" name="Group 1487"/>
              <p:cNvGrpSpPr/>
              <p:nvPr/>
            </p:nvGrpSpPr>
            <p:grpSpPr>
              <a:xfrm>
                <a:off x="951504" y="0"/>
                <a:ext cx="3576010" cy="3696145"/>
                <a:chOff x="0" y="38100"/>
                <a:chExt cx="3576008" cy="3696144"/>
              </a:xfrm>
            </p:grpSpPr>
            <p:sp>
              <p:nvSpPr>
                <p:cNvPr id="1464" name="Shape 1464"/>
                <p:cNvSpPr/>
                <p:nvPr/>
              </p:nvSpPr>
              <p:spPr>
                <a:xfrm>
                  <a:off x="1451554" y="3350926"/>
                  <a:ext cx="1488162" cy="1"/>
                </a:xfrm>
                <a:prstGeom prst="line">
                  <a:avLst/>
                </a:prstGeom>
                <a:noFill/>
                <a:ln w="38100" cap="flat">
                  <a:solidFill>
                    <a:schemeClr val="accent1">
                      <a:satOff val="-4409"/>
                      <a:lumOff val="-10509"/>
                    </a:schemeClr>
                  </a:solidFill>
                  <a:custDash>
                    <a:ds d="200000" sp="2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465" name="Shape 1465"/>
                <p:cNvSpPr/>
                <p:nvPr/>
              </p:nvSpPr>
              <p:spPr>
                <a:xfrm flipV="1">
                  <a:off x="2936431" y="1068363"/>
                  <a:ext cx="1" cy="2276214"/>
                </a:xfrm>
                <a:prstGeom prst="line">
                  <a:avLst/>
                </a:prstGeom>
                <a:noFill/>
                <a:ln w="38100" cap="flat">
                  <a:solidFill>
                    <a:schemeClr val="accent1">
                      <a:satOff val="-4409"/>
                      <a:lumOff val="-10509"/>
                    </a:schemeClr>
                  </a:solidFill>
                  <a:custDash>
                    <a:ds d="200000" sp="2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473" name="Group 1473"/>
                <p:cNvGrpSpPr/>
                <p:nvPr/>
              </p:nvGrpSpPr>
              <p:grpSpPr>
                <a:xfrm>
                  <a:off x="0" y="485606"/>
                  <a:ext cx="1873625" cy="1736000"/>
                  <a:chOff x="12700" y="0"/>
                  <a:chExt cx="1873624" cy="1735998"/>
                </a:xfrm>
              </p:grpSpPr>
              <p:sp>
                <p:nvSpPr>
                  <p:cNvPr id="1466" name="Shape 1466"/>
                  <p:cNvSpPr/>
                  <p:nvPr/>
                </p:nvSpPr>
                <p:spPr>
                  <a:xfrm>
                    <a:off x="12700" y="863780"/>
                    <a:ext cx="1873625" cy="872219"/>
                  </a:xfrm>
                  <a:prstGeom prst="rect">
                    <a:avLst/>
                  </a:prstGeom>
                  <a:solidFill>
                    <a:srgbClr val="FFFFFF"/>
                  </a:solidFill>
                  <a:ln w="25400" cap="flat">
                    <a:solidFill>
                      <a:srgbClr val="164F86"/>
                    </a:solidFill>
                    <a:prstDash val="solid"/>
                    <a:bevel/>
                  </a:ln>
                  <a:effectLst/>
                </p:spPr>
                <p:txBody>
                  <a:bodyPr wrap="square" lIns="65023" tIns="65023" rIns="65023" bIns="65023" numCol="1" anchor="ctr">
                    <a:noAutofit/>
                  </a:bodyPr>
                  <a:lstStyle/>
                  <a:p>
                    <a:pPr algn="ctr"/>
                  </a:p>
                </p:txBody>
              </p:sp>
              <p:sp>
                <p:nvSpPr>
                  <p:cNvPr id="1467" name="Shape 1467"/>
                  <p:cNvSpPr/>
                  <p:nvPr/>
                </p:nvSpPr>
                <p:spPr>
                  <a:xfrm>
                    <a:off x="61302" y="0"/>
                    <a:ext cx="1714501"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A</a:t>
                    </a:r>
                  </a:p>
                </p:txBody>
              </p:sp>
              <p:sp>
                <p:nvSpPr>
                  <p:cNvPr id="1468" name="Shape 1468"/>
                  <p:cNvSpPr/>
                  <p:nvPr/>
                </p:nvSpPr>
                <p:spPr>
                  <a:xfrm>
                    <a:off x="74002" y="1171146"/>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B</a:t>
                    </a:r>
                  </a:p>
                </p:txBody>
              </p:sp>
              <p:sp>
                <p:nvSpPr>
                  <p:cNvPr id="1469" name="Shape 1469"/>
                  <p:cNvSpPr/>
                  <p:nvPr/>
                </p:nvSpPr>
                <p:spPr>
                  <a:xfrm>
                    <a:off x="914676" y="1158446"/>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C</a:t>
                    </a:r>
                  </a:p>
                </p:txBody>
              </p:sp>
              <p:sp>
                <p:nvSpPr>
                  <p:cNvPr id="1470" name="Shape 1470"/>
                  <p:cNvSpPr/>
                  <p:nvPr/>
                </p:nvSpPr>
                <p:spPr>
                  <a:xfrm>
                    <a:off x="773904" y="345440"/>
                    <a:ext cx="254001" cy="254001"/>
                  </a:xfrm>
                  <a:prstGeom prst="ellipse">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sp>
                <p:nvSpPr>
                  <p:cNvPr id="1471" name="Shape 1471"/>
                  <p:cNvSpPr/>
                  <p:nvPr/>
                </p:nvSpPr>
                <p:spPr>
                  <a:xfrm flipH="1">
                    <a:off x="510137" y="565905"/>
                    <a:ext cx="343109" cy="617877"/>
                  </a:xfrm>
                  <a:prstGeom prst="line">
                    <a:avLst/>
                  </a:prstGeom>
                  <a:noFill/>
                  <a:ln w="38100" cap="flat">
                    <a:solidFill>
                      <a:srgbClr val="164F86"/>
                    </a:solidFill>
                    <a:prstDash val="solid"/>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472" name="Shape 1472"/>
                  <p:cNvSpPr/>
                  <p:nvPr/>
                </p:nvSpPr>
                <p:spPr>
                  <a:xfrm>
                    <a:off x="952279" y="572282"/>
                    <a:ext cx="360123" cy="603162"/>
                  </a:xfrm>
                  <a:prstGeom prst="line">
                    <a:avLst/>
                  </a:prstGeom>
                  <a:noFill/>
                  <a:ln w="38100" cap="flat">
                    <a:solidFill>
                      <a:srgbClr val="164F86"/>
                    </a:solidFill>
                    <a:prstDash val="solid"/>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1474" name="Shape 1474"/>
                <p:cNvSpPr/>
                <p:nvPr/>
              </p:nvSpPr>
              <p:spPr>
                <a:xfrm flipH="1">
                  <a:off x="892103" y="2289764"/>
                  <a:ext cx="1" cy="620230"/>
                </a:xfrm>
                <a:prstGeom prst="line">
                  <a:avLst/>
                </a:prstGeom>
                <a:noFill/>
                <a:ln w="762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479" name="Group 1479"/>
                <p:cNvGrpSpPr/>
                <p:nvPr/>
              </p:nvGrpSpPr>
              <p:grpSpPr>
                <a:xfrm>
                  <a:off x="225652" y="2836626"/>
                  <a:ext cx="1304557" cy="897619"/>
                  <a:chOff x="0" y="0"/>
                  <a:chExt cx="1304555" cy="897617"/>
                </a:xfrm>
              </p:grpSpPr>
              <p:sp>
                <p:nvSpPr>
                  <p:cNvPr id="1475" name="Shape 1475"/>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478" name="Group 1478"/>
                  <p:cNvGrpSpPr/>
                  <p:nvPr/>
                </p:nvGrpSpPr>
                <p:grpSpPr>
                  <a:xfrm>
                    <a:off x="115990" y="87126"/>
                    <a:ext cx="1072575" cy="723365"/>
                    <a:chOff x="0" y="0"/>
                    <a:chExt cx="1072573" cy="723363"/>
                  </a:xfrm>
                </p:grpSpPr>
                <p:pic>
                  <p:nvPicPr>
                    <p:cNvPr id="1476"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477" name="Shape 1477"/>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grpSp>
              <p:nvGrpSpPr>
                <p:cNvPr id="1484" name="Group 1484"/>
                <p:cNvGrpSpPr/>
                <p:nvPr/>
              </p:nvGrpSpPr>
              <p:grpSpPr>
                <a:xfrm>
                  <a:off x="2271453" y="143564"/>
                  <a:ext cx="1304556" cy="897618"/>
                  <a:chOff x="0" y="0"/>
                  <a:chExt cx="1304555" cy="897617"/>
                </a:xfrm>
              </p:grpSpPr>
              <p:sp>
                <p:nvSpPr>
                  <p:cNvPr id="1480" name="Shape 1480"/>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483" name="Group 1483"/>
                  <p:cNvGrpSpPr/>
                  <p:nvPr/>
                </p:nvGrpSpPr>
                <p:grpSpPr>
                  <a:xfrm>
                    <a:off x="115990" y="87126"/>
                    <a:ext cx="1072575" cy="723365"/>
                    <a:chOff x="0" y="0"/>
                    <a:chExt cx="1072573" cy="723363"/>
                  </a:xfrm>
                </p:grpSpPr>
                <p:pic>
                  <p:nvPicPr>
                    <p:cNvPr id="1481"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482" name="Shape 1482"/>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sp>
              <p:nvSpPr>
                <p:cNvPr id="1485" name="Shape 1485"/>
                <p:cNvSpPr/>
                <p:nvPr/>
              </p:nvSpPr>
              <p:spPr>
                <a:xfrm>
                  <a:off x="1781840" y="703401"/>
                  <a:ext cx="498664" cy="1"/>
                </a:xfrm>
                <a:prstGeom prst="line">
                  <a:avLst/>
                </a:prstGeom>
                <a:noFill/>
                <a:ln w="762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486" name="Shape 1486"/>
                <p:cNvSpPr/>
                <p:nvPr/>
              </p:nvSpPr>
              <p:spPr>
                <a:xfrm>
                  <a:off x="143300" y="38100"/>
                  <a:ext cx="1666749" cy="3891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000">
                      <a:latin typeface="+mn-lt"/>
                      <a:ea typeface="+mn-ea"/>
                      <a:cs typeface="+mn-cs"/>
                      <a:sym typeface="Helvetica"/>
                    </a:defRPr>
                  </a:lvl1pPr>
                </a:lstStyle>
                <a:p>
                  <a:pPr/>
                  <a:r>
                    <a:t>业务数据分离</a:t>
                  </a:r>
                </a:p>
              </p:txBody>
            </p:sp>
          </p:grpSp>
          <p:sp>
            <p:nvSpPr>
              <p:cNvPr id="1488" name="Shape 1488"/>
              <p:cNvSpPr/>
              <p:nvPr/>
            </p:nvSpPr>
            <p:spPr>
              <a:xfrm>
                <a:off x="0" y="1302805"/>
                <a:ext cx="881810" cy="1"/>
              </a:xfrm>
              <a:prstGeom prst="line">
                <a:avLst/>
              </a:prstGeom>
              <a:noFill/>
              <a:ln w="76200" cap="flat">
                <a:solidFill>
                  <a:schemeClr val="accent6">
                    <a:satOff val="-35873"/>
                    <a:lumOff val="-12431"/>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1490" name="Shape 1490"/>
            <p:cNvSpPr/>
            <p:nvPr/>
          </p:nvSpPr>
          <p:spPr>
            <a:xfrm>
              <a:off x="3126950" y="2190522"/>
              <a:ext cx="1439390" cy="579748"/>
            </a:xfrm>
            <a:prstGeom prst="roundRect">
              <a:avLst>
                <a:gd name="adj" fmla="val 32859"/>
              </a:avLst>
            </a:prstGeom>
            <a:solidFill>
              <a:schemeClr val="accent6"/>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ETL</a:t>
              </a:r>
            </a:p>
          </p:txBody>
        </p:sp>
      </p:grpSp>
      <p:grpSp>
        <p:nvGrpSpPr>
          <p:cNvPr id="1514" name="Group 1514"/>
          <p:cNvGrpSpPr/>
          <p:nvPr/>
        </p:nvGrpSpPr>
        <p:grpSpPr>
          <a:xfrm>
            <a:off x="5431402" y="1359605"/>
            <a:ext cx="3736374" cy="3693792"/>
            <a:chOff x="0" y="0"/>
            <a:chExt cx="3736372" cy="3693790"/>
          </a:xfrm>
        </p:grpSpPr>
        <p:grpSp>
          <p:nvGrpSpPr>
            <p:cNvPr id="1509" name="Group 1509"/>
            <p:cNvGrpSpPr/>
            <p:nvPr/>
          </p:nvGrpSpPr>
          <p:grpSpPr>
            <a:xfrm>
              <a:off x="0" y="0"/>
              <a:ext cx="3736373" cy="3693791"/>
              <a:chOff x="25400" y="0"/>
              <a:chExt cx="3736372" cy="3693790"/>
            </a:xfrm>
          </p:grpSpPr>
          <p:sp>
            <p:nvSpPr>
              <p:cNvPr id="1492" name="Shape 1492"/>
              <p:cNvSpPr/>
              <p:nvPr/>
            </p:nvSpPr>
            <p:spPr>
              <a:xfrm>
                <a:off x="655608" y="0"/>
                <a:ext cx="3106165" cy="4348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000">
                    <a:latin typeface="+mn-lt"/>
                    <a:ea typeface="+mn-ea"/>
                    <a:cs typeface="+mn-cs"/>
                    <a:sym typeface="Helvetica"/>
                  </a:defRPr>
                </a:lvl1pPr>
              </a:lstStyle>
              <a:p>
                <a:pPr/>
                <a:r>
                  <a:t>以外部REST接口调用为主</a:t>
                </a:r>
              </a:p>
            </p:txBody>
          </p:sp>
          <p:grpSp>
            <p:nvGrpSpPr>
              <p:cNvPr id="1507" name="Group 1507"/>
              <p:cNvGrpSpPr/>
              <p:nvPr/>
            </p:nvGrpSpPr>
            <p:grpSpPr>
              <a:xfrm>
                <a:off x="1033118" y="445152"/>
                <a:ext cx="1873626" cy="3248639"/>
                <a:chOff x="0" y="0"/>
                <a:chExt cx="1873624" cy="3248637"/>
              </a:xfrm>
            </p:grpSpPr>
            <p:grpSp>
              <p:nvGrpSpPr>
                <p:cNvPr id="1500" name="Group 1500"/>
                <p:cNvGrpSpPr/>
                <p:nvPr/>
              </p:nvGrpSpPr>
              <p:grpSpPr>
                <a:xfrm>
                  <a:off x="0" y="0"/>
                  <a:ext cx="1873625" cy="1735999"/>
                  <a:chOff x="12700" y="0"/>
                  <a:chExt cx="1873624" cy="1735998"/>
                </a:xfrm>
              </p:grpSpPr>
              <p:sp>
                <p:nvSpPr>
                  <p:cNvPr id="1493" name="Shape 1493"/>
                  <p:cNvSpPr/>
                  <p:nvPr/>
                </p:nvSpPr>
                <p:spPr>
                  <a:xfrm>
                    <a:off x="12700" y="863780"/>
                    <a:ext cx="1873625" cy="872219"/>
                  </a:xfrm>
                  <a:prstGeom prst="rect">
                    <a:avLst/>
                  </a:prstGeom>
                  <a:solidFill>
                    <a:srgbClr val="FFFFFF"/>
                  </a:solidFill>
                  <a:ln w="25400" cap="flat">
                    <a:solidFill>
                      <a:srgbClr val="164F86"/>
                    </a:solidFill>
                    <a:prstDash val="solid"/>
                    <a:bevel/>
                  </a:ln>
                  <a:effectLst/>
                </p:spPr>
                <p:txBody>
                  <a:bodyPr wrap="square" lIns="65023" tIns="65023" rIns="65023" bIns="65023" numCol="1" anchor="ctr">
                    <a:noAutofit/>
                  </a:bodyPr>
                  <a:lstStyle/>
                  <a:p>
                    <a:pPr algn="ctr"/>
                  </a:p>
                </p:txBody>
              </p:sp>
              <p:sp>
                <p:nvSpPr>
                  <p:cNvPr id="1494" name="Shape 1494"/>
                  <p:cNvSpPr/>
                  <p:nvPr/>
                </p:nvSpPr>
                <p:spPr>
                  <a:xfrm>
                    <a:off x="61302" y="0"/>
                    <a:ext cx="1714501"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A</a:t>
                    </a:r>
                  </a:p>
                </p:txBody>
              </p:sp>
              <p:sp>
                <p:nvSpPr>
                  <p:cNvPr id="1495" name="Shape 1495"/>
                  <p:cNvSpPr/>
                  <p:nvPr/>
                </p:nvSpPr>
                <p:spPr>
                  <a:xfrm>
                    <a:off x="74002" y="1171146"/>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B</a:t>
                    </a:r>
                  </a:p>
                </p:txBody>
              </p:sp>
              <p:sp>
                <p:nvSpPr>
                  <p:cNvPr id="1496" name="Shape 1496"/>
                  <p:cNvSpPr/>
                  <p:nvPr/>
                </p:nvSpPr>
                <p:spPr>
                  <a:xfrm>
                    <a:off x="914676" y="1158446"/>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C</a:t>
                    </a:r>
                  </a:p>
                </p:txBody>
              </p:sp>
              <p:sp>
                <p:nvSpPr>
                  <p:cNvPr id="1497" name="Shape 1497"/>
                  <p:cNvSpPr/>
                  <p:nvPr/>
                </p:nvSpPr>
                <p:spPr>
                  <a:xfrm>
                    <a:off x="773904" y="345440"/>
                    <a:ext cx="254001" cy="254001"/>
                  </a:xfrm>
                  <a:prstGeom prst="ellipse">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sp>
                <p:nvSpPr>
                  <p:cNvPr id="1498" name="Shape 1498"/>
                  <p:cNvSpPr/>
                  <p:nvPr/>
                </p:nvSpPr>
                <p:spPr>
                  <a:xfrm flipH="1">
                    <a:off x="482473" y="565905"/>
                    <a:ext cx="370773" cy="626988"/>
                  </a:xfrm>
                  <a:prstGeom prst="line">
                    <a:avLst/>
                  </a:prstGeom>
                  <a:noFill/>
                  <a:ln w="38100" cap="flat">
                    <a:solidFill>
                      <a:srgbClr val="164F86"/>
                    </a:solidFill>
                    <a:prstDash val="solid"/>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499" name="Shape 1499"/>
                  <p:cNvSpPr/>
                  <p:nvPr/>
                </p:nvSpPr>
                <p:spPr>
                  <a:xfrm>
                    <a:off x="952279" y="559583"/>
                    <a:ext cx="381326" cy="627015"/>
                  </a:xfrm>
                  <a:prstGeom prst="line">
                    <a:avLst/>
                  </a:prstGeom>
                  <a:noFill/>
                  <a:ln w="38100" cap="flat">
                    <a:solidFill>
                      <a:srgbClr val="164F86"/>
                    </a:solidFill>
                    <a:prstDash val="solid"/>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1501" name="Shape 1501"/>
                <p:cNvSpPr/>
                <p:nvPr/>
              </p:nvSpPr>
              <p:spPr>
                <a:xfrm flipH="1">
                  <a:off x="892103" y="1804158"/>
                  <a:ext cx="1" cy="620230"/>
                </a:xfrm>
                <a:prstGeom prst="line">
                  <a:avLst/>
                </a:prstGeom>
                <a:noFill/>
                <a:ln w="762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506" name="Group 1506"/>
                <p:cNvGrpSpPr/>
                <p:nvPr/>
              </p:nvGrpSpPr>
              <p:grpSpPr>
                <a:xfrm>
                  <a:off x="225652" y="2351019"/>
                  <a:ext cx="1304557" cy="897619"/>
                  <a:chOff x="0" y="0"/>
                  <a:chExt cx="1304555" cy="897617"/>
                </a:xfrm>
              </p:grpSpPr>
              <p:sp>
                <p:nvSpPr>
                  <p:cNvPr id="1502" name="Shape 1502"/>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505" name="Group 1505"/>
                  <p:cNvGrpSpPr/>
                  <p:nvPr/>
                </p:nvGrpSpPr>
                <p:grpSpPr>
                  <a:xfrm>
                    <a:off x="115990" y="87126"/>
                    <a:ext cx="1072575" cy="723365"/>
                    <a:chOff x="0" y="0"/>
                    <a:chExt cx="1072573" cy="723363"/>
                  </a:xfrm>
                </p:grpSpPr>
                <p:pic>
                  <p:nvPicPr>
                    <p:cNvPr id="1503"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504" name="Shape 1504"/>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grpSp>
          <p:sp>
            <p:nvSpPr>
              <p:cNvPr id="1508" name="Shape 1508"/>
              <p:cNvSpPr/>
              <p:nvPr/>
            </p:nvSpPr>
            <p:spPr>
              <a:xfrm>
                <a:off x="25400" y="1313152"/>
                <a:ext cx="881810" cy="1"/>
              </a:xfrm>
              <a:prstGeom prst="line">
                <a:avLst/>
              </a:prstGeom>
              <a:noFill/>
              <a:ln w="76200" cap="flat">
                <a:solidFill>
                  <a:schemeClr val="accent6">
                    <a:satOff val="-35873"/>
                    <a:lumOff val="-12431"/>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grpSp>
          <p:nvGrpSpPr>
            <p:cNvPr id="1513" name="Group 1513"/>
            <p:cNvGrpSpPr/>
            <p:nvPr/>
          </p:nvGrpSpPr>
          <p:grpSpPr>
            <a:xfrm>
              <a:off x="2556123" y="645465"/>
              <a:ext cx="774333" cy="2685689"/>
              <a:chOff x="0" y="0"/>
              <a:chExt cx="774331" cy="2685688"/>
            </a:xfrm>
          </p:grpSpPr>
          <p:sp>
            <p:nvSpPr>
              <p:cNvPr id="1510" name="Shape 1510"/>
              <p:cNvSpPr/>
              <p:nvPr/>
            </p:nvSpPr>
            <p:spPr>
              <a:xfrm>
                <a:off x="233459" y="8154"/>
                <a:ext cx="536014" cy="1"/>
              </a:xfrm>
              <a:prstGeom prst="line">
                <a:avLst/>
              </a:prstGeom>
              <a:noFill/>
              <a:ln w="50800" cap="flat">
                <a:solidFill>
                  <a:schemeClr val="accent1"/>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511" name="Shape 1511"/>
              <p:cNvSpPr/>
              <p:nvPr/>
            </p:nvSpPr>
            <p:spPr>
              <a:xfrm flipH="1">
                <a:off x="767521" y="0"/>
                <a:ext cx="1" cy="2685688"/>
              </a:xfrm>
              <a:prstGeom prst="line">
                <a:avLst/>
              </a:prstGeom>
              <a:noFill/>
              <a:ln w="50800" cap="flat">
                <a:solidFill>
                  <a:schemeClr val="accent1"/>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512" name="Shape 1512"/>
              <p:cNvSpPr/>
              <p:nvPr/>
            </p:nvSpPr>
            <p:spPr>
              <a:xfrm>
                <a:off x="0" y="2670312"/>
                <a:ext cx="774332" cy="1"/>
              </a:xfrm>
              <a:prstGeom prst="line">
                <a:avLst/>
              </a:prstGeom>
              <a:noFill/>
              <a:ln w="50800" cap="flat">
                <a:solidFill>
                  <a:schemeClr val="accent1"/>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gr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8" name="Shape 1518"/>
          <p:cNvSpPr/>
          <p:nvPr/>
        </p:nvSpPr>
        <p:spPr>
          <a:xfrm>
            <a:off x="3856113" y="131148"/>
            <a:ext cx="5292574" cy="1057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000"/>
            </a:lvl1pPr>
          </a:lstStyle>
          <a:p>
            <a:pPr/>
            <a:r>
              <a:t>现有业务 - 优化</a:t>
            </a:r>
          </a:p>
        </p:txBody>
      </p:sp>
      <p:grpSp>
        <p:nvGrpSpPr>
          <p:cNvPr id="1530" name="Group 1530"/>
          <p:cNvGrpSpPr/>
          <p:nvPr/>
        </p:nvGrpSpPr>
        <p:grpSpPr>
          <a:xfrm>
            <a:off x="1140005" y="7375642"/>
            <a:ext cx="10986932" cy="1354322"/>
            <a:chOff x="-431800" y="0"/>
            <a:chExt cx="10986930" cy="1354321"/>
          </a:xfrm>
        </p:grpSpPr>
        <p:grpSp>
          <p:nvGrpSpPr>
            <p:cNvPr id="1521" name="Group 1521"/>
            <p:cNvGrpSpPr/>
            <p:nvPr/>
          </p:nvGrpSpPr>
          <p:grpSpPr>
            <a:xfrm>
              <a:off x="-431800" y="41338"/>
              <a:ext cx="3463835" cy="910923"/>
              <a:chOff x="0" y="0"/>
              <a:chExt cx="3463834" cy="910921"/>
            </a:xfrm>
          </p:grpSpPr>
          <p:sp>
            <p:nvSpPr>
              <p:cNvPr id="1519" name="Shape 1519"/>
              <p:cNvSpPr/>
              <p:nvPr/>
            </p:nvSpPr>
            <p:spPr>
              <a:xfrm>
                <a:off x="306507" y="497155"/>
                <a:ext cx="31573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对现有的功能进行优化</a:t>
                </a:r>
              </a:p>
            </p:txBody>
          </p:sp>
          <p:sp>
            <p:nvSpPr>
              <p:cNvPr id="1520" name="Shape 1520"/>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应用场景</a:t>
                </a:r>
              </a:p>
            </p:txBody>
          </p:sp>
        </p:grpSp>
        <p:grpSp>
          <p:nvGrpSpPr>
            <p:cNvPr id="1525" name="Group 1525"/>
            <p:cNvGrpSpPr/>
            <p:nvPr/>
          </p:nvGrpSpPr>
          <p:grpSpPr>
            <a:xfrm>
              <a:off x="3321530" y="15938"/>
              <a:ext cx="2917735" cy="1297046"/>
              <a:chOff x="0" y="0"/>
              <a:chExt cx="2917734" cy="1297044"/>
            </a:xfrm>
          </p:grpSpPr>
          <p:sp>
            <p:nvSpPr>
              <p:cNvPr id="1522" name="Shape 1522"/>
              <p:cNvSpPr/>
              <p:nvPr/>
            </p:nvSpPr>
            <p:spPr>
              <a:xfrm>
                <a:off x="319207" y="497155"/>
                <a:ext cx="25985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按需优化业务功能</a:t>
                </a:r>
              </a:p>
            </p:txBody>
          </p:sp>
          <p:sp>
            <p:nvSpPr>
              <p:cNvPr id="1523" name="Shape 1523"/>
              <p:cNvSpPr/>
              <p:nvPr/>
            </p:nvSpPr>
            <p:spPr>
              <a:xfrm>
                <a:off x="0" y="0"/>
                <a:ext cx="11346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优点</a:t>
                </a:r>
              </a:p>
            </p:txBody>
          </p:sp>
          <p:sp>
            <p:nvSpPr>
              <p:cNvPr id="1524" name="Shape 1524"/>
              <p:cNvSpPr/>
              <p:nvPr/>
            </p:nvSpPr>
            <p:spPr>
              <a:xfrm>
                <a:off x="319207" y="883278"/>
                <a:ext cx="25985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梳理无效业务场景</a:t>
                </a:r>
              </a:p>
            </p:txBody>
          </p:sp>
        </p:grpSp>
        <p:grpSp>
          <p:nvGrpSpPr>
            <p:cNvPr id="1529" name="Group 1529"/>
            <p:cNvGrpSpPr/>
            <p:nvPr/>
          </p:nvGrpSpPr>
          <p:grpSpPr>
            <a:xfrm>
              <a:off x="6811576" y="0"/>
              <a:ext cx="3743555" cy="1354322"/>
              <a:chOff x="0" y="0"/>
              <a:chExt cx="3743553" cy="1354321"/>
            </a:xfrm>
          </p:grpSpPr>
          <p:sp>
            <p:nvSpPr>
              <p:cNvPr id="1526" name="Shape 1526"/>
              <p:cNvSpPr/>
              <p:nvPr/>
            </p:nvSpPr>
            <p:spPr>
              <a:xfrm>
                <a:off x="0" y="0"/>
                <a:ext cx="1006348"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152400" indent="-152400">
                  <a:buClr>
                    <a:srgbClr val="00B56E"/>
                  </a:buClr>
                  <a:buSzPct val="100000"/>
                  <a:buChar char="-"/>
                  <a:defRPr sz="2800">
                    <a:latin typeface="+mn-lt"/>
                    <a:ea typeface="+mn-ea"/>
                    <a:cs typeface="+mn-cs"/>
                    <a:sym typeface="Helvetica"/>
                  </a:defRPr>
                </a:lvl1pPr>
              </a:lstStyle>
              <a:p>
                <a:pPr/>
                <a:r>
                  <a:t>挑战</a:t>
                </a:r>
              </a:p>
            </p:txBody>
          </p:sp>
          <p:sp>
            <p:nvSpPr>
              <p:cNvPr id="1527" name="Shape 1527"/>
              <p:cNvSpPr/>
              <p:nvPr/>
            </p:nvSpPr>
            <p:spPr>
              <a:xfrm>
                <a:off x="306827" y="521724"/>
                <a:ext cx="3436727" cy="413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如何选择合适的部分改造</a:t>
                </a:r>
              </a:p>
            </p:txBody>
          </p:sp>
          <p:sp>
            <p:nvSpPr>
              <p:cNvPr id="1528" name="Shape 1528"/>
              <p:cNvSpPr/>
              <p:nvPr/>
            </p:nvSpPr>
            <p:spPr>
              <a:xfrm>
                <a:off x="306827" y="940554"/>
                <a:ext cx="3157327" cy="413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如何处理相关业务数据</a:t>
                </a:r>
              </a:p>
            </p:txBody>
          </p:sp>
        </p:grpSp>
      </p:grpSp>
      <p:grpSp>
        <p:nvGrpSpPr>
          <p:cNvPr id="1546" name="Group 1546"/>
          <p:cNvGrpSpPr/>
          <p:nvPr/>
        </p:nvGrpSpPr>
        <p:grpSpPr>
          <a:xfrm>
            <a:off x="317374" y="1433265"/>
            <a:ext cx="2428749" cy="3613401"/>
            <a:chOff x="0" y="0"/>
            <a:chExt cx="2428748" cy="3613399"/>
          </a:xfrm>
        </p:grpSpPr>
        <p:sp>
          <p:nvSpPr>
            <p:cNvPr id="1531" name="Shape 1531"/>
            <p:cNvSpPr/>
            <p:nvPr/>
          </p:nvSpPr>
          <p:spPr>
            <a:xfrm>
              <a:off x="0" y="0"/>
              <a:ext cx="2428748" cy="3891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000">
                  <a:latin typeface="+mn-lt"/>
                  <a:ea typeface="+mn-ea"/>
                  <a:cs typeface="+mn-cs"/>
                  <a:sym typeface="Helvetica"/>
                </a:defRPr>
              </a:lvl1pPr>
            </a:lstStyle>
            <a:p>
              <a:pPr/>
              <a:r>
                <a:t>以内部代码调用为主</a:t>
              </a:r>
            </a:p>
          </p:txBody>
        </p:sp>
        <p:grpSp>
          <p:nvGrpSpPr>
            <p:cNvPr id="1536" name="Group 1536"/>
            <p:cNvGrpSpPr/>
            <p:nvPr/>
          </p:nvGrpSpPr>
          <p:grpSpPr>
            <a:xfrm>
              <a:off x="352998" y="2715781"/>
              <a:ext cx="1304557" cy="897619"/>
              <a:chOff x="0" y="0"/>
              <a:chExt cx="1304555" cy="897617"/>
            </a:xfrm>
          </p:grpSpPr>
          <p:sp>
            <p:nvSpPr>
              <p:cNvPr id="1532" name="Shape 1532"/>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535" name="Group 1535"/>
              <p:cNvGrpSpPr/>
              <p:nvPr/>
            </p:nvGrpSpPr>
            <p:grpSpPr>
              <a:xfrm>
                <a:off x="115990" y="87126"/>
                <a:ext cx="1072575" cy="723365"/>
                <a:chOff x="0" y="0"/>
                <a:chExt cx="1072573" cy="723363"/>
              </a:xfrm>
            </p:grpSpPr>
            <p:pic>
              <p:nvPicPr>
                <p:cNvPr id="1533"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534" name="Shape 1534"/>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sp>
          <p:nvSpPr>
            <p:cNvPr id="1537" name="Shape 1537"/>
            <p:cNvSpPr/>
            <p:nvPr/>
          </p:nvSpPr>
          <p:spPr>
            <a:xfrm flipH="1">
              <a:off x="1005276" y="2092720"/>
              <a:ext cx="1" cy="620230"/>
            </a:xfrm>
            <a:prstGeom prst="line">
              <a:avLst/>
            </a:prstGeom>
            <a:noFill/>
            <a:ln w="762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545" name="Group 1545"/>
            <p:cNvGrpSpPr/>
            <p:nvPr/>
          </p:nvGrpSpPr>
          <p:grpSpPr>
            <a:xfrm>
              <a:off x="93864" y="476289"/>
              <a:ext cx="1899025" cy="1580888"/>
              <a:chOff x="0" y="0"/>
              <a:chExt cx="1899024" cy="1580886"/>
            </a:xfrm>
          </p:grpSpPr>
          <p:sp>
            <p:nvSpPr>
              <p:cNvPr id="1538" name="Shape 1538"/>
              <p:cNvSpPr/>
              <p:nvPr/>
            </p:nvSpPr>
            <p:spPr>
              <a:xfrm flipH="1">
                <a:off x="1363753" y="79257"/>
                <a:ext cx="1" cy="932733"/>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539" name="Shape 1539"/>
              <p:cNvSpPr/>
              <p:nvPr/>
            </p:nvSpPr>
            <p:spPr>
              <a:xfrm>
                <a:off x="0" y="0"/>
                <a:ext cx="1899025" cy="1580887"/>
              </a:xfrm>
              <a:prstGeom prst="rect">
                <a:avLst/>
              </a:prstGeom>
              <a:solidFill>
                <a:srgbClr val="FFFFFF"/>
              </a:solidFill>
              <a:ln w="25400" cap="flat">
                <a:solidFill>
                  <a:srgbClr val="164F86"/>
                </a:solidFill>
                <a:prstDash val="solid"/>
                <a:bevel/>
              </a:ln>
              <a:effectLst/>
            </p:spPr>
            <p:txBody>
              <a:bodyPr wrap="square" lIns="65023" tIns="65023" rIns="65023" bIns="65023" numCol="1" anchor="ctr">
                <a:noAutofit/>
              </a:bodyPr>
              <a:lstStyle/>
              <a:p>
                <a:pPr algn="ctr"/>
              </a:p>
            </p:txBody>
          </p:sp>
          <p:sp>
            <p:nvSpPr>
              <p:cNvPr id="1540" name="Shape 1540"/>
              <p:cNvSpPr/>
              <p:nvPr/>
            </p:nvSpPr>
            <p:spPr>
              <a:xfrm>
                <a:off x="997617" y="981490"/>
                <a:ext cx="738384"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C</a:t>
                </a:r>
              </a:p>
            </p:txBody>
          </p:sp>
          <p:sp>
            <p:nvSpPr>
              <p:cNvPr id="1541" name="Shape 1541"/>
              <p:cNvSpPr/>
              <p:nvPr/>
            </p:nvSpPr>
            <p:spPr>
              <a:xfrm>
                <a:off x="150202" y="991221"/>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B</a:t>
                </a:r>
              </a:p>
            </p:txBody>
          </p:sp>
          <p:sp>
            <p:nvSpPr>
              <p:cNvPr id="1542" name="Shape 1542"/>
              <p:cNvSpPr/>
              <p:nvPr/>
            </p:nvSpPr>
            <p:spPr>
              <a:xfrm flipH="1">
                <a:off x="538253" y="568566"/>
                <a:ext cx="1" cy="410463"/>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543" name="Shape 1543"/>
              <p:cNvSpPr/>
              <p:nvPr/>
            </p:nvSpPr>
            <p:spPr>
              <a:xfrm>
                <a:off x="1389153" y="571437"/>
                <a:ext cx="1" cy="394892"/>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544" name="Shape 1544"/>
              <p:cNvSpPr/>
              <p:nvPr/>
            </p:nvSpPr>
            <p:spPr>
              <a:xfrm>
                <a:off x="74002" y="86775"/>
                <a:ext cx="1719015" cy="465722"/>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A</a:t>
                </a:r>
              </a:p>
            </p:txBody>
          </p:sp>
        </p:grpSp>
      </p:grpSp>
      <p:grpSp>
        <p:nvGrpSpPr>
          <p:cNvPr id="1564" name="Group 1564"/>
          <p:cNvGrpSpPr/>
          <p:nvPr/>
        </p:nvGrpSpPr>
        <p:grpSpPr>
          <a:xfrm>
            <a:off x="2398944" y="1367378"/>
            <a:ext cx="3597605" cy="3679288"/>
            <a:chOff x="0" y="0"/>
            <a:chExt cx="3597604" cy="3679286"/>
          </a:xfrm>
        </p:grpSpPr>
        <p:sp>
          <p:nvSpPr>
            <p:cNvPr id="1547" name="Shape 1547"/>
            <p:cNvSpPr/>
            <p:nvPr/>
          </p:nvSpPr>
          <p:spPr>
            <a:xfrm>
              <a:off x="491439" y="0"/>
              <a:ext cx="3106165" cy="4348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000">
                  <a:latin typeface="+mn-lt"/>
                  <a:ea typeface="+mn-ea"/>
                  <a:cs typeface="+mn-cs"/>
                  <a:sym typeface="Helvetica"/>
                </a:defRPr>
              </a:lvl1pPr>
            </a:lstStyle>
            <a:p>
              <a:pPr/>
              <a:r>
                <a:t>以本地REST接口调用为主</a:t>
              </a:r>
            </a:p>
          </p:txBody>
        </p:sp>
        <p:sp>
          <p:nvSpPr>
            <p:cNvPr id="1548" name="Shape 1548"/>
            <p:cNvSpPr/>
            <p:nvPr/>
          </p:nvSpPr>
          <p:spPr>
            <a:xfrm>
              <a:off x="0" y="1310430"/>
              <a:ext cx="881810" cy="1"/>
            </a:xfrm>
            <a:prstGeom prst="line">
              <a:avLst/>
            </a:prstGeom>
            <a:noFill/>
            <a:ln w="76200" cap="flat">
              <a:solidFill>
                <a:schemeClr val="accent6">
                  <a:satOff val="-35873"/>
                  <a:lumOff val="-12431"/>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563" name="Group 1563"/>
            <p:cNvGrpSpPr/>
            <p:nvPr/>
          </p:nvGrpSpPr>
          <p:grpSpPr>
            <a:xfrm>
              <a:off x="1036368" y="542176"/>
              <a:ext cx="1899026" cy="3137111"/>
              <a:chOff x="0" y="0"/>
              <a:chExt cx="1899024" cy="3137109"/>
            </a:xfrm>
          </p:grpSpPr>
          <p:sp>
            <p:nvSpPr>
              <p:cNvPr id="1549" name="Shape 1549"/>
              <p:cNvSpPr/>
              <p:nvPr/>
            </p:nvSpPr>
            <p:spPr>
              <a:xfrm flipH="1">
                <a:off x="1363753" y="79257"/>
                <a:ext cx="1" cy="932733"/>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550" name="Shape 1550"/>
              <p:cNvSpPr/>
              <p:nvPr/>
            </p:nvSpPr>
            <p:spPr>
              <a:xfrm>
                <a:off x="0" y="0"/>
                <a:ext cx="1899025" cy="1580887"/>
              </a:xfrm>
              <a:prstGeom prst="rect">
                <a:avLst/>
              </a:prstGeom>
              <a:solidFill>
                <a:srgbClr val="FFFFFF"/>
              </a:solidFill>
              <a:ln w="25400" cap="flat">
                <a:solidFill>
                  <a:srgbClr val="164F86"/>
                </a:solidFill>
                <a:prstDash val="solid"/>
                <a:bevel/>
              </a:ln>
              <a:effectLst/>
            </p:spPr>
            <p:txBody>
              <a:bodyPr wrap="square" lIns="65023" tIns="65023" rIns="65023" bIns="65023" numCol="1" anchor="ctr">
                <a:noAutofit/>
              </a:bodyPr>
              <a:lstStyle/>
              <a:p>
                <a:pPr algn="ctr"/>
              </a:p>
            </p:txBody>
          </p:sp>
          <p:sp>
            <p:nvSpPr>
              <p:cNvPr id="1551" name="Shape 1551"/>
              <p:cNvSpPr/>
              <p:nvPr/>
            </p:nvSpPr>
            <p:spPr>
              <a:xfrm>
                <a:off x="997617" y="981490"/>
                <a:ext cx="738384"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C</a:t>
                </a:r>
              </a:p>
            </p:txBody>
          </p:sp>
          <p:sp>
            <p:nvSpPr>
              <p:cNvPr id="1552" name="Shape 1552"/>
              <p:cNvSpPr/>
              <p:nvPr/>
            </p:nvSpPr>
            <p:spPr>
              <a:xfrm>
                <a:off x="150202" y="991221"/>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B</a:t>
                </a:r>
              </a:p>
            </p:txBody>
          </p:sp>
          <p:sp>
            <p:nvSpPr>
              <p:cNvPr id="1553" name="Shape 1553"/>
              <p:cNvSpPr/>
              <p:nvPr/>
            </p:nvSpPr>
            <p:spPr>
              <a:xfrm>
                <a:off x="999572" y="629977"/>
                <a:ext cx="357267" cy="357268"/>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554" name="Shape 1554"/>
              <p:cNvSpPr/>
              <p:nvPr/>
            </p:nvSpPr>
            <p:spPr>
              <a:xfrm>
                <a:off x="74002" y="86775"/>
                <a:ext cx="1706315"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A</a:t>
                </a:r>
              </a:p>
            </p:txBody>
          </p:sp>
          <p:sp>
            <p:nvSpPr>
              <p:cNvPr id="1555" name="Shape 1555"/>
              <p:cNvSpPr/>
              <p:nvPr/>
            </p:nvSpPr>
            <p:spPr>
              <a:xfrm flipH="1">
                <a:off x="949512" y="1616430"/>
                <a:ext cx="1" cy="620230"/>
              </a:xfrm>
              <a:prstGeom prst="line">
                <a:avLst/>
              </a:prstGeom>
              <a:noFill/>
              <a:ln w="762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560" name="Group 1560"/>
              <p:cNvGrpSpPr/>
              <p:nvPr/>
            </p:nvGrpSpPr>
            <p:grpSpPr>
              <a:xfrm>
                <a:off x="283061" y="2239492"/>
                <a:ext cx="1304556" cy="897618"/>
                <a:chOff x="0" y="0"/>
                <a:chExt cx="1304555" cy="897617"/>
              </a:xfrm>
            </p:grpSpPr>
            <p:sp>
              <p:nvSpPr>
                <p:cNvPr id="1556" name="Shape 1556"/>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559" name="Group 1559"/>
                <p:cNvGrpSpPr/>
                <p:nvPr/>
              </p:nvGrpSpPr>
              <p:grpSpPr>
                <a:xfrm>
                  <a:off x="115990" y="87126"/>
                  <a:ext cx="1072575" cy="723365"/>
                  <a:chOff x="0" y="0"/>
                  <a:chExt cx="1072573" cy="723363"/>
                </a:xfrm>
              </p:grpSpPr>
              <p:pic>
                <p:nvPicPr>
                  <p:cNvPr id="1557"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558" name="Shape 1558"/>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sp>
            <p:nvSpPr>
              <p:cNvPr id="1561" name="Shape 1561"/>
              <p:cNvSpPr/>
              <p:nvPr/>
            </p:nvSpPr>
            <p:spPr>
              <a:xfrm flipH="1">
                <a:off x="498744" y="606616"/>
                <a:ext cx="368350" cy="368350"/>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562" name="Shape 1562"/>
              <p:cNvSpPr/>
              <p:nvPr/>
            </p:nvSpPr>
            <p:spPr>
              <a:xfrm>
                <a:off x="797112" y="421521"/>
                <a:ext cx="254001" cy="254001"/>
              </a:xfrm>
              <a:prstGeom prst="ellipse">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grpSp>
      </p:grpSp>
      <p:sp>
        <p:nvSpPr>
          <p:cNvPr id="1565" name="Shape 1565"/>
          <p:cNvSpPr/>
          <p:nvPr/>
        </p:nvSpPr>
        <p:spPr>
          <a:xfrm>
            <a:off x="-48371" y="5207116"/>
            <a:ext cx="1300480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grpSp>
        <p:nvGrpSpPr>
          <p:cNvPr id="1593" name="Group 1593"/>
          <p:cNvGrpSpPr/>
          <p:nvPr/>
        </p:nvGrpSpPr>
        <p:grpSpPr>
          <a:xfrm>
            <a:off x="8362454" y="1361230"/>
            <a:ext cx="4566340" cy="3696145"/>
            <a:chOff x="0" y="0"/>
            <a:chExt cx="4566339" cy="3696144"/>
          </a:xfrm>
        </p:grpSpPr>
        <p:grpSp>
          <p:nvGrpSpPr>
            <p:cNvPr id="1591" name="Group 1591"/>
            <p:cNvGrpSpPr/>
            <p:nvPr/>
          </p:nvGrpSpPr>
          <p:grpSpPr>
            <a:xfrm>
              <a:off x="0" y="-1"/>
              <a:ext cx="4527514" cy="3696146"/>
              <a:chOff x="0" y="0"/>
              <a:chExt cx="4527513" cy="3696144"/>
            </a:xfrm>
          </p:grpSpPr>
          <p:grpSp>
            <p:nvGrpSpPr>
              <p:cNvPr id="1589" name="Group 1589"/>
              <p:cNvGrpSpPr/>
              <p:nvPr/>
            </p:nvGrpSpPr>
            <p:grpSpPr>
              <a:xfrm>
                <a:off x="951504" y="0"/>
                <a:ext cx="3576010" cy="3696145"/>
                <a:chOff x="0" y="38100"/>
                <a:chExt cx="3576008" cy="3696144"/>
              </a:xfrm>
            </p:grpSpPr>
            <p:sp>
              <p:nvSpPr>
                <p:cNvPr id="1566" name="Shape 1566"/>
                <p:cNvSpPr/>
                <p:nvPr/>
              </p:nvSpPr>
              <p:spPr>
                <a:xfrm>
                  <a:off x="1451554" y="3350926"/>
                  <a:ext cx="1488162" cy="1"/>
                </a:xfrm>
                <a:prstGeom prst="line">
                  <a:avLst/>
                </a:prstGeom>
                <a:noFill/>
                <a:ln w="38100" cap="flat">
                  <a:solidFill>
                    <a:schemeClr val="accent1">
                      <a:satOff val="-4409"/>
                      <a:lumOff val="-10509"/>
                    </a:schemeClr>
                  </a:solidFill>
                  <a:custDash>
                    <a:ds d="200000" sp="2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567" name="Shape 1567"/>
                <p:cNvSpPr/>
                <p:nvPr/>
              </p:nvSpPr>
              <p:spPr>
                <a:xfrm flipV="1">
                  <a:off x="2936431" y="1068363"/>
                  <a:ext cx="1" cy="2276214"/>
                </a:xfrm>
                <a:prstGeom prst="line">
                  <a:avLst/>
                </a:prstGeom>
                <a:noFill/>
                <a:ln w="38100" cap="flat">
                  <a:solidFill>
                    <a:schemeClr val="accent1">
                      <a:satOff val="-4409"/>
                      <a:lumOff val="-10509"/>
                    </a:schemeClr>
                  </a:solidFill>
                  <a:custDash>
                    <a:ds d="200000" sp="2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575" name="Group 1575"/>
                <p:cNvGrpSpPr/>
                <p:nvPr/>
              </p:nvGrpSpPr>
              <p:grpSpPr>
                <a:xfrm>
                  <a:off x="0" y="485606"/>
                  <a:ext cx="1873625" cy="1736000"/>
                  <a:chOff x="12700" y="0"/>
                  <a:chExt cx="1873624" cy="1735998"/>
                </a:xfrm>
              </p:grpSpPr>
              <p:sp>
                <p:nvSpPr>
                  <p:cNvPr id="1568" name="Shape 1568"/>
                  <p:cNvSpPr/>
                  <p:nvPr/>
                </p:nvSpPr>
                <p:spPr>
                  <a:xfrm>
                    <a:off x="12700" y="863780"/>
                    <a:ext cx="1873625" cy="872219"/>
                  </a:xfrm>
                  <a:prstGeom prst="rect">
                    <a:avLst/>
                  </a:prstGeom>
                  <a:solidFill>
                    <a:srgbClr val="FFFFFF"/>
                  </a:solidFill>
                  <a:ln w="25400" cap="flat">
                    <a:solidFill>
                      <a:srgbClr val="164F86"/>
                    </a:solidFill>
                    <a:prstDash val="solid"/>
                    <a:bevel/>
                  </a:ln>
                  <a:effectLst/>
                </p:spPr>
                <p:txBody>
                  <a:bodyPr wrap="square" lIns="65023" tIns="65023" rIns="65023" bIns="65023" numCol="1" anchor="ctr">
                    <a:noAutofit/>
                  </a:bodyPr>
                  <a:lstStyle/>
                  <a:p>
                    <a:pPr algn="ctr"/>
                  </a:p>
                </p:txBody>
              </p:sp>
              <p:sp>
                <p:nvSpPr>
                  <p:cNvPr id="1569" name="Shape 1569"/>
                  <p:cNvSpPr/>
                  <p:nvPr/>
                </p:nvSpPr>
                <p:spPr>
                  <a:xfrm>
                    <a:off x="61302" y="0"/>
                    <a:ext cx="1714501"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A</a:t>
                    </a:r>
                  </a:p>
                </p:txBody>
              </p:sp>
              <p:sp>
                <p:nvSpPr>
                  <p:cNvPr id="1570" name="Shape 1570"/>
                  <p:cNvSpPr/>
                  <p:nvPr/>
                </p:nvSpPr>
                <p:spPr>
                  <a:xfrm>
                    <a:off x="74002" y="1171146"/>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B</a:t>
                    </a:r>
                  </a:p>
                </p:txBody>
              </p:sp>
              <p:sp>
                <p:nvSpPr>
                  <p:cNvPr id="1571" name="Shape 1571"/>
                  <p:cNvSpPr/>
                  <p:nvPr/>
                </p:nvSpPr>
                <p:spPr>
                  <a:xfrm>
                    <a:off x="914676" y="1158446"/>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C</a:t>
                    </a:r>
                  </a:p>
                </p:txBody>
              </p:sp>
              <p:sp>
                <p:nvSpPr>
                  <p:cNvPr id="1572" name="Shape 1572"/>
                  <p:cNvSpPr/>
                  <p:nvPr/>
                </p:nvSpPr>
                <p:spPr>
                  <a:xfrm>
                    <a:off x="773904" y="345440"/>
                    <a:ext cx="254001" cy="254001"/>
                  </a:xfrm>
                  <a:prstGeom prst="ellipse">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sp>
                <p:nvSpPr>
                  <p:cNvPr id="1573" name="Shape 1573"/>
                  <p:cNvSpPr/>
                  <p:nvPr/>
                </p:nvSpPr>
                <p:spPr>
                  <a:xfrm flipH="1">
                    <a:off x="510137" y="565905"/>
                    <a:ext cx="343109" cy="617877"/>
                  </a:xfrm>
                  <a:prstGeom prst="line">
                    <a:avLst/>
                  </a:prstGeom>
                  <a:noFill/>
                  <a:ln w="38100" cap="flat">
                    <a:solidFill>
                      <a:srgbClr val="164F86"/>
                    </a:solidFill>
                    <a:prstDash val="solid"/>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574" name="Shape 1574"/>
                  <p:cNvSpPr/>
                  <p:nvPr/>
                </p:nvSpPr>
                <p:spPr>
                  <a:xfrm>
                    <a:off x="952279" y="572282"/>
                    <a:ext cx="360123" cy="603162"/>
                  </a:xfrm>
                  <a:prstGeom prst="line">
                    <a:avLst/>
                  </a:prstGeom>
                  <a:noFill/>
                  <a:ln w="38100" cap="flat">
                    <a:solidFill>
                      <a:srgbClr val="164F86"/>
                    </a:solidFill>
                    <a:prstDash val="solid"/>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1576" name="Shape 1576"/>
                <p:cNvSpPr/>
                <p:nvPr/>
              </p:nvSpPr>
              <p:spPr>
                <a:xfrm flipH="1">
                  <a:off x="892103" y="2289764"/>
                  <a:ext cx="1" cy="620230"/>
                </a:xfrm>
                <a:prstGeom prst="line">
                  <a:avLst/>
                </a:prstGeom>
                <a:noFill/>
                <a:ln w="762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581" name="Group 1581"/>
                <p:cNvGrpSpPr/>
                <p:nvPr/>
              </p:nvGrpSpPr>
              <p:grpSpPr>
                <a:xfrm>
                  <a:off x="225652" y="2836626"/>
                  <a:ext cx="1304557" cy="897619"/>
                  <a:chOff x="0" y="0"/>
                  <a:chExt cx="1304555" cy="897617"/>
                </a:xfrm>
              </p:grpSpPr>
              <p:sp>
                <p:nvSpPr>
                  <p:cNvPr id="1577" name="Shape 1577"/>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580" name="Group 1580"/>
                  <p:cNvGrpSpPr/>
                  <p:nvPr/>
                </p:nvGrpSpPr>
                <p:grpSpPr>
                  <a:xfrm>
                    <a:off x="115990" y="87126"/>
                    <a:ext cx="1072575" cy="723365"/>
                    <a:chOff x="0" y="0"/>
                    <a:chExt cx="1072573" cy="723363"/>
                  </a:xfrm>
                </p:grpSpPr>
                <p:pic>
                  <p:nvPicPr>
                    <p:cNvPr id="1578"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579" name="Shape 1579"/>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grpSp>
              <p:nvGrpSpPr>
                <p:cNvPr id="1586" name="Group 1586"/>
                <p:cNvGrpSpPr/>
                <p:nvPr/>
              </p:nvGrpSpPr>
              <p:grpSpPr>
                <a:xfrm>
                  <a:off x="2271453" y="143564"/>
                  <a:ext cx="1304556" cy="897618"/>
                  <a:chOff x="0" y="0"/>
                  <a:chExt cx="1304555" cy="897617"/>
                </a:xfrm>
              </p:grpSpPr>
              <p:sp>
                <p:nvSpPr>
                  <p:cNvPr id="1582" name="Shape 1582"/>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585" name="Group 1585"/>
                  <p:cNvGrpSpPr/>
                  <p:nvPr/>
                </p:nvGrpSpPr>
                <p:grpSpPr>
                  <a:xfrm>
                    <a:off x="115990" y="87126"/>
                    <a:ext cx="1072575" cy="723365"/>
                    <a:chOff x="0" y="0"/>
                    <a:chExt cx="1072573" cy="723363"/>
                  </a:xfrm>
                </p:grpSpPr>
                <p:pic>
                  <p:nvPicPr>
                    <p:cNvPr id="1583"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584" name="Shape 1584"/>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sp>
              <p:nvSpPr>
                <p:cNvPr id="1587" name="Shape 1587"/>
                <p:cNvSpPr/>
                <p:nvPr/>
              </p:nvSpPr>
              <p:spPr>
                <a:xfrm>
                  <a:off x="1781840" y="703401"/>
                  <a:ext cx="498664" cy="1"/>
                </a:xfrm>
                <a:prstGeom prst="line">
                  <a:avLst/>
                </a:prstGeom>
                <a:noFill/>
                <a:ln w="762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588" name="Shape 1588"/>
                <p:cNvSpPr/>
                <p:nvPr/>
              </p:nvSpPr>
              <p:spPr>
                <a:xfrm>
                  <a:off x="143300" y="38100"/>
                  <a:ext cx="1666749" cy="3891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000">
                      <a:latin typeface="+mn-lt"/>
                      <a:ea typeface="+mn-ea"/>
                      <a:cs typeface="+mn-cs"/>
                      <a:sym typeface="Helvetica"/>
                    </a:defRPr>
                  </a:lvl1pPr>
                </a:lstStyle>
                <a:p>
                  <a:pPr/>
                  <a:r>
                    <a:t>业务数据分离</a:t>
                  </a:r>
                </a:p>
              </p:txBody>
            </p:sp>
          </p:grpSp>
          <p:sp>
            <p:nvSpPr>
              <p:cNvPr id="1590" name="Shape 1590"/>
              <p:cNvSpPr/>
              <p:nvPr/>
            </p:nvSpPr>
            <p:spPr>
              <a:xfrm>
                <a:off x="0" y="1302805"/>
                <a:ext cx="881810" cy="1"/>
              </a:xfrm>
              <a:prstGeom prst="line">
                <a:avLst/>
              </a:prstGeom>
              <a:noFill/>
              <a:ln w="76200" cap="flat">
                <a:solidFill>
                  <a:schemeClr val="accent6">
                    <a:satOff val="-35873"/>
                    <a:lumOff val="-12431"/>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1592" name="Shape 1592"/>
            <p:cNvSpPr/>
            <p:nvPr/>
          </p:nvSpPr>
          <p:spPr>
            <a:xfrm>
              <a:off x="3126950" y="2190522"/>
              <a:ext cx="1439390" cy="579748"/>
            </a:xfrm>
            <a:prstGeom prst="roundRect">
              <a:avLst>
                <a:gd name="adj" fmla="val 32859"/>
              </a:avLst>
            </a:prstGeom>
            <a:solidFill>
              <a:schemeClr val="accent6"/>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ETL</a:t>
              </a:r>
            </a:p>
          </p:txBody>
        </p:sp>
      </p:grpSp>
      <p:grpSp>
        <p:nvGrpSpPr>
          <p:cNvPr id="1599" name="Group 1599"/>
          <p:cNvGrpSpPr/>
          <p:nvPr/>
        </p:nvGrpSpPr>
        <p:grpSpPr>
          <a:xfrm>
            <a:off x="1297251" y="5270616"/>
            <a:ext cx="8896113" cy="1262810"/>
            <a:chOff x="0" y="0"/>
            <a:chExt cx="8896112" cy="1262809"/>
          </a:xfrm>
        </p:grpSpPr>
        <p:grpSp>
          <p:nvGrpSpPr>
            <p:cNvPr id="1597" name="Group 1597"/>
            <p:cNvGrpSpPr/>
            <p:nvPr/>
          </p:nvGrpSpPr>
          <p:grpSpPr>
            <a:xfrm>
              <a:off x="0" y="0"/>
              <a:ext cx="8896112" cy="1262810"/>
              <a:chOff x="0" y="0"/>
              <a:chExt cx="8896111" cy="1262809"/>
            </a:xfrm>
          </p:grpSpPr>
          <p:sp>
            <p:nvSpPr>
              <p:cNvPr id="1594" name="Shape 1594"/>
              <p:cNvSpPr/>
              <p:nvPr/>
            </p:nvSpPr>
            <p:spPr>
              <a:xfrm>
                <a:off x="355" y="1244851"/>
                <a:ext cx="8804808" cy="1"/>
              </a:xfrm>
              <a:prstGeom prst="line">
                <a:avLst/>
              </a:prstGeom>
              <a:noFill/>
              <a:ln w="76200" cap="flat">
                <a:solidFill>
                  <a:schemeClr val="accent6">
                    <a:satOff val="-35873"/>
                    <a:lumOff val="-12431"/>
                  </a:schemeClr>
                </a:solidFill>
                <a:custDash>
                  <a:ds d="200000" sp="2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595" name="Shape 1595"/>
              <p:cNvSpPr/>
              <p:nvPr/>
            </p:nvSpPr>
            <p:spPr>
              <a:xfrm flipV="1">
                <a:off x="8896111" y="0"/>
                <a:ext cx="1" cy="1262810"/>
              </a:xfrm>
              <a:prstGeom prst="line">
                <a:avLst/>
              </a:prstGeom>
              <a:noFill/>
              <a:ln w="76200" cap="flat">
                <a:solidFill>
                  <a:schemeClr val="accent6">
                    <a:satOff val="-35873"/>
                    <a:lumOff val="-12431"/>
                  </a:schemeClr>
                </a:solidFill>
                <a:custDash>
                  <a:ds d="200000" sp="2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596" name="Shape 1596"/>
              <p:cNvSpPr/>
              <p:nvPr/>
            </p:nvSpPr>
            <p:spPr>
              <a:xfrm flipV="1">
                <a:off x="-1" y="88900"/>
                <a:ext cx="2" cy="1085010"/>
              </a:xfrm>
              <a:prstGeom prst="line">
                <a:avLst/>
              </a:prstGeom>
              <a:noFill/>
              <a:ln w="76200" cap="flat">
                <a:solidFill>
                  <a:schemeClr val="accent6">
                    <a:satOff val="-35873"/>
                    <a:lumOff val="-12431"/>
                  </a:schemeClr>
                </a:solidFill>
                <a:custDash>
                  <a:ds d="200000" sp="200000"/>
                </a:custDash>
                <a:miter lim="400000"/>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1598" name="Shape 1598"/>
            <p:cNvSpPr/>
            <p:nvPr/>
          </p:nvSpPr>
          <p:spPr>
            <a:xfrm>
              <a:off x="3186754" y="715175"/>
              <a:ext cx="3000249" cy="450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2500"/>
              </a:lvl1pPr>
            </a:lstStyle>
            <a:p>
              <a:pPr/>
              <a:r>
                <a:t>不断迭代，循序渐进</a:t>
              </a:r>
            </a:p>
          </p:txBody>
        </p:sp>
      </p:grpSp>
      <p:grpSp>
        <p:nvGrpSpPr>
          <p:cNvPr id="1622" name="Group 1622"/>
          <p:cNvGrpSpPr/>
          <p:nvPr/>
        </p:nvGrpSpPr>
        <p:grpSpPr>
          <a:xfrm>
            <a:off x="5431402" y="1359605"/>
            <a:ext cx="3736374" cy="3693792"/>
            <a:chOff x="0" y="0"/>
            <a:chExt cx="3736372" cy="3693790"/>
          </a:xfrm>
        </p:grpSpPr>
        <p:grpSp>
          <p:nvGrpSpPr>
            <p:cNvPr id="1617" name="Group 1617"/>
            <p:cNvGrpSpPr/>
            <p:nvPr/>
          </p:nvGrpSpPr>
          <p:grpSpPr>
            <a:xfrm>
              <a:off x="0" y="0"/>
              <a:ext cx="3736373" cy="3693791"/>
              <a:chOff x="25400" y="0"/>
              <a:chExt cx="3736372" cy="3693790"/>
            </a:xfrm>
          </p:grpSpPr>
          <p:sp>
            <p:nvSpPr>
              <p:cNvPr id="1600" name="Shape 1600"/>
              <p:cNvSpPr/>
              <p:nvPr/>
            </p:nvSpPr>
            <p:spPr>
              <a:xfrm>
                <a:off x="655608" y="0"/>
                <a:ext cx="3106165" cy="4348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000">
                    <a:latin typeface="+mn-lt"/>
                    <a:ea typeface="+mn-ea"/>
                    <a:cs typeface="+mn-cs"/>
                    <a:sym typeface="Helvetica"/>
                  </a:defRPr>
                </a:lvl1pPr>
              </a:lstStyle>
              <a:p>
                <a:pPr/>
                <a:r>
                  <a:t>以外部REST接口调用为主</a:t>
                </a:r>
              </a:p>
            </p:txBody>
          </p:sp>
          <p:grpSp>
            <p:nvGrpSpPr>
              <p:cNvPr id="1615" name="Group 1615"/>
              <p:cNvGrpSpPr/>
              <p:nvPr/>
            </p:nvGrpSpPr>
            <p:grpSpPr>
              <a:xfrm>
                <a:off x="1033118" y="445152"/>
                <a:ext cx="1873626" cy="3248639"/>
                <a:chOff x="0" y="0"/>
                <a:chExt cx="1873624" cy="3248637"/>
              </a:xfrm>
            </p:grpSpPr>
            <p:grpSp>
              <p:nvGrpSpPr>
                <p:cNvPr id="1608" name="Group 1608"/>
                <p:cNvGrpSpPr/>
                <p:nvPr/>
              </p:nvGrpSpPr>
              <p:grpSpPr>
                <a:xfrm>
                  <a:off x="0" y="0"/>
                  <a:ext cx="1873625" cy="1735999"/>
                  <a:chOff x="12700" y="0"/>
                  <a:chExt cx="1873624" cy="1735998"/>
                </a:xfrm>
              </p:grpSpPr>
              <p:sp>
                <p:nvSpPr>
                  <p:cNvPr id="1601" name="Shape 1601"/>
                  <p:cNvSpPr/>
                  <p:nvPr/>
                </p:nvSpPr>
                <p:spPr>
                  <a:xfrm>
                    <a:off x="12700" y="863780"/>
                    <a:ext cx="1873625" cy="872219"/>
                  </a:xfrm>
                  <a:prstGeom prst="rect">
                    <a:avLst/>
                  </a:prstGeom>
                  <a:solidFill>
                    <a:srgbClr val="FFFFFF"/>
                  </a:solidFill>
                  <a:ln w="25400" cap="flat">
                    <a:solidFill>
                      <a:srgbClr val="164F86"/>
                    </a:solidFill>
                    <a:prstDash val="solid"/>
                    <a:bevel/>
                  </a:ln>
                  <a:effectLst/>
                </p:spPr>
                <p:txBody>
                  <a:bodyPr wrap="square" lIns="65023" tIns="65023" rIns="65023" bIns="65023" numCol="1" anchor="ctr">
                    <a:noAutofit/>
                  </a:bodyPr>
                  <a:lstStyle/>
                  <a:p>
                    <a:pPr algn="ctr"/>
                  </a:p>
                </p:txBody>
              </p:sp>
              <p:sp>
                <p:nvSpPr>
                  <p:cNvPr id="1602" name="Shape 1602"/>
                  <p:cNvSpPr/>
                  <p:nvPr/>
                </p:nvSpPr>
                <p:spPr>
                  <a:xfrm>
                    <a:off x="61302" y="0"/>
                    <a:ext cx="1714501"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A</a:t>
                    </a:r>
                  </a:p>
                </p:txBody>
              </p:sp>
              <p:sp>
                <p:nvSpPr>
                  <p:cNvPr id="1603" name="Shape 1603"/>
                  <p:cNvSpPr/>
                  <p:nvPr/>
                </p:nvSpPr>
                <p:spPr>
                  <a:xfrm>
                    <a:off x="74002" y="1171146"/>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B</a:t>
                    </a:r>
                  </a:p>
                </p:txBody>
              </p:sp>
              <p:sp>
                <p:nvSpPr>
                  <p:cNvPr id="1604" name="Shape 1604"/>
                  <p:cNvSpPr/>
                  <p:nvPr/>
                </p:nvSpPr>
                <p:spPr>
                  <a:xfrm>
                    <a:off x="914676" y="1158446"/>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C</a:t>
                    </a:r>
                  </a:p>
                </p:txBody>
              </p:sp>
              <p:sp>
                <p:nvSpPr>
                  <p:cNvPr id="1605" name="Shape 1605"/>
                  <p:cNvSpPr/>
                  <p:nvPr/>
                </p:nvSpPr>
                <p:spPr>
                  <a:xfrm>
                    <a:off x="773904" y="345440"/>
                    <a:ext cx="254001" cy="254001"/>
                  </a:xfrm>
                  <a:prstGeom prst="ellipse">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sp>
                <p:nvSpPr>
                  <p:cNvPr id="1606" name="Shape 1606"/>
                  <p:cNvSpPr/>
                  <p:nvPr/>
                </p:nvSpPr>
                <p:spPr>
                  <a:xfrm flipH="1">
                    <a:off x="482473" y="565905"/>
                    <a:ext cx="370773" cy="626988"/>
                  </a:xfrm>
                  <a:prstGeom prst="line">
                    <a:avLst/>
                  </a:prstGeom>
                  <a:noFill/>
                  <a:ln w="38100" cap="flat">
                    <a:solidFill>
                      <a:srgbClr val="164F86"/>
                    </a:solidFill>
                    <a:prstDash val="solid"/>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607" name="Shape 1607"/>
                  <p:cNvSpPr/>
                  <p:nvPr/>
                </p:nvSpPr>
                <p:spPr>
                  <a:xfrm>
                    <a:off x="952279" y="559583"/>
                    <a:ext cx="381326" cy="627015"/>
                  </a:xfrm>
                  <a:prstGeom prst="line">
                    <a:avLst/>
                  </a:prstGeom>
                  <a:noFill/>
                  <a:ln w="38100" cap="flat">
                    <a:solidFill>
                      <a:srgbClr val="164F86"/>
                    </a:solidFill>
                    <a:prstDash val="solid"/>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1609" name="Shape 1609"/>
                <p:cNvSpPr/>
                <p:nvPr/>
              </p:nvSpPr>
              <p:spPr>
                <a:xfrm flipH="1">
                  <a:off x="892103" y="1804158"/>
                  <a:ext cx="1" cy="620230"/>
                </a:xfrm>
                <a:prstGeom prst="line">
                  <a:avLst/>
                </a:prstGeom>
                <a:noFill/>
                <a:ln w="762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614" name="Group 1614"/>
                <p:cNvGrpSpPr/>
                <p:nvPr/>
              </p:nvGrpSpPr>
              <p:grpSpPr>
                <a:xfrm>
                  <a:off x="225652" y="2351019"/>
                  <a:ext cx="1304557" cy="897619"/>
                  <a:chOff x="0" y="0"/>
                  <a:chExt cx="1304555" cy="897617"/>
                </a:xfrm>
              </p:grpSpPr>
              <p:sp>
                <p:nvSpPr>
                  <p:cNvPr id="1610" name="Shape 1610"/>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613" name="Group 1613"/>
                  <p:cNvGrpSpPr/>
                  <p:nvPr/>
                </p:nvGrpSpPr>
                <p:grpSpPr>
                  <a:xfrm>
                    <a:off x="115990" y="87126"/>
                    <a:ext cx="1072575" cy="723365"/>
                    <a:chOff x="0" y="0"/>
                    <a:chExt cx="1072573" cy="723363"/>
                  </a:xfrm>
                </p:grpSpPr>
                <p:pic>
                  <p:nvPicPr>
                    <p:cNvPr id="1611"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612" name="Shape 1612"/>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grpSp>
          <p:sp>
            <p:nvSpPr>
              <p:cNvPr id="1616" name="Shape 1616"/>
              <p:cNvSpPr/>
              <p:nvPr/>
            </p:nvSpPr>
            <p:spPr>
              <a:xfrm>
                <a:off x="25400" y="1313152"/>
                <a:ext cx="881810" cy="1"/>
              </a:xfrm>
              <a:prstGeom prst="line">
                <a:avLst/>
              </a:prstGeom>
              <a:noFill/>
              <a:ln w="76200" cap="flat">
                <a:solidFill>
                  <a:schemeClr val="accent6">
                    <a:satOff val="-35873"/>
                    <a:lumOff val="-12431"/>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grpSp>
          <p:nvGrpSpPr>
            <p:cNvPr id="1621" name="Group 1621"/>
            <p:cNvGrpSpPr/>
            <p:nvPr/>
          </p:nvGrpSpPr>
          <p:grpSpPr>
            <a:xfrm>
              <a:off x="2556123" y="645465"/>
              <a:ext cx="774333" cy="2685689"/>
              <a:chOff x="0" y="0"/>
              <a:chExt cx="774331" cy="2685688"/>
            </a:xfrm>
          </p:grpSpPr>
          <p:sp>
            <p:nvSpPr>
              <p:cNvPr id="1618" name="Shape 1618"/>
              <p:cNvSpPr/>
              <p:nvPr/>
            </p:nvSpPr>
            <p:spPr>
              <a:xfrm>
                <a:off x="233459" y="8154"/>
                <a:ext cx="536014" cy="1"/>
              </a:xfrm>
              <a:prstGeom prst="line">
                <a:avLst/>
              </a:prstGeom>
              <a:noFill/>
              <a:ln w="50800" cap="flat">
                <a:solidFill>
                  <a:schemeClr val="accent1"/>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619" name="Shape 1619"/>
              <p:cNvSpPr/>
              <p:nvPr/>
            </p:nvSpPr>
            <p:spPr>
              <a:xfrm flipH="1">
                <a:off x="767521" y="0"/>
                <a:ext cx="1" cy="2685688"/>
              </a:xfrm>
              <a:prstGeom prst="line">
                <a:avLst/>
              </a:prstGeom>
              <a:noFill/>
              <a:ln w="50800" cap="flat">
                <a:solidFill>
                  <a:schemeClr val="accent1"/>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620" name="Shape 1620"/>
              <p:cNvSpPr/>
              <p:nvPr/>
            </p:nvSpPr>
            <p:spPr>
              <a:xfrm>
                <a:off x="0" y="2670312"/>
                <a:ext cx="774332" cy="1"/>
              </a:xfrm>
              <a:prstGeom prst="line">
                <a:avLst/>
              </a:prstGeom>
              <a:noFill/>
              <a:ln w="50800" cap="flat">
                <a:solidFill>
                  <a:schemeClr val="accent1"/>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gr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0" name="Shape 430"/>
          <p:cNvSpPr/>
          <p:nvPr/>
        </p:nvSpPr>
        <p:spPr>
          <a:xfrm>
            <a:off x="159733" y="98742"/>
            <a:ext cx="5908003" cy="407118"/>
          </a:xfrm>
          <a:prstGeom prst="rect">
            <a:avLst/>
          </a:prstGeom>
          <a:solidFill>
            <a:srgbClr val="FFFFFF"/>
          </a:solidFill>
          <a:ln w="12700">
            <a:miter lim="400000"/>
          </a:ln>
        </p:spPr>
        <p:txBody>
          <a:bodyPr lIns="65023" tIns="65023" rIns="65023" bIns="65023" anchor="ctr"/>
          <a:lstStyle/>
          <a:p>
            <a:pPr/>
          </a:p>
        </p:txBody>
      </p:sp>
      <p:sp>
        <p:nvSpPr>
          <p:cNvPr id="431" name="Shape 431"/>
          <p:cNvSpPr/>
          <p:nvPr/>
        </p:nvSpPr>
        <p:spPr>
          <a:xfrm>
            <a:off x="6861856" y="5337691"/>
            <a:ext cx="5960351" cy="410726"/>
          </a:xfrm>
          <a:prstGeom prst="rect">
            <a:avLst/>
          </a:prstGeom>
          <a:solidFill>
            <a:srgbClr val="FFFFFF"/>
          </a:solidFill>
          <a:ln w="12700">
            <a:miter lim="400000"/>
          </a:ln>
        </p:spPr>
        <p:txBody>
          <a:bodyPr lIns="65023" tIns="65023" rIns="65023" bIns="65023" anchor="ctr"/>
          <a:lstStyle/>
          <a:p>
            <a:pPr/>
          </a:p>
        </p:txBody>
      </p:sp>
      <p:sp>
        <p:nvSpPr>
          <p:cNvPr id="432" name="Shape 432"/>
          <p:cNvSpPr/>
          <p:nvPr/>
        </p:nvSpPr>
        <p:spPr>
          <a:xfrm>
            <a:off x="6897779" y="5733512"/>
            <a:ext cx="195680" cy="3631072"/>
          </a:xfrm>
          <a:prstGeom prst="rect">
            <a:avLst/>
          </a:prstGeom>
          <a:solidFill>
            <a:srgbClr val="FFFFFF"/>
          </a:solidFill>
          <a:ln w="12700">
            <a:miter lim="400000"/>
          </a:ln>
        </p:spPr>
        <p:txBody>
          <a:bodyPr lIns="65023" tIns="65023" rIns="65023" bIns="65023" anchor="ctr"/>
          <a:lstStyle/>
          <a:p>
            <a:pPr/>
          </a:p>
        </p:txBody>
      </p:sp>
      <p:grpSp>
        <p:nvGrpSpPr>
          <p:cNvPr id="437" name="Group 437"/>
          <p:cNvGrpSpPr/>
          <p:nvPr/>
        </p:nvGrpSpPr>
        <p:grpSpPr>
          <a:xfrm>
            <a:off x="-97625" y="525527"/>
            <a:ext cx="13004801" cy="4610831"/>
            <a:chOff x="0" y="0"/>
            <a:chExt cx="13004800" cy="4610830"/>
          </a:xfrm>
        </p:grpSpPr>
        <p:sp>
          <p:nvSpPr>
            <p:cNvPr id="433" name="Shape 433"/>
            <p:cNvSpPr/>
            <p:nvPr/>
          </p:nvSpPr>
          <p:spPr>
            <a:xfrm>
              <a:off x="248718" y="0"/>
              <a:ext cx="8177760" cy="588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b="1" sz="3000">
                  <a:latin typeface="+mj-lt"/>
                  <a:ea typeface="+mj-ea"/>
                  <a:cs typeface="+mj-cs"/>
                  <a:sym typeface="Helvetica Neue"/>
                </a:defRPr>
              </a:lvl1pPr>
            </a:lstStyle>
            <a:p>
              <a:pPr/>
              <a:r>
                <a:t>搜索热度趋势 - Google Trends</a:t>
              </a:r>
            </a:p>
          </p:txBody>
        </p:sp>
        <p:pic>
          <p:nvPicPr>
            <p:cNvPr id="434" name="pasted-image.png"/>
            <p:cNvPicPr>
              <a:picLocks noChangeAspect="1"/>
            </p:cNvPicPr>
            <p:nvPr/>
          </p:nvPicPr>
          <p:blipFill>
            <a:blip r:embed="rId2">
              <a:extLst/>
            </a:blip>
            <a:stretch>
              <a:fillRect/>
            </a:stretch>
          </p:blipFill>
          <p:spPr>
            <a:xfrm>
              <a:off x="0" y="825674"/>
              <a:ext cx="13004800" cy="3785157"/>
            </a:xfrm>
            <a:prstGeom prst="rect">
              <a:avLst/>
            </a:prstGeom>
            <a:ln w="12700" cap="flat">
              <a:noFill/>
              <a:miter lim="400000"/>
            </a:ln>
            <a:effectLst/>
          </p:spPr>
        </p:pic>
        <p:sp>
          <p:nvSpPr>
            <p:cNvPr id="435" name="Shape 435"/>
            <p:cNvSpPr/>
            <p:nvPr/>
          </p:nvSpPr>
          <p:spPr>
            <a:xfrm>
              <a:off x="11994980" y="825896"/>
              <a:ext cx="986028" cy="410727"/>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sp>
          <p:nvSpPr>
            <p:cNvPr id="436" name="Shape 436"/>
            <p:cNvSpPr/>
            <p:nvPr/>
          </p:nvSpPr>
          <p:spPr>
            <a:xfrm>
              <a:off x="5421146" y="2238453"/>
              <a:ext cx="2484756" cy="5888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3000">
                  <a:latin typeface="+mj-lt"/>
                  <a:ea typeface="+mj-ea"/>
                  <a:cs typeface="+mj-cs"/>
                  <a:sym typeface="Helvetica Neue"/>
                </a:defRPr>
              </a:lvl1pPr>
            </a:lstStyle>
            <a:p>
              <a:pPr/>
              <a:r>
                <a:t>Microservice</a:t>
              </a:r>
            </a:p>
          </p:txBody>
        </p:sp>
      </p:gr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6" name="Shape 1626"/>
          <p:cNvSpPr/>
          <p:nvPr/>
        </p:nvSpPr>
        <p:spPr>
          <a:xfrm>
            <a:off x="3856113" y="131148"/>
            <a:ext cx="5292574" cy="10571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000"/>
            </a:lvl1pPr>
          </a:lstStyle>
          <a:p>
            <a:pPr/>
            <a:r>
              <a:t>现有业务 - 优化</a:t>
            </a:r>
          </a:p>
        </p:txBody>
      </p:sp>
      <p:grpSp>
        <p:nvGrpSpPr>
          <p:cNvPr id="1631" name="Group 1631"/>
          <p:cNvGrpSpPr/>
          <p:nvPr/>
        </p:nvGrpSpPr>
        <p:grpSpPr>
          <a:xfrm>
            <a:off x="10206533" y="6483101"/>
            <a:ext cx="2718198" cy="1463279"/>
            <a:chOff x="-49212" y="0"/>
            <a:chExt cx="2718196" cy="1463278"/>
          </a:xfrm>
        </p:grpSpPr>
        <p:sp>
          <p:nvSpPr>
            <p:cNvPr id="1627" name="Shape 1627"/>
            <p:cNvSpPr/>
            <p:nvPr/>
          </p:nvSpPr>
          <p:spPr>
            <a:xfrm>
              <a:off x="-49213" y="0"/>
              <a:ext cx="2718198" cy="14632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89" y="0"/>
                  </a:moveTo>
                  <a:cubicBezTo>
                    <a:pt x="748" y="0"/>
                    <a:pt x="391" y="663"/>
                    <a:pt x="391" y="1482"/>
                  </a:cubicBezTo>
                  <a:lnTo>
                    <a:pt x="391" y="12514"/>
                  </a:lnTo>
                  <a:lnTo>
                    <a:pt x="0" y="21600"/>
                  </a:lnTo>
                  <a:lnTo>
                    <a:pt x="1744" y="15671"/>
                  </a:lnTo>
                  <a:lnTo>
                    <a:pt x="20802" y="15671"/>
                  </a:lnTo>
                  <a:cubicBezTo>
                    <a:pt x="21243" y="15671"/>
                    <a:pt x="21600" y="15003"/>
                    <a:pt x="21600" y="14183"/>
                  </a:cubicBezTo>
                  <a:lnTo>
                    <a:pt x="21600" y="1482"/>
                  </a:lnTo>
                  <a:cubicBezTo>
                    <a:pt x="21600" y="663"/>
                    <a:pt x="21243" y="0"/>
                    <a:pt x="20802" y="0"/>
                  </a:cubicBezTo>
                  <a:lnTo>
                    <a:pt x="1189" y="0"/>
                  </a:lnTo>
                  <a:close/>
                </a:path>
              </a:pathLst>
            </a:custGeom>
            <a:solidFill>
              <a:srgbClr val="FFFFFF"/>
            </a:solidFill>
            <a:ln w="25400" cap="flat">
              <a:solidFill>
                <a:schemeClr val="accent1">
                  <a:satOff val="-4409"/>
                  <a:lumOff val="-10509"/>
                </a:schemeClr>
              </a:solidFill>
              <a:prstDash val="solid"/>
              <a:bevel/>
            </a:ln>
            <a:effectLst/>
          </p:spPr>
          <p:txBody>
            <a:bodyPr wrap="square" lIns="65023" tIns="65023" rIns="65023" bIns="65023" numCol="1" anchor="ctr">
              <a:noAutofit/>
            </a:bodyPr>
            <a:lstStyle/>
            <a:p>
              <a:pPr/>
            </a:p>
          </p:txBody>
        </p:sp>
        <p:sp>
          <p:nvSpPr>
            <p:cNvPr id="1628" name="Shape 1628"/>
            <p:cNvSpPr/>
            <p:nvPr/>
          </p:nvSpPr>
          <p:spPr>
            <a:xfrm>
              <a:off x="22241" y="28476"/>
              <a:ext cx="2319631" cy="396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lvl="2" marL="150394" indent="-150394" defTabSz="584200">
                <a:spcBef>
                  <a:spcPts val="1200"/>
                </a:spcBef>
                <a:buSzPct val="100000"/>
                <a:buChar char="-"/>
                <a:defRPr sz="1700"/>
              </a:pPr>
              <a:r>
                <a:t>独立的部分/容易实施</a:t>
              </a:r>
            </a:p>
          </p:txBody>
        </p:sp>
        <p:sp>
          <p:nvSpPr>
            <p:cNvPr id="1629" name="Shape 1629"/>
            <p:cNvSpPr/>
            <p:nvPr/>
          </p:nvSpPr>
          <p:spPr>
            <a:xfrm>
              <a:off x="9541" y="340202"/>
              <a:ext cx="2103731" cy="396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lvl="2" marL="150394" indent="-150394" defTabSz="584200">
                <a:spcBef>
                  <a:spcPts val="1200"/>
                </a:spcBef>
                <a:buSzPct val="100000"/>
                <a:buChar char="-"/>
                <a:defRPr sz="1700"/>
              </a:pPr>
              <a:r>
                <a:t>频繁的部分/价值大</a:t>
              </a:r>
            </a:p>
          </p:txBody>
        </p:sp>
        <p:sp>
          <p:nvSpPr>
            <p:cNvPr id="1630" name="Shape 1630"/>
            <p:cNvSpPr/>
            <p:nvPr/>
          </p:nvSpPr>
          <p:spPr>
            <a:xfrm>
              <a:off x="9541" y="644288"/>
              <a:ext cx="2535531" cy="396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lvl="2" marL="150394" indent="-150394" defTabSz="584200">
                <a:spcBef>
                  <a:spcPts val="1200"/>
                </a:spcBef>
                <a:buSzPct val="100000"/>
                <a:buChar char="-"/>
                <a:defRPr sz="1700"/>
              </a:pPr>
              <a:r>
                <a:t>特殊资源需求/降低成本</a:t>
              </a:r>
            </a:p>
          </p:txBody>
        </p:sp>
      </p:grpSp>
      <p:grpSp>
        <p:nvGrpSpPr>
          <p:cNvPr id="1643" name="Group 1643"/>
          <p:cNvGrpSpPr/>
          <p:nvPr/>
        </p:nvGrpSpPr>
        <p:grpSpPr>
          <a:xfrm>
            <a:off x="1140005" y="7375642"/>
            <a:ext cx="10986932" cy="1354322"/>
            <a:chOff x="-431800" y="0"/>
            <a:chExt cx="10986930" cy="1354321"/>
          </a:xfrm>
        </p:grpSpPr>
        <p:grpSp>
          <p:nvGrpSpPr>
            <p:cNvPr id="1634" name="Group 1634"/>
            <p:cNvGrpSpPr/>
            <p:nvPr/>
          </p:nvGrpSpPr>
          <p:grpSpPr>
            <a:xfrm>
              <a:off x="-431800" y="41338"/>
              <a:ext cx="3463835" cy="910923"/>
              <a:chOff x="0" y="0"/>
              <a:chExt cx="3463834" cy="910921"/>
            </a:xfrm>
          </p:grpSpPr>
          <p:sp>
            <p:nvSpPr>
              <p:cNvPr id="1632" name="Shape 1632"/>
              <p:cNvSpPr/>
              <p:nvPr/>
            </p:nvSpPr>
            <p:spPr>
              <a:xfrm>
                <a:off x="306507" y="497155"/>
                <a:ext cx="31573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对现有的功能进行优化</a:t>
                </a:r>
              </a:p>
            </p:txBody>
          </p:sp>
          <p:sp>
            <p:nvSpPr>
              <p:cNvPr id="1633" name="Shape 1633"/>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应用场景</a:t>
                </a:r>
              </a:p>
            </p:txBody>
          </p:sp>
        </p:grpSp>
        <p:grpSp>
          <p:nvGrpSpPr>
            <p:cNvPr id="1638" name="Group 1638"/>
            <p:cNvGrpSpPr/>
            <p:nvPr/>
          </p:nvGrpSpPr>
          <p:grpSpPr>
            <a:xfrm>
              <a:off x="3321530" y="15938"/>
              <a:ext cx="2917735" cy="1297046"/>
              <a:chOff x="0" y="0"/>
              <a:chExt cx="2917734" cy="1297044"/>
            </a:xfrm>
          </p:grpSpPr>
          <p:sp>
            <p:nvSpPr>
              <p:cNvPr id="1635" name="Shape 1635"/>
              <p:cNvSpPr/>
              <p:nvPr/>
            </p:nvSpPr>
            <p:spPr>
              <a:xfrm>
                <a:off x="319207" y="497155"/>
                <a:ext cx="25985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按需优化业务功能</a:t>
                </a:r>
              </a:p>
            </p:txBody>
          </p:sp>
          <p:sp>
            <p:nvSpPr>
              <p:cNvPr id="1636" name="Shape 1636"/>
              <p:cNvSpPr/>
              <p:nvPr/>
            </p:nvSpPr>
            <p:spPr>
              <a:xfrm>
                <a:off x="0" y="0"/>
                <a:ext cx="11346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优点</a:t>
                </a:r>
              </a:p>
            </p:txBody>
          </p:sp>
          <p:sp>
            <p:nvSpPr>
              <p:cNvPr id="1637" name="Shape 1637"/>
              <p:cNvSpPr/>
              <p:nvPr/>
            </p:nvSpPr>
            <p:spPr>
              <a:xfrm>
                <a:off x="319207" y="883278"/>
                <a:ext cx="25985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梳理无效业务场景</a:t>
                </a:r>
              </a:p>
            </p:txBody>
          </p:sp>
        </p:grpSp>
        <p:grpSp>
          <p:nvGrpSpPr>
            <p:cNvPr id="1642" name="Group 1642"/>
            <p:cNvGrpSpPr/>
            <p:nvPr/>
          </p:nvGrpSpPr>
          <p:grpSpPr>
            <a:xfrm>
              <a:off x="6811576" y="0"/>
              <a:ext cx="3743555" cy="1354322"/>
              <a:chOff x="0" y="0"/>
              <a:chExt cx="3743553" cy="1354321"/>
            </a:xfrm>
          </p:grpSpPr>
          <p:sp>
            <p:nvSpPr>
              <p:cNvPr id="1639" name="Shape 1639"/>
              <p:cNvSpPr/>
              <p:nvPr/>
            </p:nvSpPr>
            <p:spPr>
              <a:xfrm>
                <a:off x="0" y="0"/>
                <a:ext cx="1006348"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152400" indent="-152400">
                  <a:buClr>
                    <a:srgbClr val="00B56E"/>
                  </a:buClr>
                  <a:buSzPct val="100000"/>
                  <a:buChar char="-"/>
                  <a:defRPr sz="2800">
                    <a:latin typeface="+mn-lt"/>
                    <a:ea typeface="+mn-ea"/>
                    <a:cs typeface="+mn-cs"/>
                    <a:sym typeface="Helvetica"/>
                  </a:defRPr>
                </a:lvl1pPr>
              </a:lstStyle>
              <a:p>
                <a:pPr/>
                <a:r>
                  <a:t>挑战</a:t>
                </a:r>
              </a:p>
            </p:txBody>
          </p:sp>
          <p:sp>
            <p:nvSpPr>
              <p:cNvPr id="1640" name="Shape 1640"/>
              <p:cNvSpPr/>
              <p:nvPr/>
            </p:nvSpPr>
            <p:spPr>
              <a:xfrm>
                <a:off x="306827" y="521724"/>
                <a:ext cx="3436727" cy="413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如何选择合适的部分改造</a:t>
                </a:r>
              </a:p>
            </p:txBody>
          </p:sp>
          <p:sp>
            <p:nvSpPr>
              <p:cNvPr id="1641" name="Shape 1641"/>
              <p:cNvSpPr/>
              <p:nvPr/>
            </p:nvSpPr>
            <p:spPr>
              <a:xfrm>
                <a:off x="306827" y="940554"/>
                <a:ext cx="3157327" cy="413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如何处理相关业务数据</a:t>
                </a:r>
              </a:p>
            </p:txBody>
          </p:sp>
        </p:grpSp>
      </p:grpSp>
      <p:grpSp>
        <p:nvGrpSpPr>
          <p:cNvPr id="1659" name="Group 1659"/>
          <p:cNvGrpSpPr/>
          <p:nvPr/>
        </p:nvGrpSpPr>
        <p:grpSpPr>
          <a:xfrm>
            <a:off x="317374" y="1433265"/>
            <a:ext cx="2428749" cy="3613401"/>
            <a:chOff x="0" y="0"/>
            <a:chExt cx="2428748" cy="3613399"/>
          </a:xfrm>
        </p:grpSpPr>
        <p:sp>
          <p:nvSpPr>
            <p:cNvPr id="1644" name="Shape 1644"/>
            <p:cNvSpPr/>
            <p:nvPr/>
          </p:nvSpPr>
          <p:spPr>
            <a:xfrm>
              <a:off x="0" y="0"/>
              <a:ext cx="2428748" cy="3891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000">
                  <a:latin typeface="+mn-lt"/>
                  <a:ea typeface="+mn-ea"/>
                  <a:cs typeface="+mn-cs"/>
                  <a:sym typeface="Helvetica"/>
                </a:defRPr>
              </a:lvl1pPr>
            </a:lstStyle>
            <a:p>
              <a:pPr/>
              <a:r>
                <a:t>以内部代码调用为主</a:t>
              </a:r>
            </a:p>
          </p:txBody>
        </p:sp>
        <p:grpSp>
          <p:nvGrpSpPr>
            <p:cNvPr id="1649" name="Group 1649"/>
            <p:cNvGrpSpPr/>
            <p:nvPr/>
          </p:nvGrpSpPr>
          <p:grpSpPr>
            <a:xfrm>
              <a:off x="352998" y="2715781"/>
              <a:ext cx="1304557" cy="897619"/>
              <a:chOff x="0" y="0"/>
              <a:chExt cx="1304555" cy="897617"/>
            </a:xfrm>
          </p:grpSpPr>
          <p:sp>
            <p:nvSpPr>
              <p:cNvPr id="1645" name="Shape 1645"/>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648" name="Group 1648"/>
              <p:cNvGrpSpPr/>
              <p:nvPr/>
            </p:nvGrpSpPr>
            <p:grpSpPr>
              <a:xfrm>
                <a:off x="115990" y="87126"/>
                <a:ext cx="1072575" cy="723365"/>
                <a:chOff x="0" y="0"/>
                <a:chExt cx="1072573" cy="723363"/>
              </a:xfrm>
            </p:grpSpPr>
            <p:pic>
              <p:nvPicPr>
                <p:cNvPr id="1646"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647" name="Shape 1647"/>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sp>
          <p:nvSpPr>
            <p:cNvPr id="1650" name="Shape 1650"/>
            <p:cNvSpPr/>
            <p:nvPr/>
          </p:nvSpPr>
          <p:spPr>
            <a:xfrm flipH="1">
              <a:off x="1005276" y="2092720"/>
              <a:ext cx="1" cy="620230"/>
            </a:xfrm>
            <a:prstGeom prst="line">
              <a:avLst/>
            </a:prstGeom>
            <a:noFill/>
            <a:ln w="762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658" name="Group 1658"/>
            <p:cNvGrpSpPr/>
            <p:nvPr/>
          </p:nvGrpSpPr>
          <p:grpSpPr>
            <a:xfrm>
              <a:off x="93864" y="476289"/>
              <a:ext cx="1899025" cy="1580888"/>
              <a:chOff x="0" y="0"/>
              <a:chExt cx="1899024" cy="1580886"/>
            </a:xfrm>
          </p:grpSpPr>
          <p:sp>
            <p:nvSpPr>
              <p:cNvPr id="1651" name="Shape 1651"/>
              <p:cNvSpPr/>
              <p:nvPr/>
            </p:nvSpPr>
            <p:spPr>
              <a:xfrm flipH="1">
                <a:off x="1363753" y="79257"/>
                <a:ext cx="1" cy="932733"/>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652" name="Shape 1652"/>
              <p:cNvSpPr/>
              <p:nvPr/>
            </p:nvSpPr>
            <p:spPr>
              <a:xfrm>
                <a:off x="0" y="0"/>
                <a:ext cx="1899025" cy="1580887"/>
              </a:xfrm>
              <a:prstGeom prst="rect">
                <a:avLst/>
              </a:prstGeom>
              <a:solidFill>
                <a:srgbClr val="FFFFFF"/>
              </a:solidFill>
              <a:ln w="25400" cap="flat">
                <a:solidFill>
                  <a:srgbClr val="164F86"/>
                </a:solidFill>
                <a:prstDash val="solid"/>
                <a:bevel/>
              </a:ln>
              <a:effectLst/>
            </p:spPr>
            <p:txBody>
              <a:bodyPr wrap="square" lIns="65023" tIns="65023" rIns="65023" bIns="65023" numCol="1" anchor="ctr">
                <a:noAutofit/>
              </a:bodyPr>
              <a:lstStyle/>
              <a:p>
                <a:pPr algn="ctr"/>
              </a:p>
            </p:txBody>
          </p:sp>
          <p:sp>
            <p:nvSpPr>
              <p:cNvPr id="1653" name="Shape 1653"/>
              <p:cNvSpPr/>
              <p:nvPr/>
            </p:nvSpPr>
            <p:spPr>
              <a:xfrm>
                <a:off x="997617" y="981490"/>
                <a:ext cx="738384"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C</a:t>
                </a:r>
              </a:p>
            </p:txBody>
          </p:sp>
          <p:sp>
            <p:nvSpPr>
              <p:cNvPr id="1654" name="Shape 1654"/>
              <p:cNvSpPr/>
              <p:nvPr/>
            </p:nvSpPr>
            <p:spPr>
              <a:xfrm>
                <a:off x="150202" y="991221"/>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B</a:t>
                </a:r>
              </a:p>
            </p:txBody>
          </p:sp>
          <p:sp>
            <p:nvSpPr>
              <p:cNvPr id="1655" name="Shape 1655"/>
              <p:cNvSpPr/>
              <p:nvPr/>
            </p:nvSpPr>
            <p:spPr>
              <a:xfrm flipH="1">
                <a:off x="538253" y="568566"/>
                <a:ext cx="1" cy="410463"/>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656" name="Shape 1656"/>
              <p:cNvSpPr/>
              <p:nvPr/>
            </p:nvSpPr>
            <p:spPr>
              <a:xfrm>
                <a:off x="1389153" y="571437"/>
                <a:ext cx="1" cy="394892"/>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657" name="Shape 1657"/>
              <p:cNvSpPr/>
              <p:nvPr/>
            </p:nvSpPr>
            <p:spPr>
              <a:xfrm>
                <a:off x="74002" y="86775"/>
                <a:ext cx="1719015" cy="465722"/>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A</a:t>
                </a:r>
              </a:p>
            </p:txBody>
          </p:sp>
        </p:grpSp>
      </p:grpSp>
      <p:grpSp>
        <p:nvGrpSpPr>
          <p:cNvPr id="1677" name="Group 1677"/>
          <p:cNvGrpSpPr/>
          <p:nvPr/>
        </p:nvGrpSpPr>
        <p:grpSpPr>
          <a:xfrm>
            <a:off x="2398944" y="1367378"/>
            <a:ext cx="3597605" cy="3679288"/>
            <a:chOff x="0" y="0"/>
            <a:chExt cx="3597604" cy="3679286"/>
          </a:xfrm>
        </p:grpSpPr>
        <p:sp>
          <p:nvSpPr>
            <p:cNvPr id="1660" name="Shape 1660"/>
            <p:cNvSpPr/>
            <p:nvPr/>
          </p:nvSpPr>
          <p:spPr>
            <a:xfrm>
              <a:off x="491439" y="0"/>
              <a:ext cx="3106165" cy="4348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000">
                  <a:latin typeface="+mn-lt"/>
                  <a:ea typeface="+mn-ea"/>
                  <a:cs typeface="+mn-cs"/>
                  <a:sym typeface="Helvetica"/>
                </a:defRPr>
              </a:lvl1pPr>
            </a:lstStyle>
            <a:p>
              <a:pPr/>
              <a:r>
                <a:t>以本地REST接口调用为主</a:t>
              </a:r>
            </a:p>
          </p:txBody>
        </p:sp>
        <p:sp>
          <p:nvSpPr>
            <p:cNvPr id="1661" name="Shape 1661"/>
            <p:cNvSpPr/>
            <p:nvPr/>
          </p:nvSpPr>
          <p:spPr>
            <a:xfrm>
              <a:off x="0" y="1310430"/>
              <a:ext cx="881810" cy="1"/>
            </a:xfrm>
            <a:prstGeom prst="line">
              <a:avLst/>
            </a:prstGeom>
            <a:noFill/>
            <a:ln w="76200" cap="flat">
              <a:solidFill>
                <a:schemeClr val="accent6">
                  <a:satOff val="-35873"/>
                  <a:lumOff val="-12431"/>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676" name="Group 1676"/>
            <p:cNvGrpSpPr/>
            <p:nvPr/>
          </p:nvGrpSpPr>
          <p:grpSpPr>
            <a:xfrm>
              <a:off x="1036368" y="542176"/>
              <a:ext cx="1899026" cy="3137111"/>
              <a:chOff x="0" y="0"/>
              <a:chExt cx="1899024" cy="3137109"/>
            </a:xfrm>
          </p:grpSpPr>
          <p:sp>
            <p:nvSpPr>
              <p:cNvPr id="1662" name="Shape 1662"/>
              <p:cNvSpPr/>
              <p:nvPr/>
            </p:nvSpPr>
            <p:spPr>
              <a:xfrm flipH="1">
                <a:off x="1363753" y="79257"/>
                <a:ext cx="1" cy="932733"/>
              </a:xfrm>
              <a:prstGeom prst="line">
                <a:avLst/>
              </a:prstGeom>
              <a:noFill/>
              <a:ln w="38100" cap="flat">
                <a:solidFill>
                  <a:srgbClr val="164F86"/>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663" name="Shape 1663"/>
              <p:cNvSpPr/>
              <p:nvPr/>
            </p:nvSpPr>
            <p:spPr>
              <a:xfrm>
                <a:off x="0" y="0"/>
                <a:ext cx="1899025" cy="1580887"/>
              </a:xfrm>
              <a:prstGeom prst="rect">
                <a:avLst/>
              </a:prstGeom>
              <a:solidFill>
                <a:srgbClr val="FFFFFF"/>
              </a:solidFill>
              <a:ln w="25400" cap="flat">
                <a:solidFill>
                  <a:srgbClr val="164F86"/>
                </a:solidFill>
                <a:prstDash val="solid"/>
                <a:bevel/>
              </a:ln>
              <a:effectLst/>
            </p:spPr>
            <p:txBody>
              <a:bodyPr wrap="square" lIns="65023" tIns="65023" rIns="65023" bIns="65023" numCol="1" anchor="ctr">
                <a:noAutofit/>
              </a:bodyPr>
              <a:lstStyle/>
              <a:p>
                <a:pPr algn="ctr"/>
              </a:p>
            </p:txBody>
          </p:sp>
          <p:sp>
            <p:nvSpPr>
              <p:cNvPr id="1664" name="Shape 1664"/>
              <p:cNvSpPr/>
              <p:nvPr/>
            </p:nvSpPr>
            <p:spPr>
              <a:xfrm>
                <a:off x="997617" y="981490"/>
                <a:ext cx="738384"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C</a:t>
                </a:r>
              </a:p>
            </p:txBody>
          </p:sp>
          <p:sp>
            <p:nvSpPr>
              <p:cNvPr id="1665" name="Shape 1665"/>
              <p:cNvSpPr/>
              <p:nvPr/>
            </p:nvSpPr>
            <p:spPr>
              <a:xfrm>
                <a:off x="150202" y="991221"/>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B</a:t>
                </a:r>
              </a:p>
            </p:txBody>
          </p:sp>
          <p:sp>
            <p:nvSpPr>
              <p:cNvPr id="1666" name="Shape 1666"/>
              <p:cNvSpPr/>
              <p:nvPr/>
            </p:nvSpPr>
            <p:spPr>
              <a:xfrm>
                <a:off x="999572" y="629977"/>
                <a:ext cx="357267" cy="357268"/>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667" name="Shape 1667"/>
              <p:cNvSpPr/>
              <p:nvPr/>
            </p:nvSpPr>
            <p:spPr>
              <a:xfrm>
                <a:off x="74002" y="86775"/>
                <a:ext cx="1706315"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A</a:t>
                </a:r>
              </a:p>
            </p:txBody>
          </p:sp>
          <p:sp>
            <p:nvSpPr>
              <p:cNvPr id="1668" name="Shape 1668"/>
              <p:cNvSpPr/>
              <p:nvPr/>
            </p:nvSpPr>
            <p:spPr>
              <a:xfrm flipH="1">
                <a:off x="949512" y="1616430"/>
                <a:ext cx="1" cy="620230"/>
              </a:xfrm>
              <a:prstGeom prst="line">
                <a:avLst/>
              </a:prstGeom>
              <a:noFill/>
              <a:ln w="762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673" name="Group 1673"/>
              <p:cNvGrpSpPr/>
              <p:nvPr/>
            </p:nvGrpSpPr>
            <p:grpSpPr>
              <a:xfrm>
                <a:off x="283061" y="2239492"/>
                <a:ext cx="1304556" cy="897618"/>
                <a:chOff x="0" y="0"/>
                <a:chExt cx="1304555" cy="897617"/>
              </a:xfrm>
            </p:grpSpPr>
            <p:sp>
              <p:nvSpPr>
                <p:cNvPr id="1669" name="Shape 1669"/>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672" name="Group 1672"/>
                <p:cNvGrpSpPr/>
                <p:nvPr/>
              </p:nvGrpSpPr>
              <p:grpSpPr>
                <a:xfrm>
                  <a:off x="115990" y="87126"/>
                  <a:ext cx="1072575" cy="723365"/>
                  <a:chOff x="0" y="0"/>
                  <a:chExt cx="1072573" cy="723363"/>
                </a:xfrm>
              </p:grpSpPr>
              <p:pic>
                <p:nvPicPr>
                  <p:cNvPr id="1670"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671" name="Shape 1671"/>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sp>
            <p:nvSpPr>
              <p:cNvPr id="1674" name="Shape 1674"/>
              <p:cNvSpPr/>
              <p:nvPr/>
            </p:nvSpPr>
            <p:spPr>
              <a:xfrm flipH="1">
                <a:off x="498744" y="606616"/>
                <a:ext cx="368350" cy="368350"/>
              </a:xfrm>
              <a:prstGeom prst="line">
                <a:avLst/>
              </a:prstGeom>
              <a:noFill/>
              <a:ln w="381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675" name="Shape 1675"/>
              <p:cNvSpPr/>
              <p:nvPr/>
            </p:nvSpPr>
            <p:spPr>
              <a:xfrm>
                <a:off x="797112" y="421521"/>
                <a:ext cx="254001" cy="254001"/>
              </a:xfrm>
              <a:prstGeom prst="ellipse">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grpSp>
      </p:grpSp>
      <p:sp>
        <p:nvSpPr>
          <p:cNvPr id="1678" name="Shape 1678"/>
          <p:cNvSpPr/>
          <p:nvPr/>
        </p:nvSpPr>
        <p:spPr>
          <a:xfrm>
            <a:off x="-48371" y="5207116"/>
            <a:ext cx="13004801" cy="1"/>
          </a:xfrm>
          <a:prstGeom prst="line">
            <a:avLst/>
          </a:prstGeom>
          <a:ln w="25400">
            <a:solidFill>
              <a:schemeClr val="accent1"/>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grpSp>
        <p:nvGrpSpPr>
          <p:cNvPr id="1706" name="Group 1706"/>
          <p:cNvGrpSpPr/>
          <p:nvPr/>
        </p:nvGrpSpPr>
        <p:grpSpPr>
          <a:xfrm>
            <a:off x="8362454" y="1361230"/>
            <a:ext cx="4566340" cy="3696145"/>
            <a:chOff x="0" y="0"/>
            <a:chExt cx="4566339" cy="3696144"/>
          </a:xfrm>
        </p:grpSpPr>
        <p:grpSp>
          <p:nvGrpSpPr>
            <p:cNvPr id="1704" name="Group 1704"/>
            <p:cNvGrpSpPr/>
            <p:nvPr/>
          </p:nvGrpSpPr>
          <p:grpSpPr>
            <a:xfrm>
              <a:off x="0" y="-1"/>
              <a:ext cx="4527514" cy="3696146"/>
              <a:chOff x="0" y="0"/>
              <a:chExt cx="4527513" cy="3696144"/>
            </a:xfrm>
          </p:grpSpPr>
          <p:grpSp>
            <p:nvGrpSpPr>
              <p:cNvPr id="1702" name="Group 1702"/>
              <p:cNvGrpSpPr/>
              <p:nvPr/>
            </p:nvGrpSpPr>
            <p:grpSpPr>
              <a:xfrm>
                <a:off x="951504" y="0"/>
                <a:ext cx="3576010" cy="3696145"/>
                <a:chOff x="0" y="38100"/>
                <a:chExt cx="3576008" cy="3696144"/>
              </a:xfrm>
            </p:grpSpPr>
            <p:sp>
              <p:nvSpPr>
                <p:cNvPr id="1679" name="Shape 1679"/>
                <p:cNvSpPr/>
                <p:nvPr/>
              </p:nvSpPr>
              <p:spPr>
                <a:xfrm>
                  <a:off x="1451554" y="3350926"/>
                  <a:ext cx="1488162" cy="1"/>
                </a:xfrm>
                <a:prstGeom prst="line">
                  <a:avLst/>
                </a:prstGeom>
                <a:noFill/>
                <a:ln w="38100" cap="flat">
                  <a:solidFill>
                    <a:schemeClr val="accent1">
                      <a:satOff val="-4409"/>
                      <a:lumOff val="-10509"/>
                    </a:schemeClr>
                  </a:solidFill>
                  <a:custDash>
                    <a:ds d="200000" sp="2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680" name="Shape 1680"/>
                <p:cNvSpPr/>
                <p:nvPr/>
              </p:nvSpPr>
              <p:spPr>
                <a:xfrm flipV="1">
                  <a:off x="2936431" y="1068363"/>
                  <a:ext cx="1" cy="2276214"/>
                </a:xfrm>
                <a:prstGeom prst="line">
                  <a:avLst/>
                </a:prstGeom>
                <a:noFill/>
                <a:ln w="38100" cap="flat">
                  <a:solidFill>
                    <a:schemeClr val="accent1">
                      <a:satOff val="-4409"/>
                      <a:lumOff val="-10509"/>
                    </a:schemeClr>
                  </a:solidFill>
                  <a:custDash>
                    <a:ds d="200000" sp="2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688" name="Group 1688"/>
                <p:cNvGrpSpPr/>
                <p:nvPr/>
              </p:nvGrpSpPr>
              <p:grpSpPr>
                <a:xfrm>
                  <a:off x="0" y="485606"/>
                  <a:ext cx="1873625" cy="1736000"/>
                  <a:chOff x="12700" y="0"/>
                  <a:chExt cx="1873624" cy="1735998"/>
                </a:xfrm>
              </p:grpSpPr>
              <p:sp>
                <p:nvSpPr>
                  <p:cNvPr id="1681" name="Shape 1681"/>
                  <p:cNvSpPr/>
                  <p:nvPr/>
                </p:nvSpPr>
                <p:spPr>
                  <a:xfrm>
                    <a:off x="12700" y="863780"/>
                    <a:ext cx="1873625" cy="872219"/>
                  </a:xfrm>
                  <a:prstGeom prst="rect">
                    <a:avLst/>
                  </a:prstGeom>
                  <a:solidFill>
                    <a:srgbClr val="FFFFFF"/>
                  </a:solidFill>
                  <a:ln w="25400" cap="flat">
                    <a:solidFill>
                      <a:srgbClr val="164F86"/>
                    </a:solidFill>
                    <a:prstDash val="solid"/>
                    <a:bevel/>
                  </a:ln>
                  <a:effectLst/>
                </p:spPr>
                <p:txBody>
                  <a:bodyPr wrap="square" lIns="65023" tIns="65023" rIns="65023" bIns="65023" numCol="1" anchor="ctr">
                    <a:noAutofit/>
                  </a:bodyPr>
                  <a:lstStyle/>
                  <a:p>
                    <a:pPr algn="ctr"/>
                  </a:p>
                </p:txBody>
              </p:sp>
              <p:sp>
                <p:nvSpPr>
                  <p:cNvPr id="1682" name="Shape 1682"/>
                  <p:cNvSpPr/>
                  <p:nvPr/>
                </p:nvSpPr>
                <p:spPr>
                  <a:xfrm>
                    <a:off x="61302" y="0"/>
                    <a:ext cx="1714501"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A</a:t>
                    </a:r>
                  </a:p>
                </p:txBody>
              </p:sp>
              <p:sp>
                <p:nvSpPr>
                  <p:cNvPr id="1683" name="Shape 1683"/>
                  <p:cNvSpPr/>
                  <p:nvPr/>
                </p:nvSpPr>
                <p:spPr>
                  <a:xfrm>
                    <a:off x="74002" y="1171146"/>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B</a:t>
                    </a:r>
                  </a:p>
                </p:txBody>
              </p:sp>
              <p:sp>
                <p:nvSpPr>
                  <p:cNvPr id="1684" name="Shape 1684"/>
                  <p:cNvSpPr/>
                  <p:nvPr/>
                </p:nvSpPr>
                <p:spPr>
                  <a:xfrm>
                    <a:off x="914676" y="1158446"/>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C</a:t>
                    </a:r>
                  </a:p>
                </p:txBody>
              </p:sp>
              <p:sp>
                <p:nvSpPr>
                  <p:cNvPr id="1685" name="Shape 1685"/>
                  <p:cNvSpPr/>
                  <p:nvPr/>
                </p:nvSpPr>
                <p:spPr>
                  <a:xfrm>
                    <a:off x="773904" y="345440"/>
                    <a:ext cx="254001" cy="254001"/>
                  </a:xfrm>
                  <a:prstGeom prst="ellipse">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sp>
                <p:nvSpPr>
                  <p:cNvPr id="1686" name="Shape 1686"/>
                  <p:cNvSpPr/>
                  <p:nvPr/>
                </p:nvSpPr>
                <p:spPr>
                  <a:xfrm flipH="1">
                    <a:off x="510137" y="565905"/>
                    <a:ext cx="343109" cy="617877"/>
                  </a:xfrm>
                  <a:prstGeom prst="line">
                    <a:avLst/>
                  </a:prstGeom>
                  <a:noFill/>
                  <a:ln w="38100" cap="flat">
                    <a:solidFill>
                      <a:srgbClr val="164F86"/>
                    </a:solidFill>
                    <a:prstDash val="solid"/>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687" name="Shape 1687"/>
                  <p:cNvSpPr/>
                  <p:nvPr/>
                </p:nvSpPr>
                <p:spPr>
                  <a:xfrm>
                    <a:off x="952279" y="572282"/>
                    <a:ext cx="360123" cy="603162"/>
                  </a:xfrm>
                  <a:prstGeom prst="line">
                    <a:avLst/>
                  </a:prstGeom>
                  <a:noFill/>
                  <a:ln w="38100" cap="flat">
                    <a:solidFill>
                      <a:srgbClr val="164F86"/>
                    </a:solidFill>
                    <a:prstDash val="solid"/>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1689" name="Shape 1689"/>
                <p:cNvSpPr/>
                <p:nvPr/>
              </p:nvSpPr>
              <p:spPr>
                <a:xfrm flipH="1">
                  <a:off x="892103" y="2289764"/>
                  <a:ext cx="1" cy="620230"/>
                </a:xfrm>
                <a:prstGeom prst="line">
                  <a:avLst/>
                </a:prstGeom>
                <a:noFill/>
                <a:ln w="762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694" name="Group 1694"/>
                <p:cNvGrpSpPr/>
                <p:nvPr/>
              </p:nvGrpSpPr>
              <p:grpSpPr>
                <a:xfrm>
                  <a:off x="225652" y="2836626"/>
                  <a:ext cx="1304557" cy="897619"/>
                  <a:chOff x="0" y="0"/>
                  <a:chExt cx="1304555" cy="897617"/>
                </a:xfrm>
              </p:grpSpPr>
              <p:sp>
                <p:nvSpPr>
                  <p:cNvPr id="1690" name="Shape 1690"/>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693" name="Group 1693"/>
                  <p:cNvGrpSpPr/>
                  <p:nvPr/>
                </p:nvGrpSpPr>
                <p:grpSpPr>
                  <a:xfrm>
                    <a:off x="115990" y="87126"/>
                    <a:ext cx="1072575" cy="723365"/>
                    <a:chOff x="0" y="0"/>
                    <a:chExt cx="1072573" cy="723363"/>
                  </a:xfrm>
                </p:grpSpPr>
                <p:pic>
                  <p:nvPicPr>
                    <p:cNvPr id="1691"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692" name="Shape 1692"/>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grpSp>
              <p:nvGrpSpPr>
                <p:cNvPr id="1699" name="Group 1699"/>
                <p:cNvGrpSpPr/>
                <p:nvPr/>
              </p:nvGrpSpPr>
              <p:grpSpPr>
                <a:xfrm>
                  <a:off x="2271453" y="143564"/>
                  <a:ext cx="1304556" cy="897618"/>
                  <a:chOff x="0" y="0"/>
                  <a:chExt cx="1304555" cy="897617"/>
                </a:xfrm>
              </p:grpSpPr>
              <p:sp>
                <p:nvSpPr>
                  <p:cNvPr id="1695" name="Shape 1695"/>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698" name="Group 1698"/>
                  <p:cNvGrpSpPr/>
                  <p:nvPr/>
                </p:nvGrpSpPr>
                <p:grpSpPr>
                  <a:xfrm>
                    <a:off x="115990" y="87126"/>
                    <a:ext cx="1072575" cy="723365"/>
                    <a:chOff x="0" y="0"/>
                    <a:chExt cx="1072573" cy="723363"/>
                  </a:xfrm>
                </p:grpSpPr>
                <p:pic>
                  <p:nvPicPr>
                    <p:cNvPr id="1696"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697" name="Shape 1697"/>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sp>
              <p:nvSpPr>
                <p:cNvPr id="1700" name="Shape 1700"/>
                <p:cNvSpPr/>
                <p:nvPr/>
              </p:nvSpPr>
              <p:spPr>
                <a:xfrm>
                  <a:off x="1781840" y="703401"/>
                  <a:ext cx="498664" cy="1"/>
                </a:xfrm>
                <a:prstGeom prst="line">
                  <a:avLst/>
                </a:prstGeom>
                <a:noFill/>
                <a:ln w="762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701" name="Shape 1701"/>
                <p:cNvSpPr/>
                <p:nvPr/>
              </p:nvSpPr>
              <p:spPr>
                <a:xfrm>
                  <a:off x="143300" y="38100"/>
                  <a:ext cx="1666749" cy="3891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000">
                      <a:latin typeface="+mn-lt"/>
                      <a:ea typeface="+mn-ea"/>
                      <a:cs typeface="+mn-cs"/>
                      <a:sym typeface="Helvetica"/>
                    </a:defRPr>
                  </a:lvl1pPr>
                </a:lstStyle>
                <a:p>
                  <a:pPr/>
                  <a:r>
                    <a:t>业务数据分离</a:t>
                  </a:r>
                </a:p>
              </p:txBody>
            </p:sp>
          </p:grpSp>
          <p:sp>
            <p:nvSpPr>
              <p:cNvPr id="1703" name="Shape 1703"/>
              <p:cNvSpPr/>
              <p:nvPr/>
            </p:nvSpPr>
            <p:spPr>
              <a:xfrm>
                <a:off x="0" y="1302805"/>
                <a:ext cx="881810" cy="1"/>
              </a:xfrm>
              <a:prstGeom prst="line">
                <a:avLst/>
              </a:prstGeom>
              <a:noFill/>
              <a:ln w="76200" cap="flat">
                <a:solidFill>
                  <a:schemeClr val="accent6">
                    <a:satOff val="-35873"/>
                    <a:lumOff val="-12431"/>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1705" name="Shape 1705"/>
            <p:cNvSpPr/>
            <p:nvPr/>
          </p:nvSpPr>
          <p:spPr>
            <a:xfrm>
              <a:off x="3126950" y="2190522"/>
              <a:ext cx="1439390" cy="579748"/>
            </a:xfrm>
            <a:prstGeom prst="roundRect">
              <a:avLst>
                <a:gd name="adj" fmla="val 32859"/>
              </a:avLst>
            </a:prstGeom>
            <a:solidFill>
              <a:schemeClr val="accent6"/>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ETL</a:t>
              </a:r>
            </a:p>
          </p:txBody>
        </p:sp>
      </p:grpSp>
      <p:grpSp>
        <p:nvGrpSpPr>
          <p:cNvPr id="1712" name="Group 1712"/>
          <p:cNvGrpSpPr/>
          <p:nvPr/>
        </p:nvGrpSpPr>
        <p:grpSpPr>
          <a:xfrm>
            <a:off x="1297251" y="5270616"/>
            <a:ext cx="8896113" cy="1262810"/>
            <a:chOff x="0" y="0"/>
            <a:chExt cx="8896112" cy="1262809"/>
          </a:xfrm>
        </p:grpSpPr>
        <p:grpSp>
          <p:nvGrpSpPr>
            <p:cNvPr id="1710" name="Group 1710"/>
            <p:cNvGrpSpPr/>
            <p:nvPr/>
          </p:nvGrpSpPr>
          <p:grpSpPr>
            <a:xfrm>
              <a:off x="0" y="0"/>
              <a:ext cx="8896112" cy="1262810"/>
              <a:chOff x="0" y="0"/>
              <a:chExt cx="8896111" cy="1262809"/>
            </a:xfrm>
          </p:grpSpPr>
          <p:sp>
            <p:nvSpPr>
              <p:cNvPr id="1707" name="Shape 1707"/>
              <p:cNvSpPr/>
              <p:nvPr/>
            </p:nvSpPr>
            <p:spPr>
              <a:xfrm>
                <a:off x="355" y="1244851"/>
                <a:ext cx="8804808" cy="1"/>
              </a:xfrm>
              <a:prstGeom prst="line">
                <a:avLst/>
              </a:prstGeom>
              <a:noFill/>
              <a:ln w="76200" cap="flat">
                <a:solidFill>
                  <a:schemeClr val="accent6">
                    <a:satOff val="-35873"/>
                    <a:lumOff val="-12431"/>
                  </a:schemeClr>
                </a:solidFill>
                <a:custDash>
                  <a:ds d="200000" sp="2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708" name="Shape 1708"/>
              <p:cNvSpPr/>
              <p:nvPr/>
            </p:nvSpPr>
            <p:spPr>
              <a:xfrm flipV="1">
                <a:off x="8896111" y="0"/>
                <a:ext cx="1" cy="1262810"/>
              </a:xfrm>
              <a:prstGeom prst="line">
                <a:avLst/>
              </a:prstGeom>
              <a:noFill/>
              <a:ln w="76200" cap="flat">
                <a:solidFill>
                  <a:schemeClr val="accent6">
                    <a:satOff val="-35873"/>
                    <a:lumOff val="-12431"/>
                  </a:schemeClr>
                </a:solidFill>
                <a:custDash>
                  <a:ds d="200000" sp="2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709" name="Shape 1709"/>
              <p:cNvSpPr/>
              <p:nvPr/>
            </p:nvSpPr>
            <p:spPr>
              <a:xfrm flipV="1">
                <a:off x="-1" y="88900"/>
                <a:ext cx="2" cy="1085010"/>
              </a:xfrm>
              <a:prstGeom prst="line">
                <a:avLst/>
              </a:prstGeom>
              <a:noFill/>
              <a:ln w="76200" cap="flat">
                <a:solidFill>
                  <a:schemeClr val="accent6">
                    <a:satOff val="-35873"/>
                    <a:lumOff val="-12431"/>
                  </a:schemeClr>
                </a:solidFill>
                <a:custDash>
                  <a:ds d="200000" sp="200000"/>
                </a:custDash>
                <a:miter lim="400000"/>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1711" name="Shape 1711"/>
            <p:cNvSpPr/>
            <p:nvPr/>
          </p:nvSpPr>
          <p:spPr>
            <a:xfrm>
              <a:off x="3186754" y="715175"/>
              <a:ext cx="3000249" cy="450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2500"/>
              </a:lvl1pPr>
            </a:lstStyle>
            <a:p>
              <a:pPr/>
              <a:r>
                <a:t>不断迭代，循序渐进</a:t>
              </a:r>
            </a:p>
          </p:txBody>
        </p:sp>
      </p:grpSp>
      <p:grpSp>
        <p:nvGrpSpPr>
          <p:cNvPr id="1735" name="Group 1735"/>
          <p:cNvGrpSpPr/>
          <p:nvPr/>
        </p:nvGrpSpPr>
        <p:grpSpPr>
          <a:xfrm>
            <a:off x="5431402" y="1359605"/>
            <a:ext cx="3736374" cy="3693792"/>
            <a:chOff x="0" y="0"/>
            <a:chExt cx="3736372" cy="3693790"/>
          </a:xfrm>
        </p:grpSpPr>
        <p:grpSp>
          <p:nvGrpSpPr>
            <p:cNvPr id="1730" name="Group 1730"/>
            <p:cNvGrpSpPr/>
            <p:nvPr/>
          </p:nvGrpSpPr>
          <p:grpSpPr>
            <a:xfrm>
              <a:off x="0" y="0"/>
              <a:ext cx="3736373" cy="3693791"/>
              <a:chOff x="25400" y="0"/>
              <a:chExt cx="3736372" cy="3693790"/>
            </a:xfrm>
          </p:grpSpPr>
          <p:sp>
            <p:nvSpPr>
              <p:cNvPr id="1713" name="Shape 1713"/>
              <p:cNvSpPr/>
              <p:nvPr/>
            </p:nvSpPr>
            <p:spPr>
              <a:xfrm>
                <a:off x="655608" y="0"/>
                <a:ext cx="3106165" cy="4348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000">
                    <a:latin typeface="+mn-lt"/>
                    <a:ea typeface="+mn-ea"/>
                    <a:cs typeface="+mn-cs"/>
                    <a:sym typeface="Helvetica"/>
                  </a:defRPr>
                </a:lvl1pPr>
              </a:lstStyle>
              <a:p>
                <a:pPr/>
                <a:r>
                  <a:t>以外部REST接口调用为主</a:t>
                </a:r>
              </a:p>
            </p:txBody>
          </p:sp>
          <p:grpSp>
            <p:nvGrpSpPr>
              <p:cNvPr id="1728" name="Group 1728"/>
              <p:cNvGrpSpPr/>
              <p:nvPr/>
            </p:nvGrpSpPr>
            <p:grpSpPr>
              <a:xfrm>
                <a:off x="1033118" y="445152"/>
                <a:ext cx="1873626" cy="3248639"/>
                <a:chOff x="0" y="0"/>
                <a:chExt cx="1873624" cy="3248637"/>
              </a:xfrm>
            </p:grpSpPr>
            <p:grpSp>
              <p:nvGrpSpPr>
                <p:cNvPr id="1721" name="Group 1721"/>
                <p:cNvGrpSpPr/>
                <p:nvPr/>
              </p:nvGrpSpPr>
              <p:grpSpPr>
                <a:xfrm>
                  <a:off x="0" y="0"/>
                  <a:ext cx="1873625" cy="1735999"/>
                  <a:chOff x="12700" y="0"/>
                  <a:chExt cx="1873624" cy="1735998"/>
                </a:xfrm>
              </p:grpSpPr>
              <p:sp>
                <p:nvSpPr>
                  <p:cNvPr id="1714" name="Shape 1714"/>
                  <p:cNvSpPr/>
                  <p:nvPr/>
                </p:nvSpPr>
                <p:spPr>
                  <a:xfrm>
                    <a:off x="12700" y="863780"/>
                    <a:ext cx="1873625" cy="872219"/>
                  </a:xfrm>
                  <a:prstGeom prst="rect">
                    <a:avLst/>
                  </a:prstGeom>
                  <a:solidFill>
                    <a:srgbClr val="FFFFFF"/>
                  </a:solidFill>
                  <a:ln w="25400" cap="flat">
                    <a:solidFill>
                      <a:srgbClr val="164F86"/>
                    </a:solidFill>
                    <a:prstDash val="solid"/>
                    <a:bevel/>
                  </a:ln>
                  <a:effectLst/>
                </p:spPr>
                <p:txBody>
                  <a:bodyPr wrap="square" lIns="65023" tIns="65023" rIns="65023" bIns="65023" numCol="1" anchor="ctr">
                    <a:noAutofit/>
                  </a:bodyPr>
                  <a:lstStyle/>
                  <a:p>
                    <a:pPr algn="ctr"/>
                  </a:p>
                </p:txBody>
              </p:sp>
              <p:sp>
                <p:nvSpPr>
                  <p:cNvPr id="1715" name="Shape 1715"/>
                  <p:cNvSpPr/>
                  <p:nvPr/>
                </p:nvSpPr>
                <p:spPr>
                  <a:xfrm>
                    <a:off x="61302" y="0"/>
                    <a:ext cx="1714501"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A</a:t>
                    </a:r>
                  </a:p>
                </p:txBody>
              </p:sp>
              <p:sp>
                <p:nvSpPr>
                  <p:cNvPr id="1716" name="Shape 1716"/>
                  <p:cNvSpPr/>
                  <p:nvPr/>
                </p:nvSpPr>
                <p:spPr>
                  <a:xfrm>
                    <a:off x="74002" y="1171146"/>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B</a:t>
                    </a:r>
                  </a:p>
                </p:txBody>
              </p:sp>
              <p:sp>
                <p:nvSpPr>
                  <p:cNvPr id="1717" name="Shape 1717"/>
                  <p:cNvSpPr/>
                  <p:nvPr/>
                </p:nvSpPr>
                <p:spPr>
                  <a:xfrm>
                    <a:off x="914676" y="1158446"/>
                    <a:ext cx="801503" cy="462281"/>
                  </a:xfrm>
                  <a:prstGeom prst="roundRect">
                    <a:avLst>
                      <a:gd name="adj" fmla="val 41209"/>
                    </a:avLst>
                  </a:prstGeom>
                  <a:solidFill>
                    <a:srgbClr val="FFFFFF"/>
                  </a:solidFill>
                  <a:ln w="25400" cap="flat">
                    <a:solidFill>
                      <a:schemeClr val="accent1"/>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1900"/>
                    </a:lvl1pPr>
                  </a:lstStyle>
                  <a:p>
                    <a:pPr/>
                    <a:r>
                      <a:t>C</a:t>
                    </a:r>
                  </a:p>
                </p:txBody>
              </p:sp>
              <p:sp>
                <p:nvSpPr>
                  <p:cNvPr id="1718" name="Shape 1718"/>
                  <p:cNvSpPr/>
                  <p:nvPr/>
                </p:nvSpPr>
                <p:spPr>
                  <a:xfrm>
                    <a:off x="773904" y="345440"/>
                    <a:ext cx="254001" cy="254001"/>
                  </a:xfrm>
                  <a:prstGeom prst="ellipse">
                    <a:avLst/>
                  </a:prstGeom>
                  <a:solidFill>
                    <a:schemeClr val="accent6"/>
                  </a:solidFill>
                  <a:ln w="25400" cap="flat">
                    <a:solidFill>
                      <a:schemeClr val="accent1"/>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sp>
                <p:nvSpPr>
                  <p:cNvPr id="1719" name="Shape 1719"/>
                  <p:cNvSpPr/>
                  <p:nvPr/>
                </p:nvSpPr>
                <p:spPr>
                  <a:xfrm flipH="1">
                    <a:off x="482473" y="565905"/>
                    <a:ext cx="370773" cy="626988"/>
                  </a:xfrm>
                  <a:prstGeom prst="line">
                    <a:avLst/>
                  </a:prstGeom>
                  <a:noFill/>
                  <a:ln w="38100" cap="flat">
                    <a:solidFill>
                      <a:srgbClr val="164F86"/>
                    </a:solidFill>
                    <a:prstDash val="solid"/>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720" name="Shape 1720"/>
                  <p:cNvSpPr/>
                  <p:nvPr/>
                </p:nvSpPr>
                <p:spPr>
                  <a:xfrm>
                    <a:off x="952279" y="559583"/>
                    <a:ext cx="381326" cy="627015"/>
                  </a:xfrm>
                  <a:prstGeom prst="line">
                    <a:avLst/>
                  </a:prstGeom>
                  <a:noFill/>
                  <a:ln w="38100" cap="flat">
                    <a:solidFill>
                      <a:srgbClr val="164F86"/>
                    </a:solidFill>
                    <a:prstDash val="solid"/>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sp>
              <p:nvSpPr>
                <p:cNvPr id="1722" name="Shape 1722"/>
                <p:cNvSpPr/>
                <p:nvPr/>
              </p:nvSpPr>
              <p:spPr>
                <a:xfrm flipH="1">
                  <a:off x="892103" y="1804158"/>
                  <a:ext cx="1" cy="620230"/>
                </a:xfrm>
                <a:prstGeom prst="line">
                  <a:avLst/>
                </a:prstGeom>
                <a:noFill/>
                <a:ln w="762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727" name="Group 1727"/>
                <p:cNvGrpSpPr/>
                <p:nvPr/>
              </p:nvGrpSpPr>
              <p:grpSpPr>
                <a:xfrm>
                  <a:off x="225652" y="2351019"/>
                  <a:ext cx="1304557" cy="897619"/>
                  <a:chOff x="0" y="0"/>
                  <a:chExt cx="1304555" cy="897617"/>
                </a:xfrm>
              </p:grpSpPr>
              <p:sp>
                <p:nvSpPr>
                  <p:cNvPr id="1723" name="Shape 1723"/>
                  <p:cNvSpPr/>
                  <p:nvPr/>
                </p:nvSpPr>
                <p:spPr>
                  <a:xfrm>
                    <a:off x="0" y="0"/>
                    <a:ext cx="1304556" cy="897618"/>
                  </a:xfrm>
                  <a:prstGeom prst="roundRect">
                    <a:avLst>
                      <a:gd name="adj" fmla="val 11874"/>
                    </a:avLst>
                  </a:prstGeom>
                  <a:solidFill>
                    <a:srgbClr val="164F86"/>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726" name="Group 1726"/>
                  <p:cNvGrpSpPr/>
                  <p:nvPr/>
                </p:nvGrpSpPr>
                <p:grpSpPr>
                  <a:xfrm>
                    <a:off x="115990" y="87126"/>
                    <a:ext cx="1072575" cy="723365"/>
                    <a:chOff x="0" y="0"/>
                    <a:chExt cx="1072573" cy="723363"/>
                  </a:xfrm>
                </p:grpSpPr>
                <p:pic>
                  <p:nvPicPr>
                    <p:cNvPr id="1724" name="pasted-image.png"/>
                    <p:cNvPicPr>
                      <a:picLocks noChangeAspect="1"/>
                    </p:cNvPicPr>
                    <p:nvPr/>
                  </p:nvPicPr>
                  <p:blipFill>
                    <a:blip r:embed="rId3">
                      <a:extLst/>
                    </a:blip>
                    <a:srcRect l="0" t="0" r="0" b="0"/>
                    <a:stretch>
                      <a:fillRect/>
                    </a:stretch>
                  </p:blipFill>
                  <p:spPr>
                    <a:xfrm>
                      <a:off x="0" y="0"/>
                      <a:ext cx="1072574" cy="723364"/>
                    </a:xfrm>
                    <a:prstGeom prst="rect">
                      <a:avLst/>
                    </a:prstGeom>
                    <a:ln w="12700" cap="flat">
                      <a:noFill/>
                      <a:miter lim="400000"/>
                    </a:ln>
                    <a:effectLst/>
                  </p:spPr>
                </p:pic>
                <p:sp>
                  <p:nvSpPr>
                    <p:cNvPr id="1725" name="Shape 1725"/>
                    <p:cNvSpPr/>
                    <p:nvPr/>
                  </p:nvSpPr>
                  <p:spPr>
                    <a:xfrm>
                      <a:off x="106470" y="300427"/>
                      <a:ext cx="846529" cy="351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900">
                          <a:latin typeface="+mn-lt"/>
                          <a:ea typeface="+mn-ea"/>
                          <a:cs typeface="+mn-cs"/>
                          <a:sym typeface="Helvetica"/>
                        </a:defRPr>
                      </a:lvl1pPr>
                    </a:lstStyle>
                    <a:p>
                      <a:pPr/>
                      <a:r>
                        <a:t>数据库</a:t>
                      </a:r>
                    </a:p>
                  </p:txBody>
                </p:sp>
              </p:grpSp>
            </p:grpSp>
          </p:grpSp>
          <p:sp>
            <p:nvSpPr>
              <p:cNvPr id="1729" name="Shape 1729"/>
              <p:cNvSpPr/>
              <p:nvPr/>
            </p:nvSpPr>
            <p:spPr>
              <a:xfrm>
                <a:off x="25400" y="1313152"/>
                <a:ext cx="881810" cy="1"/>
              </a:xfrm>
              <a:prstGeom prst="line">
                <a:avLst/>
              </a:prstGeom>
              <a:noFill/>
              <a:ln w="76200" cap="flat">
                <a:solidFill>
                  <a:schemeClr val="accent6">
                    <a:satOff val="-35873"/>
                    <a:lumOff val="-12431"/>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grpSp>
          <p:nvGrpSpPr>
            <p:cNvPr id="1734" name="Group 1734"/>
            <p:cNvGrpSpPr/>
            <p:nvPr/>
          </p:nvGrpSpPr>
          <p:grpSpPr>
            <a:xfrm>
              <a:off x="2556123" y="645465"/>
              <a:ext cx="774333" cy="2685689"/>
              <a:chOff x="0" y="0"/>
              <a:chExt cx="774331" cy="2685688"/>
            </a:xfrm>
          </p:grpSpPr>
          <p:sp>
            <p:nvSpPr>
              <p:cNvPr id="1731" name="Shape 1731"/>
              <p:cNvSpPr/>
              <p:nvPr/>
            </p:nvSpPr>
            <p:spPr>
              <a:xfrm>
                <a:off x="233459" y="8154"/>
                <a:ext cx="536014" cy="1"/>
              </a:xfrm>
              <a:prstGeom prst="line">
                <a:avLst/>
              </a:prstGeom>
              <a:noFill/>
              <a:ln w="50800" cap="flat">
                <a:solidFill>
                  <a:schemeClr val="accent1"/>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732" name="Shape 1732"/>
              <p:cNvSpPr/>
              <p:nvPr/>
            </p:nvSpPr>
            <p:spPr>
              <a:xfrm flipH="1">
                <a:off x="767521" y="0"/>
                <a:ext cx="1" cy="2685688"/>
              </a:xfrm>
              <a:prstGeom prst="line">
                <a:avLst/>
              </a:prstGeom>
              <a:noFill/>
              <a:ln w="50800" cap="flat">
                <a:solidFill>
                  <a:schemeClr val="accent1"/>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733" name="Shape 1733"/>
              <p:cNvSpPr/>
              <p:nvPr/>
            </p:nvSpPr>
            <p:spPr>
              <a:xfrm>
                <a:off x="0" y="2670312"/>
                <a:ext cx="774332" cy="1"/>
              </a:xfrm>
              <a:prstGeom prst="line">
                <a:avLst/>
              </a:prstGeom>
              <a:noFill/>
              <a:ln w="50800" cap="flat">
                <a:solidFill>
                  <a:schemeClr val="accent1"/>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gr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9" name="Shape 1739"/>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目录</a:t>
            </a:r>
          </a:p>
        </p:txBody>
      </p:sp>
      <p:sp>
        <p:nvSpPr>
          <p:cNvPr id="1740" name="Shape 1740"/>
          <p:cNvSpPr/>
          <p:nvPr/>
        </p:nvSpPr>
        <p:spPr>
          <a:xfrm>
            <a:off x="4523619" y="2615640"/>
            <a:ext cx="3957562"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solidFill>
                  <a:srgbClr val="DDDDDD"/>
                </a:solidFill>
                <a:latin typeface="+mn-lt"/>
                <a:ea typeface="+mn-ea"/>
                <a:cs typeface="+mn-cs"/>
                <a:sym typeface="Helvetica"/>
              </a:defRPr>
            </a:lvl1pPr>
          </a:lstStyle>
          <a:p>
            <a:pPr/>
            <a:r>
              <a:t>遗留系统的本质</a:t>
            </a:r>
          </a:p>
        </p:txBody>
      </p:sp>
      <p:sp>
        <p:nvSpPr>
          <p:cNvPr id="1741" name="Shape 1741"/>
          <p:cNvSpPr/>
          <p:nvPr/>
        </p:nvSpPr>
        <p:spPr>
          <a:xfrm>
            <a:off x="4523619" y="3778216"/>
            <a:ext cx="3957562" cy="63551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solidFill>
                  <a:srgbClr val="DDDDDD"/>
                </a:solidFill>
                <a:latin typeface="+mn-lt"/>
                <a:ea typeface="+mn-ea"/>
                <a:cs typeface="+mn-cs"/>
                <a:sym typeface="Helvetica"/>
              </a:defRPr>
            </a:lvl1pPr>
          </a:lstStyle>
          <a:p>
            <a:pPr/>
            <a:r>
              <a:t>微服务架构综述</a:t>
            </a:r>
          </a:p>
        </p:txBody>
      </p:sp>
      <p:sp>
        <p:nvSpPr>
          <p:cNvPr id="1742" name="Shape 1742"/>
          <p:cNvSpPr/>
          <p:nvPr/>
        </p:nvSpPr>
        <p:spPr>
          <a:xfrm>
            <a:off x="4523619" y="6052569"/>
            <a:ext cx="2494522"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latin typeface="+mn-lt"/>
                <a:ea typeface="+mn-ea"/>
                <a:cs typeface="+mn-cs"/>
                <a:sym typeface="Helvetica"/>
              </a:defRPr>
            </a:lvl1pPr>
          </a:lstStyle>
          <a:p>
            <a:pPr/>
            <a:r>
              <a:t>案例分享</a:t>
            </a:r>
          </a:p>
        </p:txBody>
      </p:sp>
      <p:sp>
        <p:nvSpPr>
          <p:cNvPr id="1743" name="Shape 1743"/>
          <p:cNvSpPr/>
          <p:nvPr/>
        </p:nvSpPr>
        <p:spPr>
          <a:xfrm>
            <a:off x="4529970" y="4915392"/>
            <a:ext cx="3957561" cy="63551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solidFill>
                  <a:srgbClr val="DDDDDD"/>
                </a:solidFill>
                <a:latin typeface="+mn-lt"/>
                <a:ea typeface="+mn-ea"/>
                <a:cs typeface="+mn-cs"/>
                <a:sym typeface="Helvetica"/>
              </a:defRPr>
            </a:lvl1pPr>
          </a:lstStyle>
          <a:p>
            <a:pPr/>
            <a:r>
              <a:t>改造策略与场景</a:t>
            </a:r>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5" name="Shape 1745"/>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搜索平台</a:t>
            </a:r>
          </a:p>
        </p:txBody>
      </p:sp>
      <p:grpSp>
        <p:nvGrpSpPr>
          <p:cNvPr id="1765" name="Group 1765"/>
          <p:cNvGrpSpPr/>
          <p:nvPr/>
        </p:nvGrpSpPr>
        <p:grpSpPr>
          <a:xfrm>
            <a:off x="2034810" y="1841936"/>
            <a:ext cx="2850744" cy="4643632"/>
            <a:chOff x="2657" y="0"/>
            <a:chExt cx="2850742" cy="4643631"/>
          </a:xfrm>
        </p:grpSpPr>
        <p:sp>
          <p:nvSpPr>
            <p:cNvPr id="1746" name="Shape 1746"/>
            <p:cNvSpPr/>
            <p:nvPr/>
          </p:nvSpPr>
          <p:spPr>
            <a:xfrm>
              <a:off x="1451194" y="4208783"/>
              <a:ext cx="1402207"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FAST Search</a:t>
              </a:r>
            </a:p>
          </p:txBody>
        </p:sp>
        <p:sp>
          <p:nvSpPr>
            <p:cNvPr id="1747" name="Shape 1747"/>
            <p:cNvSpPr/>
            <p:nvPr/>
          </p:nvSpPr>
          <p:spPr>
            <a:xfrm>
              <a:off x="155057" y="2529277"/>
              <a:ext cx="2455636" cy="345949"/>
            </a:xfrm>
            <a:prstGeom prst="rect">
              <a:avLst/>
            </a:prstGeom>
            <a:solidFill>
              <a:srgbClr val="FFFFFF"/>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1600"/>
              </a:lvl1pPr>
            </a:lstStyle>
            <a:p>
              <a:pPr/>
              <a:r>
                <a:t>数据访问</a:t>
              </a:r>
            </a:p>
          </p:txBody>
        </p:sp>
        <p:sp>
          <p:nvSpPr>
            <p:cNvPr id="1748" name="Shape 1748"/>
            <p:cNvSpPr/>
            <p:nvPr/>
          </p:nvSpPr>
          <p:spPr>
            <a:xfrm>
              <a:off x="155057" y="2213568"/>
              <a:ext cx="2455636" cy="342901"/>
            </a:xfrm>
            <a:prstGeom prst="rect">
              <a:avLst/>
            </a:prstGeom>
            <a:solidFill>
              <a:srgbClr val="FFFFFF"/>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1600"/>
              </a:lvl1pPr>
            </a:lstStyle>
            <a:p>
              <a:pPr/>
              <a:r>
                <a:t>业务逻辑</a:t>
              </a:r>
            </a:p>
          </p:txBody>
        </p:sp>
        <p:sp>
          <p:nvSpPr>
            <p:cNvPr id="1749" name="Shape 1749"/>
            <p:cNvSpPr/>
            <p:nvPr/>
          </p:nvSpPr>
          <p:spPr>
            <a:xfrm>
              <a:off x="155057" y="1878860"/>
              <a:ext cx="2455636" cy="342901"/>
            </a:xfrm>
            <a:prstGeom prst="rect">
              <a:avLst/>
            </a:prstGeom>
            <a:solidFill>
              <a:srgbClr val="FFFFFF"/>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1600"/>
              </a:lvl1pPr>
            </a:lstStyle>
            <a:p>
              <a:pPr/>
              <a:r>
                <a:t>表示层</a:t>
              </a:r>
            </a:p>
          </p:txBody>
        </p:sp>
        <p:sp>
          <p:nvSpPr>
            <p:cNvPr id="1750" name="Shape 1750"/>
            <p:cNvSpPr/>
            <p:nvPr/>
          </p:nvSpPr>
          <p:spPr>
            <a:xfrm>
              <a:off x="4137" y="4208783"/>
              <a:ext cx="1449212"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PostgreSQL  </a:t>
              </a:r>
            </a:p>
          </p:txBody>
        </p:sp>
        <p:pic>
          <p:nvPicPr>
            <p:cNvPr id="1751" name="pasted-image.png"/>
            <p:cNvPicPr>
              <a:picLocks noChangeAspect="1"/>
            </p:cNvPicPr>
            <p:nvPr/>
          </p:nvPicPr>
          <p:blipFill>
            <a:blip r:embed="rId3">
              <a:extLst/>
            </a:blip>
            <a:stretch>
              <a:fillRect/>
            </a:stretch>
          </p:blipFill>
          <p:spPr>
            <a:xfrm>
              <a:off x="493663" y="3558868"/>
              <a:ext cx="850829" cy="638123"/>
            </a:xfrm>
            <a:prstGeom prst="rect">
              <a:avLst/>
            </a:prstGeom>
            <a:ln w="12700" cap="flat">
              <a:noFill/>
              <a:miter lim="400000"/>
            </a:ln>
            <a:effectLst/>
          </p:spPr>
        </p:pic>
        <p:grpSp>
          <p:nvGrpSpPr>
            <p:cNvPr id="1754" name="Group 1754"/>
            <p:cNvGrpSpPr/>
            <p:nvPr/>
          </p:nvGrpSpPr>
          <p:grpSpPr>
            <a:xfrm>
              <a:off x="1437555" y="3547940"/>
              <a:ext cx="635817" cy="635001"/>
              <a:chOff x="0" y="0"/>
              <a:chExt cx="635815" cy="635000"/>
            </a:xfrm>
          </p:grpSpPr>
          <p:sp>
            <p:nvSpPr>
              <p:cNvPr id="1752" name="Shape 1752"/>
              <p:cNvSpPr/>
              <p:nvPr/>
            </p:nvSpPr>
            <p:spPr>
              <a:xfrm>
                <a:off x="0" y="0"/>
                <a:ext cx="635816" cy="635000"/>
              </a:xfrm>
              <a:prstGeom prst="ellipse">
                <a:avLst/>
              </a:prstGeom>
              <a:solidFill>
                <a:schemeClr val="accent6">
                  <a:satOff val="-35873"/>
                  <a:lumOff val="-12431"/>
                </a:schemeClr>
              </a:solidFill>
              <a:ln w="12700" cap="flat">
                <a:noFill/>
                <a:miter lim="400000"/>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pic>
            <p:nvPicPr>
              <p:cNvPr id="1753" name="pasted-image.png"/>
              <p:cNvPicPr>
                <a:picLocks noChangeAspect="1"/>
              </p:cNvPicPr>
              <p:nvPr/>
            </p:nvPicPr>
            <p:blipFill>
              <a:blip r:embed="rId4">
                <a:extLst/>
              </a:blip>
              <a:stretch>
                <a:fillRect/>
              </a:stretch>
            </p:blipFill>
            <p:spPr>
              <a:xfrm>
                <a:off x="129344" y="137307"/>
                <a:ext cx="378705" cy="378705"/>
              </a:xfrm>
              <a:prstGeom prst="rect">
                <a:avLst/>
              </a:prstGeom>
              <a:ln w="12700" cap="flat">
                <a:noFill/>
                <a:miter lim="400000"/>
              </a:ln>
              <a:effectLst/>
            </p:spPr>
          </p:pic>
        </p:grpSp>
        <p:sp>
          <p:nvSpPr>
            <p:cNvPr id="1755" name="Shape 1755"/>
            <p:cNvSpPr/>
            <p:nvPr/>
          </p:nvSpPr>
          <p:spPr>
            <a:xfrm flipV="1">
              <a:off x="843042" y="891892"/>
              <a:ext cx="1" cy="539752"/>
            </a:xfrm>
            <a:prstGeom prst="line">
              <a:avLst/>
            </a:prstGeom>
            <a:noFill/>
            <a:ln w="635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756" name="Shape 1756"/>
            <p:cNvSpPr/>
            <p:nvPr/>
          </p:nvSpPr>
          <p:spPr>
            <a:xfrm flipV="1">
              <a:off x="1999897" y="891892"/>
              <a:ext cx="1" cy="539752"/>
            </a:xfrm>
            <a:prstGeom prst="line">
              <a:avLst/>
            </a:prstGeom>
            <a:noFill/>
            <a:ln w="635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757" name="Shape 1757"/>
            <p:cNvSpPr/>
            <p:nvPr/>
          </p:nvSpPr>
          <p:spPr>
            <a:xfrm flipV="1">
              <a:off x="1488143" y="891892"/>
              <a:ext cx="1" cy="539752"/>
            </a:xfrm>
            <a:prstGeom prst="line">
              <a:avLst/>
            </a:prstGeom>
            <a:noFill/>
            <a:ln w="635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758" name="Shape 1758"/>
            <p:cNvSpPr/>
            <p:nvPr/>
          </p:nvSpPr>
          <p:spPr>
            <a:xfrm flipV="1">
              <a:off x="919077" y="2979808"/>
              <a:ext cx="1" cy="539751"/>
            </a:xfrm>
            <a:prstGeom prst="line">
              <a:avLst/>
            </a:prstGeom>
            <a:noFill/>
            <a:ln w="635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759" name="Shape 1759"/>
            <p:cNvSpPr/>
            <p:nvPr/>
          </p:nvSpPr>
          <p:spPr>
            <a:xfrm flipV="1">
              <a:off x="1742763" y="2979808"/>
              <a:ext cx="1" cy="539751"/>
            </a:xfrm>
            <a:prstGeom prst="line">
              <a:avLst/>
            </a:prstGeom>
            <a:noFill/>
            <a:ln w="635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760" name="Shape 1760"/>
            <p:cNvSpPr/>
            <p:nvPr/>
          </p:nvSpPr>
          <p:spPr>
            <a:xfrm>
              <a:off x="2657" y="1869526"/>
              <a:ext cx="2836588" cy="1097140"/>
            </a:xfrm>
            <a:prstGeom prst="rect">
              <a:avLst/>
            </a:prstGeom>
            <a:solidFill>
              <a:srgbClr val="FFFFFF"/>
            </a:solidFill>
            <a:ln w="25400" cap="flat">
              <a:solidFill>
                <a:srgbClr val="164F86"/>
              </a:solidFill>
              <a:prstDash val="solid"/>
              <a:bevel/>
            </a:ln>
            <a:effectLst/>
          </p:spPr>
          <p:txBody>
            <a:bodyPr wrap="square" lIns="65023" tIns="65023" rIns="65023" bIns="65023" numCol="1" anchor="ctr">
              <a:noAutofit/>
            </a:bodyPr>
            <a:lstStyle/>
            <a:p>
              <a:pPr algn="ctr">
                <a:defRPr sz="2500"/>
              </a:pPr>
            </a:p>
          </p:txBody>
        </p:sp>
        <p:pic>
          <p:nvPicPr>
            <p:cNvPr id="1761" name="pasted-image.png"/>
            <p:cNvPicPr>
              <a:picLocks noChangeAspect="1"/>
            </p:cNvPicPr>
            <p:nvPr/>
          </p:nvPicPr>
          <p:blipFill>
            <a:blip r:embed="rId5">
              <a:extLst/>
            </a:blip>
            <a:stretch>
              <a:fillRect/>
            </a:stretch>
          </p:blipFill>
          <p:spPr>
            <a:xfrm>
              <a:off x="276764" y="0"/>
              <a:ext cx="2114510" cy="822310"/>
            </a:xfrm>
            <a:prstGeom prst="rect">
              <a:avLst/>
            </a:prstGeom>
            <a:ln w="12700" cap="flat">
              <a:noFill/>
              <a:miter lim="400000"/>
            </a:ln>
            <a:effectLst/>
          </p:spPr>
        </p:pic>
        <p:sp>
          <p:nvSpPr>
            <p:cNvPr id="1762" name="Shape 1762"/>
            <p:cNvSpPr/>
            <p:nvPr/>
          </p:nvSpPr>
          <p:spPr>
            <a:xfrm>
              <a:off x="12700" y="1501400"/>
              <a:ext cx="950265" cy="384706"/>
            </a:xfrm>
            <a:prstGeom prst="rect">
              <a:avLst/>
            </a:prstGeom>
            <a:solidFill>
              <a:schemeClr val="accent5"/>
            </a:solidFill>
            <a:ln w="12700" cap="flat">
              <a:solidFill>
                <a:srgbClr val="000000"/>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1800">
                  <a:solidFill>
                    <a:srgbClr val="FFFFFF"/>
                  </a:solidFill>
                </a:defRPr>
              </a:lvl1pPr>
            </a:lstStyle>
            <a:p>
              <a:pPr/>
              <a:r>
                <a:t>桌面</a:t>
              </a:r>
            </a:p>
          </p:txBody>
        </p:sp>
        <p:sp>
          <p:nvSpPr>
            <p:cNvPr id="1763" name="Shape 1763"/>
            <p:cNvSpPr/>
            <p:nvPr/>
          </p:nvSpPr>
          <p:spPr>
            <a:xfrm>
              <a:off x="956728" y="1497168"/>
              <a:ext cx="952501" cy="384706"/>
            </a:xfrm>
            <a:prstGeom prst="rect">
              <a:avLst/>
            </a:prstGeom>
            <a:solidFill>
              <a:schemeClr val="accent5"/>
            </a:solidFill>
            <a:ln w="12700" cap="flat">
              <a:solidFill>
                <a:srgbClr val="000000"/>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1800">
                  <a:solidFill>
                    <a:srgbClr val="FFFFFF"/>
                  </a:solidFill>
                </a:defRPr>
              </a:lvl1pPr>
            </a:lstStyle>
            <a:p>
              <a:pPr/>
              <a:r>
                <a:t>平板</a:t>
              </a:r>
            </a:p>
          </p:txBody>
        </p:sp>
        <p:sp>
          <p:nvSpPr>
            <p:cNvPr id="1764" name="Shape 1764"/>
            <p:cNvSpPr/>
            <p:nvPr/>
          </p:nvSpPr>
          <p:spPr>
            <a:xfrm>
              <a:off x="1899023" y="1501400"/>
              <a:ext cx="950265" cy="384706"/>
            </a:xfrm>
            <a:prstGeom prst="rect">
              <a:avLst/>
            </a:prstGeom>
            <a:solidFill>
              <a:schemeClr val="accent5"/>
            </a:solidFill>
            <a:ln w="12700" cap="flat">
              <a:solidFill>
                <a:srgbClr val="000000"/>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1800">
                  <a:solidFill>
                    <a:srgbClr val="FFFFFF"/>
                  </a:solidFill>
                </a:defRPr>
              </a:lvl1pPr>
            </a:lstStyle>
            <a:p>
              <a:pPr/>
              <a:r>
                <a:t>手机</a:t>
              </a:r>
            </a:p>
          </p:txBody>
        </p:sp>
      </p:grpSp>
      <p:sp>
        <p:nvSpPr>
          <p:cNvPr id="1766" name="Shape 1766"/>
          <p:cNvSpPr/>
          <p:nvPr/>
        </p:nvSpPr>
        <p:spPr>
          <a:xfrm>
            <a:off x="2047071" y="3744141"/>
            <a:ext cx="1425449" cy="371349"/>
          </a:xfrm>
          <a:prstGeom prst="rect">
            <a:avLst/>
          </a:prstGeom>
          <a:ln w="12700">
            <a:solidFill>
              <a:srgbClr val="164F86"/>
            </a:solidFill>
            <a:bevel/>
          </a:ln>
          <a:extLst>
            <a:ext uri="{C572A759-6A51-4108-AA02-DFA0A04FC94B}">
              <ma14:wrappingTextBoxFlag xmlns:ma14="http://schemas.microsoft.com/office/mac/drawingml/2011/main" val="1"/>
            </a:ext>
          </a:extLst>
        </p:spPr>
        <p:txBody>
          <a:bodyPr lIns="65023" tIns="65023" rIns="65023" bIns="65023">
            <a:spAutoFit/>
          </a:bodyPr>
          <a:lstStyle/>
          <a:p>
            <a:pPr algn="ctr">
              <a:defRPr sz="1500"/>
            </a:pPr>
            <a:r>
              <a:rPr b="1"/>
              <a:t>SpringMVC</a:t>
            </a:r>
            <a:r>
              <a:t> </a:t>
            </a:r>
          </a:p>
        </p:txBody>
      </p:sp>
      <p:sp>
        <p:nvSpPr>
          <p:cNvPr id="1767" name="Shape 1767"/>
          <p:cNvSpPr/>
          <p:nvPr/>
        </p:nvSpPr>
        <p:spPr>
          <a:xfrm>
            <a:off x="2503579" y="4484451"/>
            <a:ext cx="837453" cy="333249"/>
          </a:xfrm>
          <a:prstGeom prst="rect">
            <a:avLst/>
          </a:prstGeom>
          <a:ln w="12700">
            <a:solidFill>
              <a:srgbClr val="164F86"/>
            </a:solidFill>
            <a:bevel/>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1300"/>
            </a:lvl1pPr>
          </a:lstStyle>
          <a:p>
            <a:pPr/>
            <a:r>
              <a:t>Hibernate</a:t>
            </a:r>
          </a:p>
        </p:txBody>
      </p:sp>
      <p:sp>
        <p:nvSpPr>
          <p:cNvPr id="1768" name="Shape 1768"/>
          <p:cNvSpPr/>
          <p:nvPr/>
        </p:nvSpPr>
        <p:spPr>
          <a:xfrm>
            <a:off x="3523371" y="4484451"/>
            <a:ext cx="623743" cy="333249"/>
          </a:xfrm>
          <a:prstGeom prst="rect">
            <a:avLst/>
          </a:prstGeom>
          <a:ln w="12700">
            <a:solidFill>
              <a:srgbClr val="164F86"/>
            </a:solidFill>
            <a:bevel/>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1300"/>
            </a:lvl1pPr>
          </a:lstStyle>
          <a:p>
            <a:pPr/>
            <a:r>
              <a:t>SE SDK</a:t>
            </a:r>
          </a:p>
        </p:txBody>
      </p:sp>
      <p:sp>
        <p:nvSpPr>
          <p:cNvPr id="1769" name="Shape 1769"/>
          <p:cNvSpPr/>
          <p:nvPr/>
        </p:nvSpPr>
        <p:spPr>
          <a:xfrm>
            <a:off x="6040591" y="1626500"/>
            <a:ext cx="2575802" cy="63551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algn="ctr">
              <a:buClr>
                <a:srgbClr val="00B56E"/>
              </a:buClr>
              <a:buSzPct val="100000"/>
              <a:buChar char="๏"/>
              <a:defRPr sz="4000"/>
            </a:lvl1pPr>
          </a:lstStyle>
          <a:p>
            <a:pPr/>
            <a:r>
              <a:t>应用现状</a:t>
            </a:r>
          </a:p>
        </p:txBody>
      </p:sp>
      <p:sp>
        <p:nvSpPr>
          <p:cNvPr id="1770" name="Shape 1770"/>
          <p:cNvSpPr/>
          <p:nvPr/>
        </p:nvSpPr>
        <p:spPr>
          <a:xfrm>
            <a:off x="6447847" y="2741626"/>
            <a:ext cx="4587749" cy="45072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500"/>
            </a:lvl1pPr>
          </a:lstStyle>
          <a:p>
            <a:pPr/>
            <a:r>
              <a:t>提供桌面、平板和手机端的访问</a:t>
            </a:r>
          </a:p>
        </p:txBody>
      </p:sp>
      <p:sp>
        <p:nvSpPr>
          <p:cNvPr id="1771" name="Shape 1771"/>
          <p:cNvSpPr/>
          <p:nvPr/>
        </p:nvSpPr>
        <p:spPr>
          <a:xfrm>
            <a:off x="6473728" y="2276456"/>
            <a:ext cx="4431169" cy="523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2500"/>
            </a:lvl1pPr>
          </a:lstStyle>
          <a:p>
            <a:pPr/>
            <a:r>
              <a:t>5年前收购的通用搜索平台改造</a:t>
            </a:r>
          </a:p>
        </p:txBody>
      </p:sp>
      <p:sp>
        <p:nvSpPr>
          <p:cNvPr id="1772" name="Shape 1772"/>
          <p:cNvSpPr/>
          <p:nvPr/>
        </p:nvSpPr>
        <p:spPr>
          <a:xfrm>
            <a:off x="3082360" y="7082176"/>
            <a:ext cx="1412749" cy="484366"/>
          </a:xfrm>
          <a:prstGeom prst="rect">
            <a:avLst/>
          </a:prstGeom>
          <a:solidFill>
            <a:srgbClr val="FFFFFF"/>
          </a:solidFill>
          <a:ln w="25400">
            <a:solidFill>
              <a:srgbClr val="164F86"/>
            </a:solidFill>
            <a:bevel/>
          </a:ln>
          <a:extLst>
            <a:ext uri="{C572A759-6A51-4108-AA02-DFA0A04FC94B}">
              <ma14:wrappingTextBoxFlag xmlns:ma14="http://schemas.microsoft.com/office/mac/drawingml/2011/main" val="1"/>
            </a:ext>
          </a:extLst>
        </p:spPr>
        <p:txBody>
          <a:bodyPr lIns="65023" tIns="65023" rIns="65023" bIns="65023"/>
          <a:lstStyle>
            <a:lvl1pPr algn="ctr">
              <a:defRPr b="1" sz="2300"/>
            </a:lvl1pPr>
          </a:lstStyle>
          <a:p>
            <a:pPr/>
            <a:r>
              <a:t>发布平台</a:t>
            </a:r>
          </a:p>
        </p:txBody>
      </p:sp>
      <p:sp>
        <p:nvSpPr>
          <p:cNvPr id="1773" name="Shape 1773"/>
          <p:cNvSpPr/>
          <p:nvPr/>
        </p:nvSpPr>
        <p:spPr>
          <a:xfrm flipV="1">
            <a:off x="3786221" y="6460514"/>
            <a:ext cx="1" cy="539752"/>
          </a:xfrm>
          <a:prstGeom prst="line">
            <a:avLst/>
          </a:prstGeom>
          <a:ln w="63500">
            <a:solidFill>
              <a:srgbClr val="164F86"/>
            </a:solidFill>
            <a:bevel/>
            <a:tailEnd type="triangle"/>
          </a:ln>
        </p:spPr>
        <p:txBody>
          <a:bodyPr lIns="65023" tIns="65023" rIns="65023" bIns="65023"/>
          <a:lstStyle/>
          <a:p>
            <a:pPr>
              <a:defRPr sz="1600">
                <a:latin typeface="+mn-lt"/>
                <a:ea typeface="+mn-ea"/>
                <a:cs typeface="+mn-cs"/>
                <a:sym typeface="Helvetica"/>
              </a:defRPr>
            </a:pPr>
          </a:p>
        </p:txBody>
      </p:sp>
      <p:sp>
        <p:nvSpPr>
          <p:cNvPr id="1774" name="Shape 1774"/>
          <p:cNvSpPr/>
          <p:nvPr/>
        </p:nvSpPr>
        <p:spPr>
          <a:xfrm>
            <a:off x="3912381" y="4829495"/>
            <a:ext cx="1412749" cy="45072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2500"/>
            </a:lvl1pPr>
          </a:lstStyle>
          <a:p>
            <a:pPr/>
            <a:r>
              <a:t>搜索平台</a:t>
            </a:r>
          </a:p>
        </p:txBody>
      </p:sp>
      <p:sp>
        <p:nvSpPr>
          <p:cNvPr id="1775" name="Shape 1775"/>
          <p:cNvSpPr/>
          <p:nvPr/>
        </p:nvSpPr>
        <p:spPr>
          <a:xfrm>
            <a:off x="3471274" y="3744141"/>
            <a:ext cx="1412750" cy="377191"/>
          </a:xfrm>
          <a:prstGeom prst="rect">
            <a:avLst/>
          </a:prstGeom>
          <a:ln w="12700">
            <a:solidFill>
              <a:srgbClr val="164F86"/>
            </a:solidFill>
            <a:bevel/>
          </a:ln>
          <a:extLst>
            <a:ext uri="{C572A759-6A51-4108-AA02-DFA0A04FC94B}">
              <ma14:wrappingTextBoxFlag xmlns:ma14="http://schemas.microsoft.com/office/mac/drawingml/2011/main" val="1"/>
            </a:ext>
          </a:extLst>
        </p:spPr>
        <p:txBody>
          <a:bodyPr lIns="65023" tIns="65023" rIns="65023" bIns="65023">
            <a:spAutoFit/>
          </a:bodyPr>
          <a:lstStyle>
            <a:lvl1pPr algn="ctr">
              <a:defRPr sz="1800"/>
            </a:lvl1pPr>
          </a:lstStyle>
          <a:p>
            <a:pPr/>
            <a:r>
              <a:t>模板引擎</a:t>
            </a:r>
          </a:p>
        </p:txBody>
      </p:sp>
      <p:sp>
        <p:nvSpPr>
          <p:cNvPr id="1776" name="Shape 1776"/>
          <p:cNvSpPr/>
          <p:nvPr/>
        </p:nvSpPr>
        <p:spPr>
          <a:xfrm>
            <a:off x="2057181" y="4128335"/>
            <a:ext cx="2801890" cy="358649"/>
          </a:xfrm>
          <a:prstGeom prst="rect">
            <a:avLst/>
          </a:prstGeom>
          <a:ln w="12700">
            <a:solidFill>
              <a:srgbClr val="164F86"/>
            </a:solidFill>
            <a:bevel/>
          </a:ln>
          <a:extLst>
            <a:ext uri="{C572A759-6A51-4108-AA02-DFA0A04FC94B}">
              <ma14:wrappingTextBoxFlag xmlns:ma14="http://schemas.microsoft.com/office/mac/drawingml/2011/main" val="1"/>
            </a:ext>
          </a:extLst>
        </p:spPr>
        <p:txBody>
          <a:bodyPr lIns="65023" tIns="65023" rIns="65023" bIns="65023">
            <a:spAutoFit/>
          </a:bodyPr>
          <a:lstStyle>
            <a:lvl1pPr algn="ctr">
              <a:defRPr b="1" sz="1400"/>
            </a:lvl1pPr>
          </a:lstStyle>
          <a:p>
            <a:pPr>
              <a:defRPr b="0"/>
            </a:pPr>
            <a:r>
              <a:rPr b="1"/>
              <a:t>Spring</a:t>
            </a: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0" name="Shape 1780"/>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搜索平台</a:t>
            </a:r>
          </a:p>
        </p:txBody>
      </p:sp>
      <p:grpSp>
        <p:nvGrpSpPr>
          <p:cNvPr id="1800" name="Group 1800"/>
          <p:cNvGrpSpPr/>
          <p:nvPr/>
        </p:nvGrpSpPr>
        <p:grpSpPr>
          <a:xfrm>
            <a:off x="2034810" y="1841936"/>
            <a:ext cx="2846632" cy="4643632"/>
            <a:chOff x="2657" y="0"/>
            <a:chExt cx="2846630" cy="4643631"/>
          </a:xfrm>
        </p:grpSpPr>
        <p:sp>
          <p:nvSpPr>
            <p:cNvPr id="1781" name="Shape 1781"/>
            <p:cNvSpPr/>
            <p:nvPr/>
          </p:nvSpPr>
          <p:spPr>
            <a:xfrm>
              <a:off x="1374994" y="4208783"/>
              <a:ext cx="1402207"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FAST Search</a:t>
              </a:r>
            </a:p>
          </p:txBody>
        </p:sp>
        <p:sp>
          <p:nvSpPr>
            <p:cNvPr id="1782" name="Shape 1782"/>
            <p:cNvSpPr/>
            <p:nvPr/>
          </p:nvSpPr>
          <p:spPr>
            <a:xfrm>
              <a:off x="155057" y="2529277"/>
              <a:ext cx="2455636" cy="345949"/>
            </a:xfrm>
            <a:prstGeom prst="rect">
              <a:avLst/>
            </a:prstGeom>
            <a:solidFill>
              <a:srgbClr val="FFFFFF"/>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1600"/>
              </a:lvl1pPr>
            </a:lstStyle>
            <a:p>
              <a:pPr/>
              <a:r>
                <a:t>数据访问</a:t>
              </a:r>
            </a:p>
          </p:txBody>
        </p:sp>
        <p:sp>
          <p:nvSpPr>
            <p:cNvPr id="1783" name="Shape 1783"/>
            <p:cNvSpPr/>
            <p:nvPr/>
          </p:nvSpPr>
          <p:spPr>
            <a:xfrm>
              <a:off x="155057" y="2213568"/>
              <a:ext cx="2455636" cy="342901"/>
            </a:xfrm>
            <a:prstGeom prst="rect">
              <a:avLst/>
            </a:prstGeom>
            <a:solidFill>
              <a:srgbClr val="FFFFFF"/>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1600"/>
              </a:lvl1pPr>
            </a:lstStyle>
            <a:p>
              <a:pPr/>
              <a:r>
                <a:t>业务逻辑</a:t>
              </a:r>
            </a:p>
          </p:txBody>
        </p:sp>
        <p:sp>
          <p:nvSpPr>
            <p:cNvPr id="1784" name="Shape 1784"/>
            <p:cNvSpPr/>
            <p:nvPr/>
          </p:nvSpPr>
          <p:spPr>
            <a:xfrm>
              <a:off x="155057" y="1878860"/>
              <a:ext cx="2455636" cy="342901"/>
            </a:xfrm>
            <a:prstGeom prst="rect">
              <a:avLst/>
            </a:prstGeom>
            <a:solidFill>
              <a:srgbClr val="FFFFFF"/>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1600"/>
              </a:lvl1pPr>
            </a:lstStyle>
            <a:p>
              <a:pPr/>
              <a:r>
                <a:t>表示层</a:t>
              </a:r>
            </a:p>
          </p:txBody>
        </p:sp>
        <p:sp>
          <p:nvSpPr>
            <p:cNvPr id="1785" name="Shape 1785"/>
            <p:cNvSpPr/>
            <p:nvPr/>
          </p:nvSpPr>
          <p:spPr>
            <a:xfrm>
              <a:off x="36159" y="4208783"/>
              <a:ext cx="1334367"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PostgreSQL</a:t>
              </a:r>
            </a:p>
          </p:txBody>
        </p:sp>
        <p:pic>
          <p:nvPicPr>
            <p:cNvPr id="1786" name="pasted-image.png"/>
            <p:cNvPicPr>
              <a:picLocks noChangeAspect="1"/>
            </p:cNvPicPr>
            <p:nvPr/>
          </p:nvPicPr>
          <p:blipFill>
            <a:blip r:embed="rId3">
              <a:extLst/>
            </a:blip>
            <a:stretch>
              <a:fillRect/>
            </a:stretch>
          </p:blipFill>
          <p:spPr>
            <a:xfrm>
              <a:off x="493663" y="3558868"/>
              <a:ext cx="850829" cy="638123"/>
            </a:xfrm>
            <a:prstGeom prst="rect">
              <a:avLst/>
            </a:prstGeom>
            <a:ln w="12700" cap="flat">
              <a:noFill/>
              <a:miter lim="400000"/>
            </a:ln>
            <a:effectLst/>
          </p:spPr>
        </p:pic>
        <p:grpSp>
          <p:nvGrpSpPr>
            <p:cNvPr id="1789" name="Group 1789"/>
            <p:cNvGrpSpPr/>
            <p:nvPr/>
          </p:nvGrpSpPr>
          <p:grpSpPr>
            <a:xfrm>
              <a:off x="1437555" y="3547940"/>
              <a:ext cx="635817" cy="635001"/>
              <a:chOff x="0" y="0"/>
              <a:chExt cx="635815" cy="635000"/>
            </a:xfrm>
          </p:grpSpPr>
          <p:sp>
            <p:nvSpPr>
              <p:cNvPr id="1787" name="Shape 1787"/>
              <p:cNvSpPr/>
              <p:nvPr/>
            </p:nvSpPr>
            <p:spPr>
              <a:xfrm>
                <a:off x="0" y="0"/>
                <a:ext cx="635816" cy="635000"/>
              </a:xfrm>
              <a:prstGeom prst="ellipse">
                <a:avLst/>
              </a:prstGeom>
              <a:solidFill>
                <a:schemeClr val="accent6">
                  <a:satOff val="-35873"/>
                  <a:lumOff val="-12431"/>
                </a:schemeClr>
              </a:solidFill>
              <a:ln w="12700" cap="flat">
                <a:noFill/>
                <a:miter lim="400000"/>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pic>
            <p:nvPicPr>
              <p:cNvPr id="1788" name="pasted-image.png"/>
              <p:cNvPicPr>
                <a:picLocks noChangeAspect="1"/>
              </p:cNvPicPr>
              <p:nvPr/>
            </p:nvPicPr>
            <p:blipFill>
              <a:blip r:embed="rId4">
                <a:extLst/>
              </a:blip>
              <a:stretch>
                <a:fillRect/>
              </a:stretch>
            </p:blipFill>
            <p:spPr>
              <a:xfrm>
                <a:off x="129344" y="137307"/>
                <a:ext cx="378705" cy="378705"/>
              </a:xfrm>
              <a:prstGeom prst="rect">
                <a:avLst/>
              </a:prstGeom>
              <a:ln w="12700" cap="flat">
                <a:noFill/>
                <a:miter lim="400000"/>
              </a:ln>
              <a:effectLst/>
            </p:spPr>
          </p:pic>
        </p:grpSp>
        <p:sp>
          <p:nvSpPr>
            <p:cNvPr id="1790" name="Shape 1790"/>
            <p:cNvSpPr/>
            <p:nvPr/>
          </p:nvSpPr>
          <p:spPr>
            <a:xfrm flipV="1">
              <a:off x="843042" y="891892"/>
              <a:ext cx="1" cy="539752"/>
            </a:xfrm>
            <a:prstGeom prst="line">
              <a:avLst/>
            </a:prstGeom>
            <a:noFill/>
            <a:ln w="635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791" name="Shape 1791"/>
            <p:cNvSpPr/>
            <p:nvPr/>
          </p:nvSpPr>
          <p:spPr>
            <a:xfrm flipV="1">
              <a:off x="1999897" y="891892"/>
              <a:ext cx="1" cy="539752"/>
            </a:xfrm>
            <a:prstGeom prst="line">
              <a:avLst/>
            </a:prstGeom>
            <a:noFill/>
            <a:ln w="635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792" name="Shape 1792"/>
            <p:cNvSpPr/>
            <p:nvPr/>
          </p:nvSpPr>
          <p:spPr>
            <a:xfrm flipV="1">
              <a:off x="1488143" y="891892"/>
              <a:ext cx="1" cy="539752"/>
            </a:xfrm>
            <a:prstGeom prst="line">
              <a:avLst/>
            </a:prstGeom>
            <a:noFill/>
            <a:ln w="635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793" name="Shape 1793"/>
            <p:cNvSpPr/>
            <p:nvPr/>
          </p:nvSpPr>
          <p:spPr>
            <a:xfrm flipV="1">
              <a:off x="919077" y="2979808"/>
              <a:ext cx="1" cy="539751"/>
            </a:xfrm>
            <a:prstGeom prst="line">
              <a:avLst/>
            </a:prstGeom>
            <a:noFill/>
            <a:ln w="635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794" name="Shape 1794"/>
            <p:cNvSpPr/>
            <p:nvPr/>
          </p:nvSpPr>
          <p:spPr>
            <a:xfrm flipV="1">
              <a:off x="1742763" y="2979808"/>
              <a:ext cx="1" cy="539751"/>
            </a:xfrm>
            <a:prstGeom prst="line">
              <a:avLst/>
            </a:prstGeom>
            <a:noFill/>
            <a:ln w="635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795" name="Shape 1795"/>
            <p:cNvSpPr/>
            <p:nvPr/>
          </p:nvSpPr>
          <p:spPr>
            <a:xfrm>
              <a:off x="2657" y="1869526"/>
              <a:ext cx="2836588" cy="1097140"/>
            </a:xfrm>
            <a:prstGeom prst="rect">
              <a:avLst/>
            </a:prstGeom>
            <a:solidFill>
              <a:srgbClr val="FFFFFF"/>
            </a:solidFill>
            <a:ln w="25400" cap="flat">
              <a:solidFill>
                <a:srgbClr val="164F86"/>
              </a:solidFill>
              <a:prstDash val="solid"/>
              <a:bevel/>
            </a:ln>
            <a:effectLst/>
          </p:spPr>
          <p:txBody>
            <a:bodyPr wrap="square" lIns="65023" tIns="65023" rIns="65023" bIns="65023" numCol="1" anchor="ctr">
              <a:noAutofit/>
            </a:bodyPr>
            <a:lstStyle/>
            <a:p>
              <a:pPr algn="ctr">
                <a:defRPr sz="2500"/>
              </a:pPr>
            </a:p>
          </p:txBody>
        </p:sp>
        <p:pic>
          <p:nvPicPr>
            <p:cNvPr id="1796" name="pasted-image.png"/>
            <p:cNvPicPr>
              <a:picLocks noChangeAspect="1"/>
            </p:cNvPicPr>
            <p:nvPr/>
          </p:nvPicPr>
          <p:blipFill>
            <a:blip r:embed="rId5">
              <a:extLst/>
            </a:blip>
            <a:stretch>
              <a:fillRect/>
            </a:stretch>
          </p:blipFill>
          <p:spPr>
            <a:xfrm>
              <a:off x="276764" y="0"/>
              <a:ext cx="2114510" cy="822310"/>
            </a:xfrm>
            <a:prstGeom prst="rect">
              <a:avLst/>
            </a:prstGeom>
            <a:ln w="12700" cap="flat">
              <a:noFill/>
              <a:miter lim="400000"/>
            </a:ln>
            <a:effectLst/>
          </p:spPr>
        </p:pic>
        <p:sp>
          <p:nvSpPr>
            <p:cNvPr id="1797" name="Shape 1797"/>
            <p:cNvSpPr/>
            <p:nvPr/>
          </p:nvSpPr>
          <p:spPr>
            <a:xfrm>
              <a:off x="12700" y="1501400"/>
              <a:ext cx="950265" cy="384706"/>
            </a:xfrm>
            <a:prstGeom prst="rect">
              <a:avLst/>
            </a:prstGeom>
            <a:solidFill>
              <a:schemeClr val="accent5"/>
            </a:solidFill>
            <a:ln w="12700" cap="flat">
              <a:solidFill>
                <a:srgbClr val="000000"/>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1800">
                  <a:solidFill>
                    <a:srgbClr val="FFFFFF"/>
                  </a:solidFill>
                </a:defRPr>
              </a:lvl1pPr>
            </a:lstStyle>
            <a:p>
              <a:pPr/>
              <a:r>
                <a:t>桌面</a:t>
              </a:r>
            </a:p>
          </p:txBody>
        </p:sp>
        <p:sp>
          <p:nvSpPr>
            <p:cNvPr id="1798" name="Shape 1798"/>
            <p:cNvSpPr/>
            <p:nvPr/>
          </p:nvSpPr>
          <p:spPr>
            <a:xfrm>
              <a:off x="956728" y="1497168"/>
              <a:ext cx="952501" cy="384706"/>
            </a:xfrm>
            <a:prstGeom prst="rect">
              <a:avLst/>
            </a:prstGeom>
            <a:solidFill>
              <a:schemeClr val="accent5"/>
            </a:solidFill>
            <a:ln w="12700" cap="flat">
              <a:solidFill>
                <a:srgbClr val="000000"/>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1800">
                  <a:solidFill>
                    <a:srgbClr val="FFFFFF"/>
                  </a:solidFill>
                </a:defRPr>
              </a:lvl1pPr>
            </a:lstStyle>
            <a:p>
              <a:pPr/>
              <a:r>
                <a:t>平板</a:t>
              </a:r>
            </a:p>
          </p:txBody>
        </p:sp>
        <p:sp>
          <p:nvSpPr>
            <p:cNvPr id="1799" name="Shape 1799"/>
            <p:cNvSpPr/>
            <p:nvPr/>
          </p:nvSpPr>
          <p:spPr>
            <a:xfrm>
              <a:off x="1899023" y="1501400"/>
              <a:ext cx="950265" cy="384706"/>
            </a:xfrm>
            <a:prstGeom prst="rect">
              <a:avLst/>
            </a:prstGeom>
            <a:solidFill>
              <a:schemeClr val="accent5"/>
            </a:solidFill>
            <a:ln w="12700" cap="flat">
              <a:solidFill>
                <a:srgbClr val="000000"/>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1800">
                  <a:solidFill>
                    <a:srgbClr val="FFFFFF"/>
                  </a:solidFill>
                </a:defRPr>
              </a:lvl1pPr>
            </a:lstStyle>
            <a:p>
              <a:pPr/>
              <a:r>
                <a:t>手机</a:t>
              </a:r>
            </a:p>
          </p:txBody>
        </p:sp>
      </p:grpSp>
      <p:sp>
        <p:nvSpPr>
          <p:cNvPr id="1801" name="Shape 1801"/>
          <p:cNvSpPr/>
          <p:nvPr/>
        </p:nvSpPr>
        <p:spPr>
          <a:xfrm>
            <a:off x="2047071" y="3744141"/>
            <a:ext cx="1425449" cy="371349"/>
          </a:xfrm>
          <a:prstGeom prst="rect">
            <a:avLst/>
          </a:prstGeom>
          <a:ln w="12700">
            <a:solidFill>
              <a:srgbClr val="164F86"/>
            </a:solidFill>
            <a:bevel/>
          </a:ln>
          <a:extLst>
            <a:ext uri="{C572A759-6A51-4108-AA02-DFA0A04FC94B}">
              <ma14:wrappingTextBoxFlag xmlns:ma14="http://schemas.microsoft.com/office/mac/drawingml/2011/main" val="1"/>
            </a:ext>
          </a:extLst>
        </p:spPr>
        <p:txBody>
          <a:bodyPr lIns="65023" tIns="65023" rIns="65023" bIns="65023">
            <a:spAutoFit/>
          </a:bodyPr>
          <a:lstStyle/>
          <a:p>
            <a:pPr algn="ctr">
              <a:defRPr sz="1500"/>
            </a:pPr>
            <a:r>
              <a:rPr b="1"/>
              <a:t>SpringMVC</a:t>
            </a:r>
            <a:r>
              <a:t> </a:t>
            </a:r>
          </a:p>
        </p:txBody>
      </p:sp>
      <p:sp>
        <p:nvSpPr>
          <p:cNvPr id="1802" name="Shape 1802"/>
          <p:cNvSpPr/>
          <p:nvPr/>
        </p:nvSpPr>
        <p:spPr>
          <a:xfrm>
            <a:off x="2503579" y="4484451"/>
            <a:ext cx="837453" cy="333249"/>
          </a:xfrm>
          <a:prstGeom prst="rect">
            <a:avLst/>
          </a:prstGeom>
          <a:ln w="12700">
            <a:solidFill>
              <a:srgbClr val="164F86"/>
            </a:solidFill>
            <a:bevel/>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1300"/>
            </a:lvl1pPr>
          </a:lstStyle>
          <a:p>
            <a:pPr/>
            <a:r>
              <a:t>Hibernate</a:t>
            </a:r>
          </a:p>
        </p:txBody>
      </p:sp>
      <p:sp>
        <p:nvSpPr>
          <p:cNvPr id="1803" name="Shape 1803"/>
          <p:cNvSpPr/>
          <p:nvPr/>
        </p:nvSpPr>
        <p:spPr>
          <a:xfrm>
            <a:off x="3523371" y="4484451"/>
            <a:ext cx="623743" cy="333249"/>
          </a:xfrm>
          <a:prstGeom prst="rect">
            <a:avLst/>
          </a:prstGeom>
          <a:ln w="12700">
            <a:solidFill>
              <a:srgbClr val="164F86"/>
            </a:solidFill>
            <a:bevel/>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1300"/>
            </a:lvl1pPr>
          </a:lstStyle>
          <a:p>
            <a:pPr/>
            <a:r>
              <a:t>SE SDK</a:t>
            </a:r>
          </a:p>
        </p:txBody>
      </p:sp>
      <p:grpSp>
        <p:nvGrpSpPr>
          <p:cNvPr id="1815" name="Group 1815"/>
          <p:cNvGrpSpPr/>
          <p:nvPr/>
        </p:nvGrpSpPr>
        <p:grpSpPr>
          <a:xfrm>
            <a:off x="6065734" y="3628101"/>
            <a:ext cx="3844246" cy="3472153"/>
            <a:chOff x="0" y="0"/>
            <a:chExt cx="3844245" cy="3472152"/>
          </a:xfrm>
        </p:grpSpPr>
        <p:grpSp>
          <p:nvGrpSpPr>
            <p:cNvPr id="1807" name="Group 1807"/>
            <p:cNvGrpSpPr/>
            <p:nvPr/>
          </p:nvGrpSpPr>
          <p:grpSpPr>
            <a:xfrm>
              <a:off x="-1" y="0"/>
              <a:ext cx="3844246" cy="1527927"/>
              <a:chOff x="0" y="0"/>
              <a:chExt cx="3844245" cy="1527926"/>
            </a:xfrm>
          </p:grpSpPr>
          <p:sp>
            <p:nvSpPr>
              <p:cNvPr id="1804" name="Shape 1804"/>
              <p:cNvSpPr/>
              <p:nvPr/>
            </p:nvSpPr>
            <p:spPr>
              <a:xfrm>
                <a:off x="403868" y="642841"/>
                <a:ext cx="3440378" cy="523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sz="2500"/>
                </a:lvl1pPr>
              </a:lstStyle>
              <a:p>
                <a:pPr/>
                <a:r>
                  <a:t>位置搜索/关键信息搜索</a:t>
                </a:r>
              </a:p>
            </p:txBody>
          </p:sp>
          <p:sp>
            <p:nvSpPr>
              <p:cNvPr id="1805" name="Shape 1805"/>
              <p:cNvSpPr/>
              <p:nvPr/>
            </p:nvSpPr>
            <p:spPr>
              <a:xfrm>
                <a:off x="408032" y="1077203"/>
                <a:ext cx="1730249" cy="450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sz="2500"/>
                </a:lvl1pPr>
              </a:lstStyle>
              <a:p>
                <a:pPr/>
                <a:r>
                  <a:t>信息的展示</a:t>
                </a:r>
              </a:p>
            </p:txBody>
          </p:sp>
          <p:sp>
            <p:nvSpPr>
              <p:cNvPr id="1806" name="Shape 1806"/>
              <p:cNvSpPr/>
              <p:nvPr/>
            </p:nvSpPr>
            <p:spPr>
              <a:xfrm>
                <a:off x="-1" y="0"/>
                <a:ext cx="2575802" cy="6355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401052" indent="-401052" algn="ctr">
                  <a:buClr>
                    <a:srgbClr val="00B56E"/>
                  </a:buClr>
                  <a:buSzPct val="100000"/>
                  <a:buChar char="๏"/>
                  <a:defRPr sz="4000"/>
                </a:lvl1pPr>
              </a:lstStyle>
              <a:p>
                <a:pPr/>
                <a:r>
                  <a:t>核心功能</a:t>
                </a:r>
              </a:p>
            </p:txBody>
          </p:sp>
        </p:grpSp>
        <p:grpSp>
          <p:nvGrpSpPr>
            <p:cNvPr id="1814" name="Group 1814"/>
            <p:cNvGrpSpPr/>
            <p:nvPr/>
          </p:nvGrpSpPr>
          <p:grpSpPr>
            <a:xfrm>
              <a:off x="-1" y="1788551"/>
              <a:ext cx="3582051" cy="1683602"/>
              <a:chOff x="0" y="0"/>
              <a:chExt cx="3582049" cy="1683600"/>
            </a:xfrm>
          </p:grpSpPr>
          <p:grpSp>
            <p:nvGrpSpPr>
              <p:cNvPr id="1812" name="Group 1812"/>
              <p:cNvGrpSpPr/>
              <p:nvPr/>
            </p:nvGrpSpPr>
            <p:grpSpPr>
              <a:xfrm>
                <a:off x="455918" y="699217"/>
                <a:ext cx="3126132" cy="984384"/>
                <a:chOff x="0" y="0"/>
                <a:chExt cx="3126130" cy="984383"/>
              </a:xfrm>
            </p:grpSpPr>
            <p:sp>
              <p:nvSpPr>
                <p:cNvPr id="1808" name="Shape 1808"/>
                <p:cNvSpPr/>
                <p:nvPr/>
              </p:nvSpPr>
              <p:spPr>
                <a:xfrm>
                  <a:off x="0" y="460635"/>
                  <a:ext cx="1535377" cy="523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sz="2500"/>
                  </a:lvl1pPr>
                </a:lstStyle>
                <a:p>
                  <a:pPr/>
                  <a:r>
                    <a:t>我的/关注</a:t>
                  </a:r>
                </a:p>
              </p:txBody>
            </p:sp>
            <p:sp>
              <p:nvSpPr>
                <p:cNvPr id="1809" name="Shape 1809"/>
                <p:cNvSpPr/>
                <p:nvPr/>
              </p:nvSpPr>
              <p:spPr>
                <a:xfrm>
                  <a:off x="0" y="0"/>
                  <a:ext cx="1535377" cy="5237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sz="2500"/>
                  </a:lvl1pPr>
                </a:lstStyle>
                <a:p>
                  <a:pPr/>
                  <a:r>
                    <a:t>注册/登陆</a:t>
                  </a:r>
                </a:p>
              </p:txBody>
            </p:sp>
            <p:sp>
              <p:nvSpPr>
                <p:cNvPr id="1810" name="Shape 1810"/>
                <p:cNvSpPr/>
                <p:nvPr/>
              </p:nvSpPr>
              <p:spPr>
                <a:xfrm>
                  <a:off x="1685084" y="497147"/>
                  <a:ext cx="1412749" cy="4507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sz="2500"/>
                  </a:lvl1pPr>
                </a:lstStyle>
                <a:p>
                  <a:pPr/>
                  <a:r>
                    <a:t>条件订阅</a:t>
                  </a:r>
                </a:p>
              </p:txBody>
            </p:sp>
            <p:sp>
              <p:nvSpPr>
                <p:cNvPr id="1811" name="Shape 1811"/>
                <p:cNvSpPr/>
                <p:nvPr/>
              </p:nvSpPr>
              <p:spPr>
                <a:xfrm>
                  <a:off x="1713382" y="0"/>
                  <a:ext cx="1412749" cy="450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sz="2500"/>
                  </a:lvl1pPr>
                </a:lstStyle>
                <a:p>
                  <a:pPr/>
                  <a:r>
                    <a:t>信息推荐</a:t>
                  </a:r>
                </a:p>
              </p:txBody>
            </p:sp>
          </p:grpSp>
          <p:sp>
            <p:nvSpPr>
              <p:cNvPr id="1813" name="Shape 1813"/>
              <p:cNvSpPr/>
              <p:nvPr/>
            </p:nvSpPr>
            <p:spPr>
              <a:xfrm>
                <a:off x="-1" y="0"/>
                <a:ext cx="2575802" cy="6355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401052" indent="-401052" algn="ctr">
                  <a:buClr>
                    <a:srgbClr val="00B56E"/>
                  </a:buClr>
                  <a:buSzPct val="100000"/>
                  <a:buChar char="๏"/>
                  <a:defRPr sz="4000"/>
                </a:lvl1pPr>
              </a:lstStyle>
              <a:p>
                <a:pPr/>
                <a:r>
                  <a:t>主要功能</a:t>
                </a:r>
              </a:p>
            </p:txBody>
          </p:sp>
        </p:grpSp>
      </p:grpSp>
      <p:grpSp>
        <p:nvGrpSpPr>
          <p:cNvPr id="1819" name="Group 1819"/>
          <p:cNvGrpSpPr/>
          <p:nvPr/>
        </p:nvGrpSpPr>
        <p:grpSpPr>
          <a:xfrm>
            <a:off x="6040592" y="1626500"/>
            <a:ext cx="4995004" cy="1565851"/>
            <a:chOff x="0" y="0"/>
            <a:chExt cx="4995003" cy="1565849"/>
          </a:xfrm>
        </p:grpSpPr>
        <p:sp>
          <p:nvSpPr>
            <p:cNvPr id="1816" name="Shape 1816"/>
            <p:cNvSpPr/>
            <p:nvPr/>
          </p:nvSpPr>
          <p:spPr>
            <a:xfrm>
              <a:off x="-1" y="0"/>
              <a:ext cx="2575802" cy="6355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401052" indent="-401052" algn="ctr">
                <a:buClr>
                  <a:srgbClr val="00B56E"/>
                </a:buClr>
                <a:buSzPct val="100000"/>
                <a:buChar char="๏"/>
                <a:defRPr sz="4000"/>
              </a:lvl1pPr>
            </a:lstStyle>
            <a:p>
              <a:pPr/>
              <a:r>
                <a:t>应用现状</a:t>
              </a:r>
            </a:p>
          </p:txBody>
        </p:sp>
        <p:sp>
          <p:nvSpPr>
            <p:cNvPr id="1817" name="Shape 1817"/>
            <p:cNvSpPr/>
            <p:nvPr/>
          </p:nvSpPr>
          <p:spPr>
            <a:xfrm>
              <a:off x="407255" y="1115126"/>
              <a:ext cx="4587749" cy="450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sz="2500"/>
              </a:lvl1pPr>
            </a:lstStyle>
            <a:p>
              <a:pPr/>
              <a:r>
                <a:t>提供桌面、平板和手机端的访问</a:t>
              </a:r>
            </a:p>
          </p:txBody>
        </p:sp>
        <p:sp>
          <p:nvSpPr>
            <p:cNvPr id="1818" name="Shape 1818"/>
            <p:cNvSpPr/>
            <p:nvPr/>
          </p:nvSpPr>
          <p:spPr>
            <a:xfrm>
              <a:off x="439922" y="658755"/>
              <a:ext cx="4431170" cy="523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sz="2500"/>
              </a:lvl1pPr>
            </a:lstStyle>
            <a:p>
              <a:pPr/>
              <a:r>
                <a:t>5年前收购的通用搜索平台改造</a:t>
              </a:r>
            </a:p>
          </p:txBody>
        </p:sp>
      </p:grpSp>
      <p:grpSp>
        <p:nvGrpSpPr>
          <p:cNvPr id="1823" name="Group 1823"/>
          <p:cNvGrpSpPr/>
          <p:nvPr/>
        </p:nvGrpSpPr>
        <p:grpSpPr>
          <a:xfrm>
            <a:off x="6093639" y="7434405"/>
            <a:ext cx="6608588" cy="1584169"/>
            <a:chOff x="0" y="0"/>
            <a:chExt cx="6608587" cy="1584168"/>
          </a:xfrm>
        </p:grpSpPr>
        <p:sp>
          <p:nvSpPr>
            <p:cNvPr id="1820" name="Shape 1820"/>
            <p:cNvSpPr/>
            <p:nvPr/>
          </p:nvSpPr>
          <p:spPr>
            <a:xfrm>
              <a:off x="413663" y="691438"/>
              <a:ext cx="6103006" cy="523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sz="2500"/>
              </a:lvl1pPr>
            </a:lstStyle>
            <a:p>
              <a:pPr/>
              <a:r>
                <a:t>遗留系统/单体应用/代码库庞大，业务复杂</a:t>
              </a:r>
            </a:p>
          </p:txBody>
        </p:sp>
        <p:sp>
          <p:nvSpPr>
            <p:cNvPr id="1821" name="Shape 1821"/>
            <p:cNvSpPr/>
            <p:nvPr/>
          </p:nvSpPr>
          <p:spPr>
            <a:xfrm>
              <a:off x="433339" y="1133444"/>
              <a:ext cx="6175249" cy="4507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sz="2500"/>
              </a:lvl1pPr>
            </a:lstStyle>
            <a:p>
              <a:pPr/>
              <a:r>
                <a:t>代码耦合度高，变更成本大，无法独立发布</a:t>
              </a:r>
            </a:p>
          </p:txBody>
        </p:sp>
        <p:sp>
          <p:nvSpPr>
            <p:cNvPr id="1822" name="Shape 1822"/>
            <p:cNvSpPr/>
            <p:nvPr/>
          </p:nvSpPr>
          <p:spPr>
            <a:xfrm>
              <a:off x="-1" y="0"/>
              <a:ext cx="2575802" cy="6355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401052" indent="-401052" algn="ctr">
                <a:buClr>
                  <a:srgbClr val="00B56E"/>
                </a:buClr>
                <a:buSzPct val="100000"/>
                <a:buChar char="๏"/>
                <a:defRPr sz="4000"/>
              </a:lvl1pPr>
            </a:lstStyle>
            <a:p>
              <a:pPr/>
              <a:r>
                <a:t>面临挑战</a:t>
              </a:r>
            </a:p>
          </p:txBody>
        </p:sp>
      </p:grpSp>
      <p:sp>
        <p:nvSpPr>
          <p:cNvPr id="1824" name="Shape 1824"/>
          <p:cNvSpPr/>
          <p:nvPr/>
        </p:nvSpPr>
        <p:spPr>
          <a:xfrm>
            <a:off x="3082360" y="7082176"/>
            <a:ext cx="1412749" cy="484366"/>
          </a:xfrm>
          <a:prstGeom prst="rect">
            <a:avLst/>
          </a:prstGeom>
          <a:solidFill>
            <a:srgbClr val="FFFFFF"/>
          </a:solidFill>
          <a:ln w="25400">
            <a:solidFill>
              <a:srgbClr val="164F86"/>
            </a:solidFill>
            <a:bevel/>
          </a:ln>
          <a:extLst>
            <a:ext uri="{C572A759-6A51-4108-AA02-DFA0A04FC94B}">
              <ma14:wrappingTextBoxFlag xmlns:ma14="http://schemas.microsoft.com/office/mac/drawingml/2011/main" val="1"/>
            </a:ext>
          </a:extLst>
        </p:spPr>
        <p:txBody>
          <a:bodyPr lIns="65023" tIns="65023" rIns="65023" bIns="65023"/>
          <a:lstStyle>
            <a:lvl1pPr algn="ctr">
              <a:defRPr b="1" sz="2300"/>
            </a:lvl1pPr>
          </a:lstStyle>
          <a:p>
            <a:pPr/>
            <a:r>
              <a:t>发布平台</a:t>
            </a:r>
          </a:p>
        </p:txBody>
      </p:sp>
      <p:sp>
        <p:nvSpPr>
          <p:cNvPr id="1825" name="Shape 1825"/>
          <p:cNvSpPr/>
          <p:nvPr/>
        </p:nvSpPr>
        <p:spPr>
          <a:xfrm flipV="1">
            <a:off x="3786221" y="6460514"/>
            <a:ext cx="1" cy="539752"/>
          </a:xfrm>
          <a:prstGeom prst="line">
            <a:avLst/>
          </a:prstGeom>
          <a:ln w="63500">
            <a:solidFill>
              <a:srgbClr val="164F86"/>
            </a:solidFill>
            <a:bevel/>
            <a:tailEnd type="triangle"/>
          </a:ln>
        </p:spPr>
        <p:txBody>
          <a:bodyPr lIns="65023" tIns="65023" rIns="65023" bIns="65023"/>
          <a:lstStyle/>
          <a:p>
            <a:pPr>
              <a:defRPr sz="1600">
                <a:latin typeface="+mn-lt"/>
                <a:ea typeface="+mn-ea"/>
                <a:cs typeface="+mn-cs"/>
                <a:sym typeface="Helvetica"/>
              </a:defRPr>
            </a:pPr>
          </a:p>
        </p:txBody>
      </p:sp>
      <p:sp>
        <p:nvSpPr>
          <p:cNvPr id="1826" name="Shape 1826"/>
          <p:cNvSpPr/>
          <p:nvPr/>
        </p:nvSpPr>
        <p:spPr>
          <a:xfrm>
            <a:off x="3912381" y="4829495"/>
            <a:ext cx="1412749" cy="45072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2500"/>
            </a:lvl1pPr>
          </a:lstStyle>
          <a:p>
            <a:pPr/>
            <a:r>
              <a:t>搜索平台</a:t>
            </a:r>
          </a:p>
        </p:txBody>
      </p:sp>
      <p:sp>
        <p:nvSpPr>
          <p:cNvPr id="1827" name="Shape 1827"/>
          <p:cNvSpPr/>
          <p:nvPr/>
        </p:nvSpPr>
        <p:spPr>
          <a:xfrm>
            <a:off x="3471274" y="3744141"/>
            <a:ext cx="1412750" cy="377191"/>
          </a:xfrm>
          <a:prstGeom prst="rect">
            <a:avLst/>
          </a:prstGeom>
          <a:ln w="12700">
            <a:solidFill>
              <a:srgbClr val="164F86"/>
            </a:solidFill>
            <a:bevel/>
          </a:ln>
          <a:extLst>
            <a:ext uri="{C572A759-6A51-4108-AA02-DFA0A04FC94B}">
              <ma14:wrappingTextBoxFlag xmlns:ma14="http://schemas.microsoft.com/office/mac/drawingml/2011/main" val="1"/>
            </a:ext>
          </a:extLst>
        </p:spPr>
        <p:txBody>
          <a:bodyPr lIns="65023" tIns="65023" rIns="65023" bIns="65023">
            <a:spAutoFit/>
          </a:bodyPr>
          <a:lstStyle>
            <a:lvl1pPr algn="ctr">
              <a:defRPr sz="1800"/>
            </a:lvl1pPr>
          </a:lstStyle>
          <a:p>
            <a:pPr/>
            <a:r>
              <a:t>模板引擎</a:t>
            </a:r>
          </a:p>
        </p:txBody>
      </p:sp>
      <p:sp>
        <p:nvSpPr>
          <p:cNvPr id="1828" name="Shape 1828"/>
          <p:cNvSpPr/>
          <p:nvPr/>
        </p:nvSpPr>
        <p:spPr>
          <a:xfrm>
            <a:off x="2057181" y="4128335"/>
            <a:ext cx="2801890" cy="358649"/>
          </a:xfrm>
          <a:prstGeom prst="rect">
            <a:avLst/>
          </a:prstGeom>
          <a:ln w="12700">
            <a:solidFill>
              <a:srgbClr val="164F86"/>
            </a:solidFill>
            <a:bevel/>
          </a:ln>
          <a:extLst>
            <a:ext uri="{C572A759-6A51-4108-AA02-DFA0A04FC94B}">
              <ma14:wrappingTextBoxFlag xmlns:ma14="http://schemas.microsoft.com/office/mac/drawingml/2011/main" val="1"/>
            </a:ext>
          </a:extLst>
        </p:spPr>
        <p:txBody>
          <a:bodyPr lIns="65023" tIns="65023" rIns="65023" bIns="65023">
            <a:spAutoFit/>
          </a:bodyPr>
          <a:lstStyle>
            <a:lvl1pPr algn="ctr">
              <a:defRPr b="1" sz="1400"/>
            </a:lvl1pPr>
          </a:lstStyle>
          <a:p>
            <a:pPr>
              <a:defRPr b="0"/>
            </a:pPr>
            <a:r>
              <a:rPr b="1"/>
              <a:t>Spring</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2" name="Shape 1832"/>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搜索平台改造 - 1</a:t>
            </a:r>
          </a:p>
        </p:txBody>
      </p:sp>
      <p:grpSp>
        <p:nvGrpSpPr>
          <p:cNvPr id="1837" name="Group 1837"/>
          <p:cNvGrpSpPr/>
          <p:nvPr/>
        </p:nvGrpSpPr>
        <p:grpSpPr>
          <a:xfrm>
            <a:off x="448830" y="1232476"/>
            <a:ext cx="3184435" cy="1766945"/>
            <a:chOff x="0" y="0"/>
            <a:chExt cx="3184434" cy="1766944"/>
          </a:xfrm>
        </p:grpSpPr>
        <p:sp>
          <p:nvSpPr>
            <p:cNvPr id="1833" name="Shape 1833"/>
            <p:cNvSpPr/>
            <p:nvPr/>
          </p:nvSpPr>
          <p:spPr>
            <a:xfrm>
              <a:off x="306507" y="497154"/>
              <a:ext cx="2273562"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支持Native App</a:t>
              </a:r>
            </a:p>
          </p:txBody>
        </p:sp>
        <p:sp>
          <p:nvSpPr>
            <p:cNvPr id="1834" name="Shape 1834"/>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业务需求</a:t>
              </a:r>
            </a:p>
          </p:txBody>
        </p:sp>
        <p:sp>
          <p:nvSpPr>
            <p:cNvPr id="1835" name="Shape 1835"/>
            <p:cNvSpPr/>
            <p:nvPr/>
          </p:nvSpPr>
          <p:spPr>
            <a:xfrm>
              <a:off x="306507" y="946777"/>
              <a:ext cx="2039728" cy="413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核心功能可用</a:t>
              </a:r>
            </a:p>
          </p:txBody>
        </p:sp>
        <p:sp>
          <p:nvSpPr>
            <p:cNvPr id="1836" name="Shape 1836"/>
            <p:cNvSpPr/>
            <p:nvPr/>
          </p:nvSpPr>
          <p:spPr>
            <a:xfrm>
              <a:off x="306507" y="1353177"/>
              <a:ext cx="2877928" cy="413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六个月上线第一版本</a:t>
              </a:r>
            </a:p>
          </p:txBody>
        </p:sp>
      </p:grpSp>
      <p:grpSp>
        <p:nvGrpSpPr>
          <p:cNvPr id="1842" name="Group 1842"/>
          <p:cNvGrpSpPr/>
          <p:nvPr/>
        </p:nvGrpSpPr>
        <p:grpSpPr>
          <a:xfrm>
            <a:off x="4711364" y="1234542"/>
            <a:ext cx="4860836" cy="1760251"/>
            <a:chOff x="0" y="0"/>
            <a:chExt cx="4860834" cy="1760249"/>
          </a:xfrm>
        </p:grpSpPr>
        <p:sp>
          <p:nvSpPr>
            <p:cNvPr id="1838" name="Shape 1838"/>
            <p:cNvSpPr/>
            <p:nvPr/>
          </p:nvSpPr>
          <p:spPr>
            <a:xfrm>
              <a:off x="306507" y="522554"/>
              <a:ext cx="3716128" cy="413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门户平台的研发成员在海外</a:t>
              </a:r>
            </a:p>
          </p:txBody>
        </p:sp>
        <p:sp>
          <p:nvSpPr>
            <p:cNvPr id="1839" name="Shape 1839"/>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面临挑战</a:t>
              </a:r>
            </a:p>
          </p:txBody>
        </p:sp>
        <p:sp>
          <p:nvSpPr>
            <p:cNvPr id="1840" name="Shape 1840"/>
            <p:cNvSpPr/>
            <p:nvPr/>
          </p:nvSpPr>
          <p:spPr>
            <a:xfrm>
              <a:off x="307865" y="939771"/>
              <a:ext cx="39955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基于商业搜索平台的二次开发</a:t>
              </a:r>
            </a:p>
          </p:txBody>
        </p:sp>
        <p:sp>
          <p:nvSpPr>
            <p:cNvPr id="1841" name="Shape 1841"/>
            <p:cNvSpPr/>
            <p:nvPr/>
          </p:nvSpPr>
          <p:spPr>
            <a:xfrm>
              <a:off x="306507" y="1346482"/>
              <a:ext cx="4554328" cy="413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业务处理逻辑复杂，代码耦合度高</a:t>
              </a:r>
            </a:p>
          </p:txBody>
        </p:sp>
      </p:grpSp>
      <p:sp>
        <p:nvSpPr>
          <p:cNvPr id="1843" name="Shape 1843"/>
          <p:cNvSpPr/>
          <p:nvPr/>
        </p:nvSpPr>
        <p:spPr>
          <a:xfrm>
            <a:off x="406924" y="3071733"/>
            <a:ext cx="12241753" cy="1"/>
          </a:xfrm>
          <a:prstGeom prst="line">
            <a:avLst/>
          </a:prstGeom>
          <a:ln w="25400">
            <a:solidFill>
              <a:schemeClr val="accent1"/>
            </a:solidFill>
            <a:prstDash val="sysDot"/>
            <a:miter lim="400000"/>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7" name="Shape 1847"/>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搜索平台改造 - 1 </a:t>
            </a:r>
          </a:p>
        </p:txBody>
      </p:sp>
      <p:grpSp>
        <p:nvGrpSpPr>
          <p:cNvPr id="1886" name="Group 1886"/>
          <p:cNvGrpSpPr/>
          <p:nvPr/>
        </p:nvGrpSpPr>
        <p:grpSpPr>
          <a:xfrm>
            <a:off x="273659" y="3406877"/>
            <a:ext cx="11709865" cy="4880270"/>
            <a:chOff x="0" y="0"/>
            <a:chExt cx="11709864" cy="4880268"/>
          </a:xfrm>
        </p:grpSpPr>
        <p:grpSp>
          <p:nvGrpSpPr>
            <p:cNvPr id="1880" name="Group 1880"/>
            <p:cNvGrpSpPr/>
            <p:nvPr/>
          </p:nvGrpSpPr>
          <p:grpSpPr>
            <a:xfrm>
              <a:off x="4837431" y="0"/>
              <a:ext cx="6872434" cy="4880269"/>
              <a:chOff x="-148307" y="0"/>
              <a:chExt cx="6872433" cy="4880268"/>
            </a:xfrm>
          </p:grpSpPr>
          <p:sp>
            <p:nvSpPr>
              <p:cNvPr id="1848" name="Shape 1848"/>
              <p:cNvSpPr/>
              <p:nvPr/>
            </p:nvSpPr>
            <p:spPr>
              <a:xfrm>
                <a:off x="0" y="1694863"/>
                <a:ext cx="2455636" cy="1198891"/>
              </a:xfrm>
              <a:prstGeom prst="rect">
                <a:avLst/>
              </a:prstGeom>
              <a:solidFill>
                <a:srgbClr val="FFFFFF"/>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门户平台</a:t>
                </a:r>
              </a:p>
            </p:txBody>
          </p:sp>
          <p:sp>
            <p:nvSpPr>
              <p:cNvPr id="1849" name="Shape 1849"/>
              <p:cNvSpPr/>
              <p:nvPr/>
            </p:nvSpPr>
            <p:spPr>
              <a:xfrm>
                <a:off x="2159250" y="1702548"/>
                <a:ext cx="336799" cy="1177529"/>
              </a:xfrm>
              <a:prstGeom prst="roundRect">
                <a:avLst>
                  <a:gd name="adj" fmla="val 17924"/>
                </a:avLst>
              </a:prstGeom>
              <a:solidFill>
                <a:schemeClr val="accent6"/>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1900"/>
                </a:lvl1pPr>
              </a:lstStyle>
              <a:p>
                <a:pPr/>
                <a:r>
                  <a:t>API</a:t>
                </a:r>
              </a:p>
            </p:txBody>
          </p:sp>
          <p:sp>
            <p:nvSpPr>
              <p:cNvPr id="1850" name="Shape 1850"/>
              <p:cNvSpPr/>
              <p:nvPr/>
            </p:nvSpPr>
            <p:spPr>
              <a:xfrm flipH="1">
                <a:off x="2788000" y="1996742"/>
                <a:ext cx="857251" cy="1"/>
              </a:xfrm>
              <a:prstGeom prst="line">
                <a:avLst/>
              </a:prstGeom>
              <a:noFill/>
              <a:ln w="635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851" name="Shape 1851"/>
              <p:cNvSpPr/>
              <p:nvPr/>
            </p:nvSpPr>
            <p:spPr>
              <a:xfrm flipH="1">
                <a:off x="2788000" y="2284388"/>
                <a:ext cx="857251" cy="1"/>
              </a:xfrm>
              <a:prstGeom prst="line">
                <a:avLst/>
              </a:prstGeom>
              <a:noFill/>
              <a:ln w="635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852" name="Shape 1852"/>
              <p:cNvSpPr/>
              <p:nvPr/>
            </p:nvSpPr>
            <p:spPr>
              <a:xfrm flipH="1">
                <a:off x="2788000" y="2572035"/>
                <a:ext cx="857251" cy="1"/>
              </a:xfrm>
              <a:prstGeom prst="line">
                <a:avLst/>
              </a:prstGeom>
              <a:noFill/>
              <a:ln w="635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853" name="Shape 1853"/>
              <p:cNvSpPr/>
              <p:nvPr/>
            </p:nvSpPr>
            <p:spPr>
              <a:xfrm>
                <a:off x="2499943" y="2686633"/>
                <a:ext cx="1315434" cy="422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1900">
                    <a:solidFill>
                      <a:schemeClr val="accent6">
                        <a:satOff val="-35873"/>
                        <a:lumOff val="-12431"/>
                      </a:schemeClr>
                    </a:solidFill>
                  </a:defRPr>
                </a:lvl1pPr>
              </a:lstStyle>
              <a:p>
                <a:pPr/>
                <a:r>
                  <a:t>Apache CXF</a:t>
                </a:r>
              </a:p>
            </p:txBody>
          </p:sp>
          <p:grpSp>
            <p:nvGrpSpPr>
              <p:cNvPr id="1857" name="Group 1857"/>
              <p:cNvGrpSpPr/>
              <p:nvPr/>
            </p:nvGrpSpPr>
            <p:grpSpPr>
              <a:xfrm>
                <a:off x="-148308" y="2991199"/>
                <a:ext cx="1334366" cy="1889070"/>
                <a:chOff x="-338100" y="0"/>
                <a:chExt cx="1334365" cy="1889068"/>
              </a:xfrm>
            </p:grpSpPr>
            <p:sp>
              <p:nvSpPr>
                <p:cNvPr id="1854" name="Shape 1854"/>
                <p:cNvSpPr/>
                <p:nvPr/>
              </p:nvSpPr>
              <p:spPr>
                <a:xfrm flipV="1">
                  <a:off x="545735" y="-1"/>
                  <a:ext cx="1" cy="717552"/>
                </a:xfrm>
                <a:prstGeom prst="line">
                  <a:avLst/>
                </a:prstGeom>
                <a:noFill/>
                <a:ln w="635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855" name="Shape 1855"/>
                <p:cNvSpPr/>
                <p:nvPr/>
              </p:nvSpPr>
              <p:spPr>
                <a:xfrm>
                  <a:off x="-338101" y="1454220"/>
                  <a:ext cx="1334366"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PostgreSQL</a:t>
                  </a:r>
                </a:p>
              </p:txBody>
            </p:sp>
            <p:pic>
              <p:nvPicPr>
                <p:cNvPr id="1856" name="pasted-image.png"/>
                <p:cNvPicPr>
                  <a:picLocks noChangeAspect="1"/>
                </p:cNvPicPr>
                <p:nvPr/>
              </p:nvPicPr>
              <p:blipFill>
                <a:blip r:embed="rId3">
                  <a:extLst/>
                </a:blip>
                <a:stretch>
                  <a:fillRect/>
                </a:stretch>
              </p:blipFill>
              <p:spPr>
                <a:xfrm>
                  <a:off x="106703" y="808730"/>
                  <a:ext cx="850829" cy="638122"/>
                </a:xfrm>
                <a:prstGeom prst="rect">
                  <a:avLst/>
                </a:prstGeom>
                <a:ln w="12700" cap="flat">
                  <a:noFill/>
                  <a:miter lim="400000"/>
                </a:ln>
                <a:effectLst/>
              </p:spPr>
            </p:pic>
          </p:grpSp>
          <p:sp>
            <p:nvSpPr>
              <p:cNvPr id="1858" name="Shape 1858"/>
              <p:cNvSpPr/>
              <p:nvPr/>
            </p:nvSpPr>
            <p:spPr>
              <a:xfrm flipV="1">
                <a:off x="670502" y="1055729"/>
                <a:ext cx="1" cy="539751"/>
              </a:xfrm>
              <a:prstGeom prst="line">
                <a:avLst/>
              </a:prstGeom>
              <a:noFill/>
              <a:ln w="635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859" name="Shape 1859"/>
              <p:cNvSpPr/>
              <p:nvPr/>
            </p:nvSpPr>
            <p:spPr>
              <a:xfrm flipV="1">
                <a:off x="1967057" y="1068429"/>
                <a:ext cx="1" cy="539751"/>
              </a:xfrm>
              <a:prstGeom prst="line">
                <a:avLst/>
              </a:prstGeom>
              <a:noFill/>
              <a:ln w="635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860" name="Shape 1860"/>
              <p:cNvSpPr/>
              <p:nvPr/>
            </p:nvSpPr>
            <p:spPr>
              <a:xfrm flipV="1">
                <a:off x="1315603" y="1055729"/>
                <a:ext cx="1" cy="539751"/>
              </a:xfrm>
              <a:prstGeom prst="line">
                <a:avLst/>
              </a:prstGeom>
              <a:noFill/>
              <a:ln w="635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861" name="Shape 1861"/>
              <p:cNvSpPr/>
              <p:nvPr/>
            </p:nvSpPr>
            <p:spPr>
              <a:xfrm>
                <a:off x="4324375" y="2902533"/>
                <a:ext cx="1522094" cy="422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1900">
                    <a:solidFill>
                      <a:schemeClr val="accent6">
                        <a:satOff val="-35873"/>
                        <a:lumOff val="-12431"/>
                      </a:schemeClr>
                    </a:solidFill>
                  </a:defRPr>
                </a:lvl1pPr>
              </a:lstStyle>
              <a:p>
                <a:pPr/>
                <a:r>
                  <a:t>Ruby On Rails</a:t>
                </a:r>
              </a:p>
            </p:txBody>
          </p:sp>
          <p:sp>
            <p:nvSpPr>
              <p:cNvPr id="1862" name="Shape 1862"/>
              <p:cNvSpPr/>
              <p:nvPr/>
            </p:nvSpPr>
            <p:spPr>
              <a:xfrm flipV="1">
                <a:off x="4540541" y="1009291"/>
                <a:ext cx="1" cy="539751"/>
              </a:xfrm>
              <a:prstGeom prst="line">
                <a:avLst/>
              </a:prstGeom>
              <a:noFill/>
              <a:ln w="635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863" name="Shape 1863"/>
              <p:cNvSpPr/>
              <p:nvPr/>
            </p:nvSpPr>
            <p:spPr>
              <a:xfrm flipV="1">
                <a:off x="5532295" y="1021991"/>
                <a:ext cx="1" cy="539751"/>
              </a:xfrm>
              <a:prstGeom prst="line">
                <a:avLst/>
              </a:prstGeom>
              <a:noFill/>
              <a:ln w="635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1866" name="Group 1866"/>
              <p:cNvGrpSpPr/>
              <p:nvPr/>
            </p:nvGrpSpPr>
            <p:grpSpPr>
              <a:xfrm>
                <a:off x="3399933" y="0"/>
                <a:ext cx="3324193" cy="876365"/>
                <a:chOff x="0" y="0"/>
                <a:chExt cx="3324191" cy="876364"/>
              </a:xfrm>
            </p:grpSpPr>
            <p:sp>
              <p:nvSpPr>
                <p:cNvPr id="1864" name="Shape 1864"/>
                <p:cNvSpPr/>
                <p:nvPr/>
              </p:nvSpPr>
              <p:spPr>
                <a:xfrm>
                  <a:off x="0" y="438341"/>
                  <a:ext cx="3324192" cy="438024"/>
                </a:xfrm>
                <a:prstGeom prst="rect">
                  <a:avLst/>
                </a:prstGeom>
                <a:solidFill>
                  <a:schemeClr val="accent1">
                    <a:satOff val="-4409"/>
                    <a:lumOff val="-10509"/>
                  </a:schemeClr>
                </a:solidFill>
                <a:ln w="12700" cap="flat">
                  <a:solidFill>
                    <a:srgbClr val="000000"/>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2000">
                      <a:solidFill>
                        <a:srgbClr val="FFFFFF"/>
                      </a:solidFill>
                    </a:defRPr>
                  </a:lvl1pPr>
                </a:lstStyle>
                <a:p>
                  <a:pPr/>
                  <a:r>
                    <a:t>Native App</a:t>
                  </a:r>
                </a:p>
              </p:txBody>
            </p:sp>
            <p:sp>
              <p:nvSpPr>
                <p:cNvPr id="1865" name="Shape 1865"/>
                <p:cNvSpPr/>
                <p:nvPr/>
              </p:nvSpPr>
              <p:spPr>
                <a:xfrm>
                  <a:off x="970151" y="0"/>
                  <a:ext cx="1383889" cy="4221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1900"/>
                  </a:lvl1pPr>
                </a:lstStyle>
                <a:p>
                  <a:pPr/>
                  <a:r>
                    <a:t>IOS/Android</a:t>
                  </a:r>
                </a:p>
              </p:txBody>
            </p:sp>
          </p:grpSp>
          <p:grpSp>
            <p:nvGrpSpPr>
              <p:cNvPr id="1872" name="Group 1872"/>
              <p:cNvGrpSpPr/>
              <p:nvPr/>
            </p:nvGrpSpPr>
            <p:grpSpPr>
              <a:xfrm>
                <a:off x="3929224" y="1663845"/>
                <a:ext cx="2312395" cy="1287792"/>
                <a:chOff x="0" y="0"/>
                <a:chExt cx="2312393" cy="1287790"/>
              </a:xfrm>
            </p:grpSpPr>
            <p:sp>
              <p:nvSpPr>
                <p:cNvPr id="1867" name="Shape 1867"/>
                <p:cNvSpPr/>
                <p:nvPr/>
              </p:nvSpPr>
              <p:spPr>
                <a:xfrm>
                  <a:off x="0" y="0"/>
                  <a:ext cx="2312394" cy="1287791"/>
                </a:xfrm>
                <a:prstGeom prst="roundRect">
                  <a:avLst>
                    <a:gd name="adj" fmla="val 10342"/>
                  </a:avLst>
                </a:prstGeom>
                <a:solidFill>
                  <a:schemeClr val="accent6"/>
                </a:solidFill>
                <a:ln w="38100" cap="flat">
                  <a:solidFill>
                    <a:srgbClr val="164F86"/>
                  </a:solidFill>
                  <a:prstDash val="solid"/>
                  <a:miter lim="400000"/>
                </a:ln>
                <a:effectLst/>
              </p:spPr>
              <p:txBody>
                <a:bodyPr wrap="square" lIns="65023" tIns="65023" rIns="65023" bIns="65023" numCol="1" anchor="ctr">
                  <a:noAutofit/>
                </a:bodyPr>
                <a:lstStyle/>
                <a:p>
                  <a:pPr algn="ctr">
                    <a:defRPr sz="2800"/>
                  </a:pPr>
                </a:p>
              </p:txBody>
            </p:sp>
            <p:sp>
              <p:nvSpPr>
                <p:cNvPr id="1868" name="Shape 1868"/>
                <p:cNvSpPr/>
                <p:nvPr/>
              </p:nvSpPr>
              <p:spPr>
                <a:xfrm>
                  <a:off x="192634" y="81290"/>
                  <a:ext cx="868633" cy="1142100"/>
                </a:xfrm>
                <a:prstGeom prst="roundRect">
                  <a:avLst>
                    <a:gd name="adj" fmla="val 14621"/>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2000"/>
                  </a:pPr>
                  <a:r>
                    <a:t>Estate</a:t>
                  </a:r>
                </a:p>
                <a:p>
                  <a:pPr algn="ctr">
                    <a:defRPr sz="2000"/>
                  </a:pPr>
                  <a:r>
                    <a:t>API</a:t>
                  </a:r>
                </a:p>
              </p:txBody>
            </p:sp>
            <p:grpSp>
              <p:nvGrpSpPr>
                <p:cNvPr id="1871" name="Group 1871"/>
                <p:cNvGrpSpPr/>
                <p:nvPr/>
              </p:nvGrpSpPr>
              <p:grpSpPr>
                <a:xfrm>
                  <a:off x="1278218" y="79195"/>
                  <a:ext cx="868633" cy="1142100"/>
                  <a:chOff x="0" y="0"/>
                  <a:chExt cx="868631" cy="1142098"/>
                </a:xfrm>
              </p:grpSpPr>
              <p:sp>
                <p:nvSpPr>
                  <p:cNvPr id="1869" name="Shape 1869"/>
                  <p:cNvSpPr/>
                  <p:nvPr/>
                </p:nvSpPr>
                <p:spPr>
                  <a:xfrm>
                    <a:off x="0" y="0"/>
                    <a:ext cx="868632" cy="1142099"/>
                  </a:xfrm>
                  <a:prstGeom prst="roundRect">
                    <a:avLst>
                      <a:gd name="adj" fmla="val 14621"/>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2000"/>
                    </a:pPr>
                    <a:r>
                      <a:t>Loc</a:t>
                    </a:r>
                  </a:p>
                  <a:p>
                    <a:pPr algn="ctr">
                      <a:defRPr sz="2000"/>
                    </a:pPr>
                    <a:r>
                      <a:t>API</a:t>
                    </a:r>
                  </a:p>
                </p:txBody>
              </p:sp>
              <p:pic>
                <p:nvPicPr>
                  <p:cNvPr id="1870" name="pasted-image.png"/>
                  <p:cNvPicPr>
                    <a:picLocks noChangeAspect="1"/>
                  </p:cNvPicPr>
                  <p:nvPr/>
                </p:nvPicPr>
                <p:blipFill>
                  <a:blip r:embed="rId4">
                    <a:extLst/>
                  </a:blip>
                  <a:stretch>
                    <a:fillRect/>
                  </a:stretch>
                </p:blipFill>
                <p:spPr>
                  <a:xfrm>
                    <a:off x="537334" y="830907"/>
                    <a:ext cx="259081" cy="259081"/>
                  </a:xfrm>
                  <a:prstGeom prst="rect">
                    <a:avLst/>
                  </a:prstGeom>
                  <a:ln w="12700" cap="flat">
                    <a:noFill/>
                    <a:miter lim="400000"/>
                  </a:ln>
                  <a:effectLst/>
                </p:spPr>
              </p:pic>
            </p:grpSp>
          </p:grpSp>
          <p:grpSp>
            <p:nvGrpSpPr>
              <p:cNvPr id="1878" name="Group 1878"/>
              <p:cNvGrpSpPr/>
              <p:nvPr/>
            </p:nvGrpSpPr>
            <p:grpSpPr>
              <a:xfrm>
                <a:off x="1117130" y="2991199"/>
                <a:ext cx="1402207" cy="1889070"/>
                <a:chOff x="3311" y="0"/>
                <a:chExt cx="1402205" cy="1889068"/>
              </a:xfrm>
            </p:grpSpPr>
            <p:sp>
              <p:nvSpPr>
                <p:cNvPr id="1873" name="Shape 1873"/>
                <p:cNvSpPr/>
                <p:nvPr/>
              </p:nvSpPr>
              <p:spPr>
                <a:xfrm flipV="1">
                  <a:off x="638864" y="-1"/>
                  <a:ext cx="1" cy="717552"/>
                </a:xfrm>
                <a:prstGeom prst="line">
                  <a:avLst/>
                </a:prstGeom>
                <a:noFill/>
                <a:ln w="635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874" name="Shape 1874"/>
                <p:cNvSpPr/>
                <p:nvPr/>
              </p:nvSpPr>
              <p:spPr>
                <a:xfrm>
                  <a:off x="3311" y="1454220"/>
                  <a:ext cx="1402207"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FAST Search</a:t>
                  </a:r>
                </a:p>
              </p:txBody>
            </p:sp>
            <p:grpSp>
              <p:nvGrpSpPr>
                <p:cNvPr id="1877" name="Group 1877"/>
                <p:cNvGrpSpPr/>
                <p:nvPr/>
              </p:nvGrpSpPr>
              <p:grpSpPr>
                <a:xfrm>
                  <a:off x="307173" y="801654"/>
                  <a:ext cx="635816" cy="635001"/>
                  <a:chOff x="0" y="0"/>
                  <a:chExt cx="635815" cy="635000"/>
                </a:xfrm>
              </p:grpSpPr>
              <p:sp>
                <p:nvSpPr>
                  <p:cNvPr id="1875" name="Shape 1875"/>
                  <p:cNvSpPr/>
                  <p:nvPr/>
                </p:nvSpPr>
                <p:spPr>
                  <a:xfrm>
                    <a:off x="0" y="0"/>
                    <a:ext cx="635816" cy="635000"/>
                  </a:xfrm>
                  <a:prstGeom prst="ellipse">
                    <a:avLst/>
                  </a:prstGeom>
                  <a:solidFill>
                    <a:schemeClr val="accent6">
                      <a:satOff val="-35873"/>
                      <a:lumOff val="-12431"/>
                    </a:schemeClr>
                  </a:solidFill>
                  <a:ln w="12700" cap="flat">
                    <a:noFill/>
                    <a:miter lim="400000"/>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pic>
                <p:nvPicPr>
                  <p:cNvPr id="1876" name="pasted-image.png"/>
                  <p:cNvPicPr>
                    <a:picLocks noChangeAspect="1"/>
                  </p:cNvPicPr>
                  <p:nvPr/>
                </p:nvPicPr>
                <p:blipFill>
                  <a:blip r:embed="rId5">
                    <a:extLst/>
                  </a:blip>
                  <a:stretch>
                    <a:fillRect/>
                  </a:stretch>
                </p:blipFill>
                <p:spPr>
                  <a:xfrm>
                    <a:off x="129344" y="137307"/>
                    <a:ext cx="378705" cy="378705"/>
                  </a:xfrm>
                  <a:prstGeom prst="rect">
                    <a:avLst/>
                  </a:prstGeom>
                  <a:ln w="12700" cap="flat">
                    <a:noFill/>
                    <a:miter lim="400000"/>
                  </a:ln>
                  <a:effectLst/>
                </p:spPr>
              </p:pic>
            </p:grpSp>
          </p:grpSp>
          <p:pic>
            <p:nvPicPr>
              <p:cNvPr id="1879" name="pasted-image.png"/>
              <p:cNvPicPr>
                <a:picLocks noChangeAspect="1"/>
              </p:cNvPicPr>
              <p:nvPr/>
            </p:nvPicPr>
            <p:blipFill>
              <a:blip r:embed="rId6">
                <a:extLst/>
              </a:blip>
              <a:stretch>
                <a:fillRect/>
              </a:stretch>
            </p:blipFill>
            <p:spPr>
              <a:xfrm>
                <a:off x="132463" y="175766"/>
                <a:ext cx="2114510" cy="822310"/>
              </a:xfrm>
              <a:prstGeom prst="rect">
                <a:avLst/>
              </a:prstGeom>
              <a:ln w="12700" cap="flat">
                <a:noFill/>
                <a:miter lim="400000"/>
              </a:ln>
              <a:effectLst/>
            </p:spPr>
          </p:pic>
        </p:grpSp>
        <p:grpSp>
          <p:nvGrpSpPr>
            <p:cNvPr id="1885" name="Group 1885"/>
            <p:cNvGrpSpPr/>
            <p:nvPr/>
          </p:nvGrpSpPr>
          <p:grpSpPr>
            <a:xfrm>
              <a:off x="0" y="42669"/>
              <a:ext cx="4816308" cy="1950021"/>
              <a:chOff x="-316210" y="0"/>
              <a:chExt cx="4816307" cy="1950020"/>
            </a:xfrm>
          </p:grpSpPr>
          <p:sp>
            <p:nvSpPr>
              <p:cNvPr id="1881" name="Shape 1881"/>
              <p:cNvSpPr/>
              <p:nvPr/>
            </p:nvSpPr>
            <p:spPr>
              <a:xfrm>
                <a:off x="-316211" y="0"/>
                <a:ext cx="1845886"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解决方案</a:t>
                </a:r>
              </a:p>
            </p:txBody>
          </p:sp>
          <p:sp>
            <p:nvSpPr>
              <p:cNvPr id="1882" name="Shape 1882"/>
              <p:cNvSpPr/>
              <p:nvPr/>
            </p:nvSpPr>
            <p:spPr>
              <a:xfrm>
                <a:off x="-54230" y="1057598"/>
                <a:ext cx="4554328" cy="413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构建新的业务服务，支撑手机应用</a:t>
                </a:r>
              </a:p>
            </p:txBody>
          </p:sp>
          <p:sp>
            <p:nvSpPr>
              <p:cNvPr id="1883" name="Shape 1883"/>
              <p:cNvSpPr/>
              <p:nvPr/>
            </p:nvSpPr>
            <p:spPr>
              <a:xfrm>
                <a:off x="-21204" y="604398"/>
                <a:ext cx="3887069"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基于遗留系统逻辑，提供API</a:t>
                </a:r>
              </a:p>
            </p:txBody>
          </p:sp>
          <p:sp>
            <p:nvSpPr>
              <p:cNvPr id="1884" name="Shape 1884"/>
              <p:cNvSpPr/>
              <p:nvPr/>
            </p:nvSpPr>
            <p:spPr>
              <a:xfrm>
                <a:off x="-1" y="1489772"/>
                <a:ext cx="4445870"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新服务与遗留系统的API完成协作</a:t>
                </a:r>
              </a:p>
            </p:txBody>
          </p:sp>
        </p:grpSp>
      </p:grpSp>
      <p:grpSp>
        <p:nvGrpSpPr>
          <p:cNvPr id="1891" name="Group 1891"/>
          <p:cNvGrpSpPr/>
          <p:nvPr/>
        </p:nvGrpSpPr>
        <p:grpSpPr>
          <a:xfrm>
            <a:off x="448830" y="1232476"/>
            <a:ext cx="3184435" cy="1766945"/>
            <a:chOff x="0" y="0"/>
            <a:chExt cx="3184434" cy="1766944"/>
          </a:xfrm>
        </p:grpSpPr>
        <p:sp>
          <p:nvSpPr>
            <p:cNvPr id="1887" name="Shape 1887"/>
            <p:cNvSpPr/>
            <p:nvPr/>
          </p:nvSpPr>
          <p:spPr>
            <a:xfrm>
              <a:off x="306507" y="497154"/>
              <a:ext cx="2273562"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支持Native App</a:t>
              </a:r>
            </a:p>
          </p:txBody>
        </p:sp>
        <p:sp>
          <p:nvSpPr>
            <p:cNvPr id="1888" name="Shape 1888"/>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业务需求</a:t>
              </a:r>
            </a:p>
          </p:txBody>
        </p:sp>
        <p:sp>
          <p:nvSpPr>
            <p:cNvPr id="1889" name="Shape 1889"/>
            <p:cNvSpPr/>
            <p:nvPr/>
          </p:nvSpPr>
          <p:spPr>
            <a:xfrm>
              <a:off x="306507" y="946777"/>
              <a:ext cx="2039728" cy="413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核心功能可用</a:t>
              </a:r>
            </a:p>
          </p:txBody>
        </p:sp>
        <p:sp>
          <p:nvSpPr>
            <p:cNvPr id="1890" name="Shape 1890"/>
            <p:cNvSpPr/>
            <p:nvPr/>
          </p:nvSpPr>
          <p:spPr>
            <a:xfrm>
              <a:off x="306507" y="1353177"/>
              <a:ext cx="2877928" cy="413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六个月上线第一版本</a:t>
              </a:r>
            </a:p>
          </p:txBody>
        </p:sp>
      </p:grpSp>
      <p:grpSp>
        <p:nvGrpSpPr>
          <p:cNvPr id="1896" name="Group 1896"/>
          <p:cNvGrpSpPr/>
          <p:nvPr/>
        </p:nvGrpSpPr>
        <p:grpSpPr>
          <a:xfrm>
            <a:off x="4711364" y="1234542"/>
            <a:ext cx="4860836" cy="1760251"/>
            <a:chOff x="0" y="0"/>
            <a:chExt cx="4860834" cy="1760249"/>
          </a:xfrm>
        </p:grpSpPr>
        <p:sp>
          <p:nvSpPr>
            <p:cNvPr id="1892" name="Shape 1892"/>
            <p:cNvSpPr/>
            <p:nvPr/>
          </p:nvSpPr>
          <p:spPr>
            <a:xfrm>
              <a:off x="306507" y="522554"/>
              <a:ext cx="3716128" cy="413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门户平台的研发成员在海外</a:t>
              </a:r>
            </a:p>
          </p:txBody>
        </p:sp>
        <p:sp>
          <p:nvSpPr>
            <p:cNvPr id="1893" name="Shape 1893"/>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面临挑战</a:t>
              </a:r>
            </a:p>
          </p:txBody>
        </p:sp>
        <p:sp>
          <p:nvSpPr>
            <p:cNvPr id="1894" name="Shape 1894"/>
            <p:cNvSpPr/>
            <p:nvPr/>
          </p:nvSpPr>
          <p:spPr>
            <a:xfrm>
              <a:off x="307865" y="939771"/>
              <a:ext cx="39955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基于商业搜索平台的二次开发</a:t>
              </a:r>
            </a:p>
          </p:txBody>
        </p:sp>
        <p:sp>
          <p:nvSpPr>
            <p:cNvPr id="1895" name="Shape 1895"/>
            <p:cNvSpPr/>
            <p:nvPr/>
          </p:nvSpPr>
          <p:spPr>
            <a:xfrm>
              <a:off x="306507" y="1346482"/>
              <a:ext cx="4554328" cy="413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业务处理逻辑复杂，代码耦合度高</a:t>
              </a:r>
            </a:p>
          </p:txBody>
        </p:sp>
      </p:grpSp>
      <p:sp>
        <p:nvSpPr>
          <p:cNvPr id="1897" name="Shape 1897"/>
          <p:cNvSpPr/>
          <p:nvPr/>
        </p:nvSpPr>
        <p:spPr>
          <a:xfrm>
            <a:off x="406924" y="3071733"/>
            <a:ext cx="12241753" cy="1"/>
          </a:xfrm>
          <a:prstGeom prst="line">
            <a:avLst/>
          </a:prstGeom>
          <a:ln w="25400">
            <a:solidFill>
              <a:schemeClr val="accent1"/>
            </a:solidFill>
            <a:prstDash val="sysDot"/>
            <a:miter lim="400000"/>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1898" name="Shape 1898"/>
          <p:cNvSpPr/>
          <p:nvPr/>
        </p:nvSpPr>
        <p:spPr>
          <a:xfrm>
            <a:off x="7560334" y="6867945"/>
            <a:ext cx="4891110" cy="752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4000"/>
            </a:lvl1pPr>
          </a:lstStyle>
          <a:p>
            <a:pPr/>
            <a:r>
              <a:t>遗留系统API提供数据</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2" name="Shape 1902"/>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搜索平台改造 - 2</a:t>
            </a:r>
          </a:p>
        </p:txBody>
      </p:sp>
      <p:grpSp>
        <p:nvGrpSpPr>
          <p:cNvPr id="1911" name="Group 1911"/>
          <p:cNvGrpSpPr/>
          <p:nvPr/>
        </p:nvGrpSpPr>
        <p:grpSpPr>
          <a:xfrm>
            <a:off x="598779" y="1290485"/>
            <a:ext cx="8936307" cy="1432333"/>
            <a:chOff x="0" y="-100898"/>
            <a:chExt cx="8936306" cy="1432332"/>
          </a:xfrm>
        </p:grpSpPr>
        <p:grpSp>
          <p:nvGrpSpPr>
            <p:cNvPr id="1906" name="Group 1906"/>
            <p:cNvGrpSpPr/>
            <p:nvPr/>
          </p:nvGrpSpPr>
          <p:grpSpPr>
            <a:xfrm>
              <a:off x="5300172" y="-84743"/>
              <a:ext cx="3636135" cy="1400021"/>
              <a:chOff x="0" y="0"/>
              <a:chExt cx="3636133" cy="1400019"/>
            </a:xfrm>
          </p:grpSpPr>
          <p:sp>
            <p:nvSpPr>
              <p:cNvPr id="1903" name="Shape 1903"/>
              <p:cNvSpPr/>
              <p:nvPr/>
            </p:nvSpPr>
            <p:spPr>
              <a:xfrm>
                <a:off x="306507" y="522554"/>
                <a:ext cx="3328270"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单体应用API变更成本高</a:t>
                </a:r>
              </a:p>
            </p:txBody>
          </p:sp>
          <p:sp>
            <p:nvSpPr>
              <p:cNvPr id="1904" name="Shape 1904"/>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面临挑战</a:t>
                </a:r>
              </a:p>
            </p:txBody>
          </p:sp>
          <p:sp>
            <p:nvSpPr>
              <p:cNvPr id="1905" name="Shape 1905"/>
              <p:cNvSpPr/>
              <p:nvPr/>
            </p:nvSpPr>
            <p:spPr>
              <a:xfrm>
                <a:off x="307865" y="939771"/>
                <a:ext cx="3328269"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单体应用API交付周期长</a:t>
                </a:r>
              </a:p>
            </p:txBody>
          </p:sp>
        </p:grpSp>
        <p:grpSp>
          <p:nvGrpSpPr>
            <p:cNvPr id="1910" name="Group 1910"/>
            <p:cNvGrpSpPr/>
            <p:nvPr/>
          </p:nvGrpSpPr>
          <p:grpSpPr>
            <a:xfrm>
              <a:off x="0" y="-100899"/>
              <a:ext cx="3743235" cy="1432333"/>
              <a:chOff x="0" y="0"/>
              <a:chExt cx="3743234" cy="1432332"/>
            </a:xfrm>
          </p:grpSpPr>
          <p:sp>
            <p:nvSpPr>
              <p:cNvPr id="1907" name="Shape 1907"/>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业务需求</a:t>
                </a:r>
              </a:p>
            </p:txBody>
          </p:sp>
          <p:sp>
            <p:nvSpPr>
              <p:cNvPr id="1908" name="Shape 1908"/>
              <p:cNvSpPr/>
              <p:nvPr/>
            </p:nvSpPr>
            <p:spPr>
              <a:xfrm>
                <a:off x="306507" y="502277"/>
                <a:ext cx="3436728" cy="413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支持发布者相关信息显示</a:t>
                </a:r>
              </a:p>
            </p:txBody>
          </p:sp>
          <p:sp>
            <p:nvSpPr>
              <p:cNvPr id="1909" name="Shape 1909"/>
              <p:cNvSpPr/>
              <p:nvPr/>
            </p:nvSpPr>
            <p:spPr>
              <a:xfrm>
                <a:off x="309732" y="972084"/>
                <a:ext cx="2521038"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支持POI信息显示</a:t>
                </a:r>
              </a:p>
            </p:txBody>
          </p:sp>
        </p:grpSp>
      </p:grpSp>
      <p:sp>
        <p:nvSpPr>
          <p:cNvPr id="1912" name="Shape 1912"/>
          <p:cNvSpPr/>
          <p:nvPr/>
        </p:nvSpPr>
        <p:spPr>
          <a:xfrm>
            <a:off x="406924" y="2792333"/>
            <a:ext cx="12241753" cy="1"/>
          </a:xfrm>
          <a:prstGeom prst="line">
            <a:avLst/>
          </a:prstGeom>
          <a:ln w="25400">
            <a:solidFill>
              <a:schemeClr val="accent1"/>
            </a:solidFill>
            <a:prstDash val="sysDot"/>
            <a:miter lim="400000"/>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6" name="Shape 1916"/>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搜索平台改造 - 2</a:t>
            </a:r>
          </a:p>
        </p:txBody>
      </p:sp>
      <p:grpSp>
        <p:nvGrpSpPr>
          <p:cNvPr id="1960" name="Group 1960"/>
          <p:cNvGrpSpPr/>
          <p:nvPr/>
        </p:nvGrpSpPr>
        <p:grpSpPr>
          <a:xfrm>
            <a:off x="515279" y="2811750"/>
            <a:ext cx="10716498" cy="6496382"/>
            <a:chOff x="0" y="0"/>
            <a:chExt cx="10716496" cy="6496380"/>
          </a:xfrm>
        </p:grpSpPr>
        <p:grpSp>
          <p:nvGrpSpPr>
            <p:cNvPr id="1954" name="Group 1954"/>
            <p:cNvGrpSpPr/>
            <p:nvPr/>
          </p:nvGrpSpPr>
          <p:grpSpPr>
            <a:xfrm>
              <a:off x="2809489" y="1597443"/>
              <a:ext cx="7907008" cy="4898938"/>
              <a:chOff x="509460" y="0"/>
              <a:chExt cx="7907006" cy="4898936"/>
            </a:xfrm>
          </p:grpSpPr>
          <p:sp>
            <p:nvSpPr>
              <p:cNvPr id="1917" name="Shape 1917"/>
              <p:cNvSpPr/>
              <p:nvPr/>
            </p:nvSpPr>
            <p:spPr>
              <a:xfrm flipV="1">
                <a:off x="6037761" y="3654428"/>
                <a:ext cx="1" cy="523749"/>
              </a:xfrm>
              <a:prstGeom prst="line">
                <a:avLst/>
              </a:prstGeom>
              <a:noFill/>
              <a:ln w="63500" cap="flat">
                <a:solidFill>
                  <a:schemeClr val="accent1">
                    <a:satOff val="-4409"/>
                    <a:lumOff val="-10509"/>
                  </a:schemeClr>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18" name="Shape 1918"/>
              <p:cNvSpPr/>
              <p:nvPr/>
            </p:nvSpPr>
            <p:spPr>
              <a:xfrm>
                <a:off x="509460" y="1713531"/>
                <a:ext cx="2455637" cy="1198891"/>
              </a:xfrm>
              <a:prstGeom prst="rect">
                <a:avLst/>
              </a:prstGeom>
              <a:solidFill>
                <a:srgbClr val="FFFFFF"/>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门户平台</a:t>
                </a:r>
              </a:p>
            </p:txBody>
          </p:sp>
          <p:grpSp>
            <p:nvGrpSpPr>
              <p:cNvPr id="1922" name="Group 1922"/>
              <p:cNvGrpSpPr/>
              <p:nvPr/>
            </p:nvGrpSpPr>
            <p:grpSpPr>
              <a:xfrm>
                <a:off x="538952" y="3009867"/>
                <a:ext cx="1334366" cy="1889070"/>
                <a:chOff x="-160300" y="0"/>
                <a:chExt cx="1334365" cy="1889068"/>
              </a:xfrm>
            </p:grpSpPr>
            <p:sp>
              <p:nvSpPr>
                <p:cNvPr id="1919" name="Shape 1919"/>
                <p:cNvSpPr/>
                <p:nvPr/>
              </p:nvSpPr>
              <p:spPr>
                <a:xfrm flipV="1">
                  <a:off x="545735" y="-1"/>
                  <a:ext cx="1" cy="717552"/>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20" name="Shape 1920"/>
                <p:cNvSpPr/>
                <p:nvPr/>
              </p:nvSpPr>
              <p:spPr>
                <a:xfrm>
                  <a:off x="-160301" y="1454220"/>
                  <a:ext cx="1334366"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PostgreSQL</a:t>
                  </a:r>
                </a:p>
              </p:txBody>
            </p:sp>
            <p:pic>
              <p:nvPicPr>
                <p:cNvPr id="1921" name="pasted-image.png"/>
                <p:cNvPicPr>
                  <a:picLocks noChangeAspect="1"/>
                </p:cNvPicPr>
                <p:nvPr/>
              </p:nvPicPr>
              <p:blipFill>
                <a:blip r:embed="rId3">
                  <a:extLst/>
                </a:blip>
                <a:stretch>
                  <a:fillRect/>
                </a:stretch>
              </p:blipFill>
              <p:spPr>
                <a:xfrm>
                  <a:off x="106703" y="808730"/>
                  <a:ext cx="850829" cy="638122"/>
                </a:xfrm>
                <a:prstGeom prst="rect">
                  <a:avLst/>
                </a:prstGeom>
                <a:ln w="12700" cap="flat">
                  <a:noFill/>
                  <a:miter lim="400000"/>
                </a:ln>
                <a:effectLst/>
              </p:spPr>
            </p:pic>
          </p:grpSp>
          <p:sp>
            <p:nvSpPr>
              <p:cNvPr id="1923" name="Shape 1923"/>
              <p:cNvSpPr/>
              <p:nvPr/>
            </p:nvSpPr>
            <p:spPr>
              <a:xfrm flipV="1">
                <a:off x="1179962" y="1074397"/>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24" name="Shape 1924"/>
              <p:cNvSpPr/>
              <p:nvPr/>
            </p:nvSpPr>
            <p:spPr>
              <a:xfrm flipV="1">
                <a:off x="2476517" y="1087097"/>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25" name="Shape 1925"/>
              <p:cNvSpPr/>
              <p:nvPr/>
            </p:nvSpPr>
            <p:spPr>
              <a:xfrm flipV="1">
                <a:off x="1825064" y="1074397"/>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26" name="Shape 1926"/>
              <p:cNvSpPr/>
              <p:nvPr/>
            </p:nvSpPr>
            <p:spPr>
              <a:xfrm>
                <a:off x="4415293" y="1771413"/>
                <a:ext cx="3041738" cy="1863670"/>
              </a:xfrm>
              <a:prstGeom prst="roundRect">
                <a:avLst>
                  <a:gd name="adj" fmla="val 7147"/>
                </a:avLst>
              </a:prstGeom>
              <a:solidFill>
                <a:schemeClr val="accent6"/>
              </a:solidFill>
              <a:ln w="38100" cap="flat">
                <a:solidFill>
                  <a:srgbClr val="164F86"/>
                </a:solidFill>
                <a:prstDash val="solid"/>
                <a:miter lim="400000"/>
              </a:ln>
              <a:effectLst/>
            </p:spPr>
            <p:txBody>
              <a:bodyPr wrap="square" lIns="65023" tIns="65023" rIns="65023" bIns="65023" numCol="1" anchor="ctr">
                <a:noAutofit/>
              </a:bodyPr>
              <a:lstStyle/>
              <a:p>
                <a:pPr algn="ctr">
                  <a:defRPr sz="2800"/>
                </a:pPr>
              </a:p>
            </p:txBody>
          </p:sp>
          <p:sp>
            <p:nvSpPr>
              <p:cNvPr id="1927" name="Shape 1927"/>
              <p:cNvSpPr/>
              <p:nvPr/>
            </p:nvSpPr>
            <p:spPr>
              <a:xfrm>
                <a:off x="4544428" y="1840003"/>
                <a:ext cx="868632" cy="831797"/>
              </a:xfrm>
              <a:prstGeom prst="roundRect">
                <a:avLst>
                  <a:gd name="adj" fmla="val 15268"/>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2000"/>
                </a:lvl1pPr>
              </a:lstStyle>
              <a:p>
                <a:pPr/>
                <a:r>
                  <a:t>EstateAPI</a:t>
                </a:r>
              </a:p>
            </p:txBody>
          </p:sp>
          <p:sp>
            <p:nvSpPr>
              <p:cNvPr id="1928" name="Shape 1928"/>
              <p:cNvSpPr/>
              <p:nvPr/>
            </p:nvSpPr>
            <p:spPr>
              <a:xfrm>
                <a:off x="5528309" y="1831559"/>
                <a:ext cx="868632" cy="848686"/>
              </a:xfrm>
              <a:prstGeom prst="roundRect">
                <a:avLst>
                  <a:gd name="adj" fmla="val 14964"/>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p>
                <a:pPr algn="ctr">
                  <a:defRPr sz="2000"/>
                </a:pPr>
                <a:r>
                  <a:t>POI</a:t>
                </a:r>
              </a:p>
              <a:p>
                <a:pPr algn="ctr">
                  <a:defRPr sz="2000"/>
                </a:pPr>
                <a:r>
                  <a:t>API</a:t>
                </a:r>
              </a:p>
            </p:txBody>
          </p:sp>
          <p:grpSp>
            <p:nvGrpSpPr>
              <p:cNvPr id="1931" name="Group 1931"/>
              <p:cNvGrpSpPr/>
              <p:nvPr/>
            </p:nvGrpSpPr>
            <p:grpSpPr>
              <a:xfrm>
                <a:off x="7547835" y="1770107"/>
                <a:ext cx="868632" cy="1850970"/>
                <a:chOff x="0" y="0"/>
                <a:chExt cx="868631" cy="1850968"/>
              </a:xfrm>
            </p:grpSpPr>
            <p:sp>
              <p:nvSpPr>
                <p:cNvPr id="1929" name="Shape 1929"/>
                <p:cNvSpPr/>
                <p:nvPr/>
              </p:nvSpPr>
              <p:spPr>
                <a:xfrm>
                  <a:off x="0" y="0"/>
                  <a:ext cx="868632" cy="1850969"/>
                </a:xfrm>
                <a:prstGeom prst="roundRect">
                  <a:avLst>
                    <a:gd name="adj" fmla="val 14621"/>
                  </a:avLst>
                </a:prstGeom>
                <a:solidFill>
                  <a:schemeClr val="accent6"/>
                </a:solidFill>
                <a:ln w="381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2000"/>
                  </a:pPr>
                  <a:r>
                    <a:t>Loc</a:t>
                  </a:r>
                </a:p>
                <a:p>
                  <a:pPr algn="ctr">
                    <a:defRPr sz="2000"/>
                  </a:pPr>
                  <a:r>
                    <a:t>Service</a:t>
                  </a:r>
                </a:p>
              </p:txBody>
            </p:sp>
            <p:pic>
              <p:nvPicPr>
                <p:cNvPr id="1930" name="pasted-image.png"/>
                <p:cNvPicPr>
                  <a:picLocks noChangeAspect="1"/>
                </p:cNvPicPr>
                <p:nvPr/>
              </p:nvPicPr>
              <p:blipFill>
                <a:blip r:embed="rId4">
                  <a:extLst/>
                </a:blip>
                <a:stretch>
                  <a:fillRect/>
                </a:stretch>
              </p:blipFill>
              <p:spPr>
                <a:xfrm>
                  <a:off x="552962" y="1460458"/>
                  <a:ext cx="259081" cy="259081"/>
                </a:xfrm>
                <a:prstGeom prst="rect">
                  <a:avLst/>
                </a:prstGeom>
                <a:ln w="12700" cap="flat">
                  <a:noFill/>
                  <a:miter lim="400000"/>
                </a:ln>
                <a:effectLst/>
              </p:spPr>
            </p:pic>
          </p:grpSp>
          <p:grpSp>
            <p:nvGrpSpPr>
              <p:cNvPr id="1937" name="Group 1937"/>
              <p:cNvGrpSpPr/>
              <p:nvPr/>
            </p:nvGrpSpPr>
            <p:grpSpPr>
              <a:xfrm>
                <a:off x="1813779" y="3009867"/>
                <a:ext cx="1459630" cy="1889070"/>
                <a:chOff x="190499" y="0"/>
                <a:chExt cx="1459628" cy="1889068"/>
              </a:xfrm>
            </p:grpSpPr>
            <p:sp>
              <p:nvSpPr>
                <p:cNvPr id="1932" name="Shape 1932"/>
                <p:cNvSpPr/>
                <p:nvPr/>
              </p:nvSpPr>
              <p:spPr>
                <a:xfrm flipV="1">
                  <a:off x="638864" y="-1"/>
                  <a:ext cx="1" cy="717552"/>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33" name="Shape 1933"/>
                <p:cNvSpPr/>
                <p:nvPr/>
              </p:nvSpPr>
              <p:spPr>
                <a:xfrm>
                  <a:off x="190499" y="1454220"/>
                  <a:ext cx="1459630"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FAST Search </a:t>
                  </a:r>
                </a:p>
              </p:txBody>
            </p:sp>
            <p:grpSp>
              <p:nvGrpSpPr>
                <p:cNvPr id="1936" name="Group 1936"/>
                <p:cNvGrpSpPr/>
                <p:nvPr/>
              </p:nvGrpSpPr>
              <p:grpSpPr>
                <a:xfrm>
                  <a:off x="307173" y="801654"/>
                  <a:ext cx="635816" cy="635001"/>
                  <a:chOff x="0" y="0"/>
                  <a:chExt cx="635815" cy="635000"/>
                </a:xfrm>
              </p:grpSpPr>
              <p:sp>
                <p:nvSpPr>
                  <p:cNvPr id="1934" name="Shape 1934"/>
                  <p:cNvSpPr/>
                  <p:nvPr/>
                </p:nvSpPr>
                <p:spPr>
                  <a:xfrm>
                    <a:off x="0" y="0"/>
                    <a:ext cx="635816" cy="635000"/>
                  </a:xfrm>
                  <a:prstGeom prst="ellipse">
                    <a:avLst/>
                  </a:prstGeom>
                  <a:solidFill>
                    <a:schemeClr val="accent6">
                      <a:satOff val="-35873"/>
                      <a:lumOff val="-12431"/>
                    </a:schemeClr>
                  </a:solidFill>
                  <a:ln w="12700" cap="flat">
                    <a:noFill/>
                    <a:miter lim="400000"/>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pic>
                <p:nvPicPr>
                  <p:cNvPr id="1935" name="pasted-image.png"/>
                  <p:cNvPicPr>
                    <a:picLocks noChangeAspect="1"/>
                  </p:cNvPicPr>
                  <p:nvPr/>
                </p:nvPicPr>
                <p:blipFill>
                  <a:blip r:embed="rId5">
                    <a:extLst/>
                  </a:blip>
                  <a:stretch>
                    <a:fillRect/>
                  </a:stretch>
                </p:blipFill>
                <p:spPr>
                  <a:xfrm>
                    <a:off x="129344" y="137307"/>
                    <a:ext cx="378705" cy="378705"/>
                  </a:xfrm>
                  <a:prstGeom prst="rect">
                    <a:avLst/>
                  </a:prstGeom>
                  <a:ln w="12700" cap="flat">
                    <a:noFill/>
                    <a:miter lim="400000"/>
                  </a:ln>
                  <a:effectLst/>
                </p:spPr>
              </p:pic>
            </p:grpSp>
          </p:grpSp>
          <p:sp>
            <p:nvSpPr>
              <p:cNvPr id="1938" name="Shape 1938"/>
              <p:cNvSpPr/>
              <p:nvPr/>
            </p:nvSpPr>
            <p:spPr>
              <a:xfrm>
                <a:off x="4488635" y="3054317"/>
                <a:ext cx="2851644" cy="484577"/>
              </a:xfrm>
              <a:prstGeom prst="roundRect">
                <a:avLst>
                  <a:gd name="adj" fmla="val 26209"/>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2000"/>
                </a:lvl1pPr>
              </a:lstStyle>
              <a:p>
                <a:pPr/>
                <a:r>
                  <a:t>Engine API</a:t>
                </a:r>
              </a:p>
            </p:txBody>
          </p:sp>
          <p:sp>
            <p:nvSpPr>
              <p:cNvPr id="1939" name="Shape 1939"/>
              <p:cNvSpPr/>
              <p:nvPr/>
            </p:nvSpPr>
            <p:spPr>
              <a:xfrm>
                <a:off x="2583360" y="4164311"/>
                <a:ext cx="3474558" cy="1"/>
              </a:xfrm>
              <a:prstGeom prst="line">
                <a:avLst/>
              </a:prstGeom>
              <a:noFill/>
              <a:ln w="50800" cap="flat">
                <a:solidFill>
                  <a:schemeClr val="accent1">
                    <a:satOff val="-4409"/>
                    <a:lumOff val="-10509"/>
                  </a:schemeClr>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40" name="Shape 1940"/>
              <p:cNvSpPr/>
              <p:nvPr/>
            </p:nvSpPr>
            <p:spPr>
              <a:xfrm flipV="1">
                <a:off x="5128081" y="2658935"/>
                <a:ext cx="1" cy="409071"/>
              </a:xfrm>
              <a:prstGeom prst="line">
                <a:avLst/>
              </a:prstGeom>
              <a:noFill/>
              <a:ln w="38100" cap="flat">
                <a:solidFill>
                  <a:schemeClr val="accent1">
                    <a:satOff val="-4409"/>
                    <a:lumOff val="-10509"/>
                  </a:schemeClr>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41" name="Shape 1941"/>
              <p:cNvSpPr/>
              <p:nvPr/>
            </p:nvSpPr>
            <p:spPr>
              <a:xfrm flipV="1">
                <a:off x="4819523" y="2658935"/>
                <a:ext cx="1" cy="409071"/>
              </a:xfrm>
              <a:prstGeom prst="line">
                <a:avLst/>
              </a:prstGeom>
              <a:noFill/>
              <a:ln w="38100" cap="flat">
                <a:solidFill>
                  <a:schemeClr val="accent1">
                    <a:satOff val="-4409"/>
                    <a:lumOff val="-10509"/>
                  </a:schemeClr>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42" name="Shape 1942"/>
              <p:cNvSpPr/>
              <p:nvPr/>
            </p:nvSpPr>
            <p:spPr>
              <a:xfrm flipV="1">
                <a:off x="6118681" y="2658935"/>
                <a:ext cx="1" cy="409071"/>
              </a:xfrm>
              <a:prstGeom prst="line">
                <a:avLst/>
              </a:prstGeom>
              <a:noFill/>
              <a:ln w="38100" cap="flat">
                <a:solidFill>
                  <a:schemeClr val="accent1">
                    <a:satOff val="-4409"/>
                    <a:lumOff val="-10509"/>
                  </a:schemeClr>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43" name="Shape 1943"/>
              <p:cNvSpPr/>
              <p:nvPr/>
            </p:nvSpPr>
            <p:spPr>
              <a:xfrm flipV="1">
                <a:off x="5810123" y="2671635"/>
                <a:ext cx="1" cy="409071"/>
              </a:xfrm>
              <a:prstGeom prst="line">
                <a:avLst/>
              </a:prstGeom>
              <a:noFill/>
              <a:ln w="38100" cap="flat">
                <a:solidFill>
                  <a:schemeClr val="accent1">
                    <a:satOff val="-4409"/>
                    <a:lumOff val="-10509"/>
                  </a:schemeClr>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44" name="Shape 1944"/>
              <p:cNvSpPr/>
              <p:nvPr/>
            </p:nvSpPr>
            <p:spPr>
              <a:xfrm flipV="1">
                <a:off x="5050001" y="1027959"/>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45" name="Shape 1945"/>
              <p:cNvSpPr/>
              <p:nvPr/>
            </p:nvSpPr>
            <p:spPr>
              <a:xfrm flipV="1">
                <a:off x="6041756" y="1040659"/>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46" name="Shape 1946"/>
              <p:cNvSpPr/>
              <p:nvPr/>
            </p:nvSpPr>
            <p:spPr>
              <a:xfrm flipV="1">
                <a:off x="7973311" y="1043537"/>
                <a:ext cx="1" cy="539752"/>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47" name="Shape 1947"/>
              <p:cNvSpPr/>
              <p:nvPr/>
            </p:nvSpPr>
            <p:spPr>
              <a:xfrm>
                <a:off x="4351329" y="441203"/>
                <a:ext cx="4020078" cy="529720"/>
              </a:xfrm>
              <a:prstGeom prst="rect">
                <a:avLst/>
              </a:prstGeom>
              <a:solidFill>
                <a:schemeClr val="accent1">
                  <a:satOff val="-4409"/>
                  <a:lumOff val="-10509"/>
                </a:schemeClr>
              </a:solidFill>
              <a:ln w="12700" cap="flat">
                <a:solidFill>
                  <a:srgbClr val="000000"/>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2000">
                    <a:solidFill>
                      <a:srgbClr val="FFFFFF"/>
                    </a:solidFill>
                  </a:defRPr>
                </a:lvl1pPr>
              </a:lstStyle>
              <a:p>
                <a:pPr/>
                <a:r>
                  <a:t>Native App</a:t>
                </a:r>
              </a:p>
            </p:txBody>
          </p:sp>
          <p:sp>
            <p:nvSpPr>
              <p:cNvPr id="1948" name="Shape 1948"/>
              <p:cNvSpPr/>
              <p:nvPr/>
            </p:nvSpPr>
            <p:spPr>
              <a:xfrm>
                <a:off x="5524572" y="0"/>
                <a:ext cx="1673592" cy="5105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b="1" sz="1900"/>
                </a:lvl1pPr>
              </a:lstStyle>
              <a:p>
                <a:pPr/>
                <a:r>
                  <a:t>IOS/Android</a:t>
                </a:r>
              </a:p>
            </p:txBody>
          </p:sp>
          <p:pic>
            <p:nvPicPr>
              <p:cNvPr id="1949" name="pasted-image.png"/>
              <p:cNvPicPr>
                <a:picLocks noChangeAspect="1"/>
              </p:cNvPicPr>
              <p:nvPr/>
            </p:nvPicPr>
            <p:blipFill>
              <a:blip r:embed="rId6">
                <a:extLst/>
              </a:blip>
              <a:stretch>
                <a:fillRect/>
              </a:stretch>
            </p:blipFill>
            <p:spPr>
              <a:xfrm>
                <a:off x="886126" y="216205"/>
                <a:ext cx="2114511" cy="822310"/>
              </a:xfrm>
              <a:prstGeom prst="rect">
                <a:avLst/>
              </a:prstGeom>
              <a:ln w="12700" cap="flat">
                <a:noFill/>
                <a:miter lim="400000"/>
              </a:ln>
              <a:effectLst/>
            </p:spPr>
          </p:pic>
          <p:sp>
            <p:nvSpPr>
              <p:cNvPr id="1950" name="Shape 1950"/>
              <p:cNvSpPr/>
              <p:nvPr/>
            </p:nvSpPr>
            <p:spPr>
              <a:xfrm>
                <a:off x="6519567" y="1815099"/>
                <a:ext cx="868633" cy="848686"/>
              </a:xfrm>
              <a:prstGeom prst="roundRect">
                <a:avLst>
                  <a:gd name="adj" fmla="val 14964"/>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p>
                <a:pPr algn="ctr">
                  <a:defRPr sz="2000"/>
                </a:pPr>
                <a:r>
                  <a:t>Pub</a:t>
                </a:r>
              </a:p>
              <a:p>
                <a:pPr algn="ctr">
                  <a:defRPr sz="2000"/>
                </a:pPr>
                <a:r>
                  <a:t>API</a:t>
                </a:r>
              </a:p>
            </p:txBody>
          </p:sp>
          <p:sp>
            <p:nvSpPr>
              <p:cNvPr id="1951" name="Shape 1951"/>
              <p:cNvSpPr/>
              <p:nvPr/>
            </p:nvSpPr>
            <p:spPr>
              <a:xfrm flipV="1">
                <a:off x="7109939" y="2642475"/>
                <a:ext cx="1" cy="409071"/>
              </a:xfrm>
              <a:prstGeom prst="line">
                <a:avLst/>
              </a:prstGeom>
              <a:noFill/>
              <a:ln w="38100" cap="flat">
                <a:solidFill>
                  <a:schemeClr val="accent1">
                    <a:satOff val="-4409"/>
                    <a:lumOff val="-10509"/>
                  </a:schemeClr>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52" name="Shape 1952"/>
              <p:cNvSpPr/>
              <p:nvPr/>
            </p:nvSpPr>
            <p:spPr>
              <a:xfrm flipV="1">
                <a:off x="6801382" y="2655175"/>
                <a:ext cx="1" cy="409071"/>
              </a:xfrm>
              <a:prstGeom prst="line">
                <a:avLst/>
              </a:prstGeom>
              <a:noFill/>
              <a:ln w="38100" cap="flat">
                <a:solidFill>
                  <a:schemeClr val="accent1">
                    <a:satOff val="-4409"/>
                    <a:lumOff val="-10509"/>
                  </a:schemeClr>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53" name="Shape 1953"/>
              <p:cNvSpPr/>
              <p:nvPr/>
            </p:nvSpPr>
            <p:spPr>
              <a:xfrm flipV="1">
                <a:off x="6979284" y="1055046"/>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grpSp>
          <p:nvGrpSpPr>
            <p:cNvPr id="1959" name="Group 1959"/>
            <p:cNvGrpSpPr/>
            <p:nvPr/>
          </p:nvGrpSpPr>
          <p:grpSpPr>
            <a:xfrm>
              <a:off x="0" y="0"/>
              <a:ext cx="5911173" cy="1810230"/>
              <a:chOff x="-165099" y="0"/>
              <a:chExt cx="5911172" cy="1810229"/>
            </a:xfrm>
          </p:grpSpPr>
          <p:sp>
            <p:nvSpPr>
              <p:cNvPr id="1955" name="Shape 1955"/>
              <p:cNvSpPr/>
              <p:nvPr/>
            </p:nvSpPr>
            <p:spPr>
              <a:xfrm>
                <a:off x="-16510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解决方案</a:t>
                </a:r>
              </a:p>
            </p:txBody>
          </p:sp>
          <p:sp>
            <p:nvSpPr>
              <p:cNvPr id="1956" name="Shape 1956"/>
              <p:cNvSpPr/>
              <p:nvPr/>
            </p:nvSpPr>
            <p:spPr>
              <a:xfrm>
                <a:off x="182604" y="483729"/>
                <a:ext cx="5563469"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基于遗留系统数据源，构建独立的搜索API</a:t>
                </a:r>
              </a:p>
            </p:txBody>
          </p:sp>
          <p:sp>
            <p:nvSpPr>
              <p:cNvPr id="1957" name="Shape 1957"/>
              <p:cNvSpPr/>
              <p:nvPr/>
            </p:nvSpPr>
            <p:spPr>
              <a:xfrm>
                <a:off x="182604" y="936417"/>
                <a:ext cx="4058011"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基于搜索API，构建业务层API</a:t>
                </a:r>
              </a:p>
            </p:txBody>
          </p:sp>
          <p:sp>
            <p:nvSpPr>
              <p:cNvPr id="1958" name="Shape 1958"/>
              <p:cNvSpPr/>
              <p:nvPr/>
            </p:nvSpPr>
            <p:spPr>
              <a:xfrm>
                <a:off x="182604" y="1349981"/>
                <a:ext cx="4337684"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分离业务独立的服务Loc Service</a:t>
                </a:r>
              </a:p>
            </p:txBody>
          </p:sp>
        </p:grpSp>
      </p:grpSp>
      <p:sp>
        <p:nvSpPr>
          <p:cNvPr id="1961" name="Shape 1961"/>
          <p:cNvSpPr/>
          <p:nvPr/>
        </p:nvSpPr>
        <p:spPr>
          <a:xfrm>
            <a:off x="406924" y="2792333"/>
            <a:ext cx="12241753" cy="1"/>
          </a:xfrm>
          <a:prstGeom prst="line">
            <a:avLst/>
          </a:prstGeom>
          <a:ln w="25400">
            <a:solidFill>
              <a:schemeClr val="accent1"/>
            </a:solidFill>
            <a:prstDash val="sysDot"/>
            <a:miter lim="400000"/>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1962" name="Shape 1962"/>
          <p:cNvSpPr/>
          <p:nvPr/>
        </p:nvSpPr>
        <p:spPr>
          <a:xfrm>
            <a:off x="6169458" y="8663226"/>
            <a:ext cx="5730749"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4000"/>
            </a:lvl1pPr>
          </a:lstStyle>
          <a:p>
            <a:pPr/>
            <a:r>
              <a:t>遗留系统数据源提供数据</a:t>
            </a:r>
          </a:p>
        </p:txBody>
      </p:sp>
      <p:grpSp>
        <p:nvGrpSpPr>
          <p:cNvPr id="1971" name="Group 1971"/>
          <p:cNvGrpSpPr/>
          <p:nvPr/>
        </p:nvGrpSpPr>
        <p:grpSpPr>
          <a:xfrm>
            <a:off x="598779" y="1290485"/>
            <a:ext cx="8936307" cy="1432333"/>
            <a:chOff x="0" y="-100898"/>
            <a:chExt cx="8936306" cy="1432332"/>
          </a:xfrm>
        </p:grpSpPr>
        <p:grpSp>
          <p:nvGrpSpPr>
            <p:cNvPr id="1966" name="Group 1966"/>
            <p:cNvGrpSpPr/>
            <p:nvPr/>
          </p:nvGrpSpPr>
          <p:grpSpPr>
            <a:xfrm>
              <a:off x="5300172" y="-84743"/>
              <a:ext cx="3636135" cy="1400021"/>
              <a:chOff x="0" y="0"/>
              <a:chExt cx="3636133" cy="1400019"/>
            </a:xfrm>
          </p:grpSpPr>
          <p:sp>
            <p:nvSpPr>
              <p:cNvPr id="1963" name="Shape 1963"/>
              <p:cNvSpPr/>
              <p:nvPr/>
            </p:nvSpPr>
            <p:spPr>
              <a:xfrm>
                <a:off x="306507" y="522554"/>
                <a:ext cx="3328270"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单体应用API变更成本高</a:t>
                </a:r>
              </a:p>
            </p:txBody>
          </p:sp>
          <p:sp>
            <p:nvSpPr>
              <p:cNvPr id="1964" name="Shape 1964"/>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面临挑战</a:t>
                </a:r>
              </a:p>
            </p:txBody>
          </p:sp>
          <p:sp>
            <p:nvSpPr>
              <p:cNvPr id="1965" name="Shape 1965"/>
              <p:cNvSpPr/>
              <p:nvPr/>
            </p:nvSpPr>
            <p:spPr>
              <a:xfrm>
                <a:off x="307865" y="939771"/>
                <a:ext cx="3328269"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单体应用API交付周期长</a:t>
                </a:r>
              </a:p>
            </p:txBody>
          </p:sp>
        </p:grpSp>
        <p:grpSp>
          <p:nvGrpSpPr>
            <p:cNvPr id="1970" name="Group 1970"/>
            <p:cNvGrpSpPr/>
            <p:nvPr/>
          </p:nvGrpSpPr>
          <p:grpSpPr>
            <a:xfrm>
              <a:off x="0" y="-100899"/>
              <a:ext cx="3743235" cy="1432333"/>
              <a:chOff x="0" y="0"/>
              <a:chExt cx="3743234" cy="1432332"/>
            </a:xfrm>
          </p:grpSpPr>
          <p:sp>
            <p:nvSpPr>
              <p:cNvPr id="1967" name="Shape 1967"/>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业务需求</a:t>
                </a:r>
              </a:p>
            </p:txBody>
          </p:sp>
          <p:sp>
            <p:nvSpPr>
              <p:cNvPr id="1968" name="Shape 1968"/>
              <p:cNvSpPr/>
              <p:nvPr/>
            </p:nvSpPr>
            <p:spPr>
              <a:xfrm>
                <a:off x="306507" y="502277"/>
                <a:ext cx="3436728" cy="4137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支持发布者相关信息显示</a:t>
                </a:r>
              </a:p>
            </p:txBody>
          </p:sp>
          <p:sp>
            <p:nvSpPr>
              <p:cNvPr id="1969" name="Shape 1969"/>
              <p:cNvSpPr/>
              <p:nvPr/>
            </p:nvSpPr>
            <p:spPr>
              <a:xfrm>
                <a:off x="309732" y="972084"/>
                <a:ext cx="2521038"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支持POI信息显示</a:t>
                </a:r>
              </a:p>
            </p:txBody>
          </p:sp>
        </p:grpSp>
      </p:gr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975" name="Shape 1975"/>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独立服务，并持有数据</a:t>
            </a:r>
          </a:p>
        </p:txBody>
      </p:sp>
      <p:grpSp>
        <p:nvGrpSpPr>
          <p:cNvPr id="1983" name="Group 1983"/>
          <p:cNvGrpSpPr/>
          <p:nvPr/>
        </p:nvGrpSpPr>
        <p:grpSpPr>
          <a:xfrm>
            <a:off x="432989" y="1330400"/>
            <a:ext cx="10449645" cy="1444162"/>
            <a:chOff x="0" y="0"/>
            <a:chExt cx="10449644" cy="1444160"/>
          </a:xfrm>
        </p:grpSpPr>
        <p:grpSp>
          <p:nvGrpSpPr>
            <p:cNvPr id="1979" name="Group 1979"/>
            <p:cNvGrpSpPr/>
            <p:nvPr/>
          </p:nvGrpSpPr>
          <p:grpSpPr>
            <a:xfrm>
              <a:off x="6287037" y="0"/>
              <a:ext cx="4162608" cy="1440003"/>
              <a:chOff x="0" y="0"/>
              <a:chExt cx="4162607" cy="1440002"/>
            </a:xfrm>
          </p:grpSpPr>
          <p:sp>
            <p:nvSpPr>
              <p:cNvPr id="1976" name="Shape 1976"/>
              <p:cNvSpPr/>
              <p:nvPr/>
            </p:nvSpPr>
            <p:spPr>
              <a:xfrm>
                <a:off x="306507" y="979754"/>
                <a:ext cx="3856101"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搜索平台与FAST耦合度较高</a:t>
                </a:r>
              </a:p>
            </p:txBody>
          </p:sp>
          <p:sp>
            <p:nvSpPr>
              <p:cNvPr id="1977" name="Shape 1977"/>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面临挑战</a:t>
                </a:r>
              </a:p>
            </p:txBody>
          </p:sp>
          <p:sp>
            <p:nvSpPr>
              <p:cNvPr id="1978" name="Shape 1978"/>
              <p:cNvSpPr/>
              <p:nvPr/>
            </p:nvSpPr>
            <p:spPr>
              <a:xfrm>
                <a:off x="307865" y="507971"/>
                <a:ext cx="3696483"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替换搜索引擎FAST Search</a:t>
                </a:r>
              </a:p>
            </p:txBody>
          </p:sp>
        </p:grpSp>
        <p:sp>
          <p:nvSpPr>
            <p:cNvPr id="1980" name="Shape 1980"/>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业务需求</a:t>
              </a:r>
            </a:p>
          </p:txBody>
        </p:sp>
        <p:sp>
          <p:nvSpPr>
            <p:cNvPr id="1981" name="Shape 1981"/>
            <p:cNvSpPr/>
            <p:nvPr/>
          </p:nvSpPr>
          <p:spPr>
            <a:xfrm>
              <a:off x="306507" y="509970"/>
              <a:ext cx="37161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支持多边形的地理位置搜索</a:t>
              </a:r>
            </a:p>
          </p:txBody>
        </p:sp>
        <p:sp>
          <p:nvSpPr>
            <p:cNvPr id="1982" name="Shape 1982"/>
            <p:cNvSpPr/>
            <p:nvPr/>
          </p:nvSpPr>
          <p:spPr>
            <a:xfrm>
              <a:off x="309732" y="983912"/>
              <a:ext cx="3821312"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FAST Search的License成本</a:t>
              </a:r>
            </a:p>
          </p:txBody>
        </p:sp>
      </p:grpSp>
      <p:grpSp>
        <p:nvGrpSpPr>
          <p:cNvPr id="2022" name="Group 2022"/>
          <p:cNvGrpSpPr/>
          <p:nvPr/>
        </p:nvGrpSpPr>
        <p:grpSpPr>
          <a:xfrm>
            <a:off x="419648" y="2961962"/>
            <a:ext cx="9759192" cy="6713289"/>
            <a:chOff x="0" y="0"/>
            <a:chExt cx="9759191" cy="6713288"/>
          </a:xfrm>
        </p:grpSpPr>
        <p:grpSp>
          <p:nvGrpSpPr>
            <p:cNvPr id="1987" name="Group 1987"/>
            <p:cNvGrpSpPr/>
            <p:nvPr/>
          </p:nvGrpSpPr>
          <p:grpSpPr>
            <a:xfrm>
              <a:off x="0" y="0"/>
              <a:ext cx="5181432" cy="1350184"/>
              <a:chOff x="-165099" y="0"/>
              <a:chExt cx="5181431" cy="1350183"/>
            </a:xfrm>
          </p:grpSpPr>
          <p:sp>
            <p:nvSpPr>
              <p:cNvPr id="1984" name="Shape 1984"/>
              <p:cNvSpPr/>
              <p:nvPr/>
            </p:nvSpPr>
            <p:spPr>
              <a:xfrm>
                <a:off x="-16510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解决方案</a:t>
                </a:r>
              </a:p>
            </p:txBody>
          </p:sp>
          <p:sp>
            <p:nvSpPr>
              <p:cNvPr id="1985" name="Shape 1985"/>
              <p:cNvSpPr/>
              <p:nvPr/>
            </p:nvSpPr>
            <p:spPr>
              <a:xfrm>
                <a:off x="182604" y="483729"/>
                <a:ext cx="45543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独立搜索服务，提供统一搜索接口</a:t>
                </a:r>
              </a:p>
            </p:txBody>
          </p:sp>
          <p:sp>
            <p:nvSpPr>
              <p:cNvPr id="1986" name="Shape 1986"/>
              <p:cNvSpPr/>
              <p:nvPr/>
            </p:nvSpPr>
            <p:spPr>
              <a:xfrm>
                <a:off x="182604" y="936417"/>
                <a:ext cx="48337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遗留系统使用搜索服务替换原有逻辑</a:t>
                </a:r>
              </a:p>
            </p:txBody>
          </p:sp>
        </p:grpSp>
        <p:grpSp>
          <p:nvGrpSpPr>
            <p:cNvPr id="2021" name="Group 2021"/>
            <p:cNvGrpSpPr/>
            <p:nvPr/>
          </p:nvGrpSpPr>
          <p:grpSpPr>
            <a:xfrm>
              <a:off x="2406312" y="1293098"/>
              <a:ext cx="7352880" cy="5420191"/>
              <a:chOff x="0" y="0"/>
              <a:chExt cx="7352878" cy="5420189"/>
            </a:xfrm>
          </p:grpSpPr>
          <p:sp>
            <p:nvSpPr>
              <p:cNvPr id="1988" name="Shape 1988"/>
              <p:cNvSpPr/>
              <p:nvPr/>
            </p:nvSpPr>
            <p:spPr>
              <a:xfrm>
                <a:off x="4384776" y="3542790"/>
                <a:ext cx="941388" cy="1"/>
              </a:xfrm>
              <a:prstGeom prst="line">
                <a:avLst/>
              </a:prstGeom>
              <a:noFill/>
              <a:ln w="50800" cap="flat">
                <a:solidFill>
                  <a:schemeClr val="accent1">
                    <a:satOff val="-4409"/>
                    <a:lumOff val="-10509"/>
                  </a:schemeClr>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89" name="Shape 1989"/>
              <p:cNvSpPr/>
              <p:nvPr/>
            </p:nvSpPr>
            <p:spPr>
              <a:xfrm flipV="1">
                <a:off x="1569334" y="3542790"/>
                <a:ext cx="840291" cy="1"/>
              </a:xfrm>
              <a:prstGeom prst="line">
                <a:avLst/>
              </a:prstGeom>
              <a:noFill/>
              <a:ln w="508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90" name="Shape 1990"/>
              <p:cNvSpPr/>
              <p:nvPr/>
            </p:nvSpPr>
            <p:spPr>
              <a:xfrm flipV="1">
                <a:off x="5317440" y="2886256"/>
                <a:ext cx="1" cy="658128"/>
              </a:xfrm>
              <a:prstGeom prst="line">
                <a:avLst/>
              </a:prstGeom>
              <a:noFill/>
              <a:ln w="63500" cap="flat">
                <a:solidFill>
                  <a:srgbClr val="164F86"/>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91" name="Shape 1991"/>
              <p:cNvSpPr/>
              <p:nvPr/>
            </p:nvSpPr>
            <p:spPr>
              <a:xfrm>
                <a:off x="0" y="1635099"/>
                <a:ext cx="2455636" cy="1198891"/>
              </a:xfrm>
              <a:prstGeom prst="rect">
                <a:avLst/>
              </a:prstGeom>
              <a:solidFill>
                <a:srgbClr val="FFFFFF"/>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门户平台</a:t>
                </a:r>
              </a:p>
            </p:txBody>
          </p:sp>
          <p:grpSp>
            <p:nvGrpSpPr>
              <p:cNvPr id="1995" name="Group 1995"/>
              <p:cNvGrpSpPr/>
              <p:nvPr/>
            </p:nvGrpSpPr>
            <p:grpSpPr>
              <a:xfrm>
                <a:off x="151692" y="2918735"/>
                <a:ext cx="894032" cy="1889070"/>
                <a:chOff x="63500" y="0"/>
                <a:chExt cx="894031" cy="1889068"/>
              </a:xfrm>
            </p:grpSpPr>
            <p:sp>
              <p:nvSpPr>
                <p:cNvPr id="1992" name="Shape 1992"/>
                <p:cNvSpPr/>
                <p:nvPr/>
              </p:nvSpPr>
              <p:spPr>
                <a:xfrm flipV="1">
                  <a:off x="545735" y="-1"/>
                  <a:ext cx="1" cy="717552"/>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93" name="Shape 1993"/>
                <p:cNvSpPr/>
                <p:nvPr/>
              </p:nvSpPr>
              <p:spPr>
                <a:xfrm>
                  <a:off x="63500" y="1454220"/>
                  <a:ext cx="886765"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MySQL</a:t>
                  </a:r>
                </a:p>
              </p:txBody>
            </p:sp>
            <p:pic>
              <p:nvPicPr>
                <p:cNvPr id="1994" name="pasted-image.png"/>
                <p:cNvPicPr>
                  <a:picLocks noChangeAspect="1"/>
                </p:cNvPicPr>
                <p:nvPr/>
              </p:nvPicPr>
              <p:blipFill>
                <a:blip r:embed="rId3">
                  <a:extLst/>
                </a:blip>
                <a:stretch>
                  <a:fillRect/>
                </a:stretch>
              </p:blipFill>
              <p:spPr>
                <a:xfrm>
                  <a:off x="106703" y="808730"/>
                  <a:ext cx="850829" cy="638122"/>
                </a:xfrm>
                <a:prstGeom prst="rect">
                  <a:avLst/>
                </a:prstGeom>
                <a:ln w="12700" cap="flat">
                  <a:noFill/>
                  <a:miter lim="400000"/>
                </a:ln>
                <a:effectLst/>
              </p:spPr>
            </p:pic>
          </p:grpSp>
          <p:sp>
            <p:nvSpPr>
              <p:cNvPr id="1996" name="Shape 1996"/>
              <p:cNvSpPr/>
              <p:nvPr/>
            </p:nvSpPr>
            <p:spPr>
              <a:xfrm flipV="1">
                <a:off x="670502" y="995965"/>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97" name="Shape 1997"/>
              <p:cNvSpPr/>
              <p:nvPr/>
            </p:nvSpPr>
            <p:spPr>
              <a:xfrm flipV="1">
                <a:off x="1967057" y="1008665"/>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98" name="Shape 1998"/>
              <p:cNvSpPr/>
              <p:nvPr/>
            </p:nvSpPr>
            <p:spPr>
              <a:xfrm flipV="1">
                <a:off x="1315603" y="995965"/>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1999" name="Shape 1999"/>
              <p:cNvSpPr/>
              <p:nvPr/>
            </p:nvSpPr>
            <p:spPr>
              <a:xfrm>
                <a:off x="6479574" y="1691675"/>
                <a:ext cx="868633" cy="1186191"/>
              </a:xfrm>
              <a:prstGeom prst="roundRect">
                <a:avLst>
                  <a:gd name="adj" fmla="val 14621"/>
                </a:avLst>
              </a:prstGeom>
              <a:solidFill>
                <a:schemeClr val="accent6"/>
              </a:solidFill>
              <a:ln w="381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2000"/>
                </a:pPr>
                <a:r>
                  <a:t>Loc</a:t>
                </a:r>
              </a:p>
              <a:p>
                <a:pPr algn="ctr">
                  <a:defRPr sz="2000"/>
                </a:pPr>
                <a:r>
                  <a:t>Service</a:t>
                </a:r>
              </a:p>
            </p:txBody>
          </p:sp>
          <p:pic>
            <p:nvPicPr>
              <p:cNvPr id="2000" name="pasted-image.png"/>
              <p:cNvPicPr>
                <a:picLocks noChangeAspect="1"/>
              </p:cNvPicPr>
              <p:nvPr/>
            </p:nvPicPr>
            <p:blipFill>
              <a:blip r:embed="rId4">
                <a:extLst/>
              </a:blip>
              <a:stretch>
                <a:fillRect/>
              </a:stretch>
            </p:blipFill>
            <p:spPr>
              <a:xfrm>
                <a:off x="6991235" y="2565664"/>
                <a:ext cx="259081" cy="259081"/>
              </a:xfrm>
              <a:prstGeom prst="rect">
                <a:avLst/>
              </a:prstGeom>
              <a:ln w="12700" cap="flat">
                <a:noFill/>
                <a:miter lim="400000"/>
              </a:ln>
              <a:effectLst/>
            </p:spPr>
          </p:pic>
          <p:sp>
            <p:nvSpPr>
              <p:cNvPr id="2001" name="Shape 2001"/>
              <p:cNvSpPr/>
              <p:nvPr/>
            </p:nvSpPr>
            <p:spPr>
              <a:xfrm>
                <a:off x="2404823" y="3287803"/>
                <a:ext cx="1988678" cy="484576"/>
              </a:xfrm>
              <a:prstGeom prst="roundRect">
                <a:avLst>
                  <a:gd name="adj" fmla="val 26209"/>
                </a:avLst>
              </a:prstGeom>
              <a:solidFill>
                <a:schemeClr val="accent6"/>
              </a:solidFill>
              <a:ln w="381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2000"/>
                </a:lvl1pPr>
              </a:lstStyle>
              <a:p>
                <a:pPr/>
                <a:r>
                  <a:t>SearchService</a:t>
                </a:r>
              </a:p>
            </p:txBody>
          </p:sp>
          <p:sp>
            <p:nvSpPr>
              <p:cNvPr id="2002" name="Shape 2002"/>
              <p:cNvSpPr/>
              <p:nvPr/>
            </p:nvSpPr>
            <p:spPr>
              <a:xfrm flipV="1">
                <a:off x="3428410" y="3794327"/>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003" name="Shape 2003"/>
              <p:cNvSpPr/>
              <p:nvPr/>
            </p:nvSpPr>
            <p:spPr>
              <a:xfrm flipV="1">
                <a:off x="1586057" y="2873005"/>
                <a:ext cx="1" cy="675319"/>
              </a:xfrm>
              <a:prstGeom prst="line">
                <a:avLst/>
              </a:prstGeom>
              <a:noFill/>
              <a:ln w="63500" cap="flat">
                <a:solidFill>
                  <a:srgbClr val="164F86"/>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pic>
            <p:nvPicPr>
              <p:cNvPr id="2004" name="pasted-image.png"/>
              <p:cNvPicPr>
                <a:picLocks noChangeAspect="1"/>
              </p:cNvPicPr>
              <p:nvPr/>
            </p:nvPicPr>
            <p:blipFill>
              <a:blip r:embed="rId5">
                <a:extLst/>
              </a:blip>
              <a:stretch>
                <a:fillRect/>
              </a:stretch>
            </p:blipFill>
            <p:spPr>
              <a:xfrm>
                <a:off x="107063" y="137772"/>
                <a:ext cx="2114510" cy="822311"/>
              </a:xfrm>
              <a:prstGeom prst="rect">
                <a:avLst/>
              </a:prstGeom>
              <a:ln w="12700" cap="flat">
                <a:noFill/>
                <a:miter lim="400000"/>
              </a:ln>
              <a:effectLst/>
            </p:spPr>
          </p:pic>
          <p:sp>
            <p:nvSpPr>
              <p:cNvPr id="2005" name="Shape 2005"/>
              <p:cNvSpPr/>
              <p:nvPr/>
            </p:nvSpPr>
            <p:spPr>
              <a:xfrm flipV="1">
                <a:off x="4031473" y="1027959"/>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006" name="Shape 2006"/>
              <p:cNvSpPr/>
              <p:nvPr/>
            </p:nvSpPr>
            <p:spPr>
              <a:xfrm flipV="1">
                <a:off x="5023227" y="1040659"/>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007" name="Shape 2007"/>
              <p:cNvSpPr/>
              <p:nvPr/>
            </p:nvSpPr>
            <p:spPr>
              <a:xfrm flipV="1">
                <a:off x="6954783" y="1043537"/>
                <a:ext cx="1" cy="539752"/>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008" name="Shape 2008"/>
              <p:cNvSpPr/>
              <p:nvPr/>
            </p:nvSpPr>
            <p:spPr>
              <a:xfrm>
                <a:off x="3332801" y="441203"/>
                <a:ext cx="4020078" cy="529720"/>
              </a:xfrm>
              <a:prstGeom prst="rect">
                <a:avLst/>
              </a:prstGeom>
              <a:solidFill>
                <a:schemeClr val="accent1">
                  <a:satOff val="-4409"/>
                  <a:lumOff val="-10509"/>
                </a:schemeClr>
              </a:solidFill>
              <a:ln w="12700" cap="flat">
                <a:solidFill>
                  <a:srgbClr val="000000"/>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2000">
                    <a:solidFill>
                      <a:srgbClr val="FFFFFF"/>
                    </a:solidFill>
                  </a:defRPr>
                </a:lvl1pPr>
              </a:lstStyle>
              <a:p>
                <a:pPr/>
                <a:r>
                  <a:t>Native App</a:t>
                </a:r>
              </a:p>
            </p:txBody>
          </p:sp>
          <p:sp>
            <p:nvSpPr>
              <p:cNvPr id="2009" name="Shape 2009"/>
              <p:cNvSpPr/>
              <p:nvPr/>
            </p:nvSpPr>
            <p:spPr>
              <a:xfrm>
                <a:off x="4506044" y="0"/>
                <a:ext cx="1673592" cy="5105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b="1" sz="1900"/>
                </a:lvl1pPr>
              </a:lstStyle>
              <a:p>
                <a:pPr/>
                <a:r>
                  <a:t>IOS/Android</a:t>
                </a:r>
              </a:p>
            </p:txBody>
          </p:sp>
          <p:sp>
            <p:nvSpPr>
              <p:cNvPr id="2010" name="Shape 2010"/>
              <p:cNvSpPr/>
              <p:nvPr/>
            </p:nvSpPr>
            <p:spPr>
              <a:xfrm flipV="1">
                <a:off x="5960755" y="1055046"/>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2015" name="Group 2015"/>
              <p:cNvGrpSpPr/>
              <p:nvPr/>
            </p:nvGrpSpPr>
            <p:grpSpPr>
              <a:xfrm>
                <a:off x="3366603" y="1675546"/>
                <a:ext cx="3041739" cy="1186191"/>
                <a:chOff x="0" y="0"/>
                <a:chExt cx="3041737" cy="1186190"/>
              </a:xfrm>
            </p:grpSpPr>
            <p:sp>
              <p:nvSpPr>
                <p:cNvPr id="2011" name="Shape 2011"/>
                <p:cNvSpPr/>
                <p:nvPr/>
              </p:nvSpPr>
              <p:spPr>
                <a:xfrm>
                  <a:off x="0" y="0"/>
                  <a:ext cx="3041738" cy="1186191"/>
                </a:xfrm>
                <a:prstGeom prst="roundRect">
                  <a:avLst>
                    <a:gd name="adj" fmla="val 11228"/>
                  </a:avLst>
                </a:prstGeom>
                <a:solidFill>
                  <a:schemeClr val="accent6"/>
                </a:solidFill>
                <a:ln w="38100" cap="flat">
                  <a:solidFill>
                    <a:srgbClr val="164F86"/>
                  </a:solidFill>
                  <a:prstDash val="solid"/>
                  <a:miter lim="400000"/>
                </a:ln>
                <a:effectLst/>
              </p:spPr>
              <p:txBody>
                <a:bodyPr wrap="square" lIns="65023" tIns="65023" rIns="65023" bIns="65023" numCol="1" anchor="ctr">
                  <a:noAutofit/>
                </a:bodyPr>
                <a:lstStyle/>
                <a:p>
                  <a:pPr algn="ctr">
                    <a:defRPr sz="2800"/>
                  </a:pPr>
                </a:p>
              </p:txBody>
            </p:sp>
            <p:sp>
              <p:nvSpPr>
                <p:cNvPr id="2012" name="Shape 2012"/>
                <p:cNvSpPr/>
                <p:nvPr/>
              </p:nvSpPr>
              <p:spPr>
                <a:xfrm>
                  <a:off x="129134" y="220990"/>
                  <a:ext cx="868633" cy="831797"/>
                </a:xfrm>
                <a:prstGeom prst="roundRect">
                  <a:avLst>
                    <a:gd name="adj" fmla="val 15268"/>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2000"/>
                  </a:lvl1pPr>
                </a:lstStyle>
                <a:p>
                  <a:pPr/>
                  <a:r>
                    <a:t>EstateAPI</a:t>
                  </a:r>
                </a:p>
              </p:txBody>
            </p:sp>
            <p:sp>
              <p:nvSpPr>
                <p:cNvPr id="2013" name="Shape 2013"/>
                <p:cNvSpPr/>
                <p:nvPr/>
              </p:nvSpPr>
              <p:spPr>
                <a:xfrm>
                  <a:off x="1113016" y="212545"/>
                  <a:ext cx="868632" cy="848687"/>
                </a:xfrm>
                <a:prstGeom prst="roundRect">
                  <a:avLst>
                    <a:gd name="adj" fmla="val 14964"/>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p>
                  <a:pPr algn="ctr">
                    <a:defRPr sz="2000"/>
                  </a:pPr>
                  <a:r>
                    <a:t>POI</a:t>
                  </a:r>
                </a:p>
                <a:p>
                  <a:pPr algn="ctr">
                    <a:defRPr sz="2000"/>
                  </a:pPr>
                  <a:r>
                    <a:t>API</a:t>
                  </a:r>
                </a:p>
              </p:txBody>
            </p:sp>
            <p:sp>
              <p:nvSpPr>
                <p:cNvPr id="2014" name="Shape 2014"/>
                <p:cNvSpPr/>
                <p:nvPr/>
              </p:nvSpPr>
              <p:spPr>
                <a:xfrm>
                  <a:off x="2104275" y="196085"/>
                  <a:ext cx="868632" cy="848686"/>
                </a:xfrm>
                <a:prstGeom prst="roundRect">
                  <a:avLst>
                    <a:gd name="adj" fmla="val 14964"/>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p>
                  <a:pPr algn="ctr">
                    <a:defRPr sz="2000"/>
                  </a:pPr>
                  <a:r>
                    <a:t>Pub</a:t>
                  </a:r>
                </a:p>
                <a:p>
                  <a:pPr algn="ctr">
                    <a:defRPr sz="2000"/>
                  </a:pPr>
                  <a:r>
                    <a:t>API</a:t>
                  </a:r>
                </a:p>
              </p:txBody>
            </p:sp>
          </p:grpSp>
          <p:grpSp>
            <p:nvGrpSpPr>
              <p:cNvPr id="2020" name="Group 2020"/>
              <p:cNvGrpSpPr/>
              <p:nvPr/>
            </p:nvGrpSpPr>
            <p:grpSpPr>
              <a:xfrm>
                <a:off x="2711296" y="4307375"/>
                <a:ext cx="1459629" cy="1112815"/>
                <a:chOff x="0" y="-25400"/>
                <a:chExt cx="1459628" cy="1112814"/>
              </a:xfrm>
            </p:grpSpPr>
            <p:sp>
              <p:nvSpPr>
                <p:cNvPr id="2016" name="Shape 2016"/>
                <p:cNvSpPr/>
                <p:nvPr/>
              </p:nvSpPr>
              <p:spPr>
                <a:xfrm>
                  <a:off x="-1" y="652566"/>
                  <a:ext cx="1459630"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FAST Search </a:t>
                  </a:r>
                </a:p>
              </p:txBody>
            </p:sp>
            <p:grpSp>
              <p:nvGrpSpPr>
                <p:cNvPr id="2019" name="Group 2019"/>
                <p:cNvGrpSpPr/>
                <p:nvPr/>
              </p:nvGrpSpPr>
              <p:grpSpPr>
                <a:xfrm>
                  <a:off x="373806" y="-25400"/>
                  <a:ext cx="699316" cy="698419"/>
                  <a:chOff x="0" y="0"/>
                  <a:chExt cx="699315" cy="698418"/>
                </a:xfrm>
              </p:grpSpPr>
              <p:sp>
                <p:nvSpPr>
                  <p:cNvPr id="2017" name="Shape 2017"/>
                  <p:cNvSpPr/>
                  <p:nvPr/>
                </p:nvSpPr>
                <p:spPr>
                  <a:xfrm>
                    <a:off x="0" y="0"/>
                    <a:ext cx="699316" cy="698419"/>
                  </a:xfrm>
                  <a:prstGeom prst="ellipse">
                    <a:avLst/>
                  </a:prstGeom>
                  <a:solidFill>
                    <a:srgbClr val="DDDDDD"/>
                  </a:solidFill>
                  <a:ln w="12700" cap="flat">
                    <a:noFill/>
                    <a:miter lim="400000"/>
                  </a:ln>
                  <a:effectLst/>
                </p:spPr>
                <p:txBody>
                  <a:bodyPr wrap="square" lIns="65023" tIns="65023" rIns="65023" bIns="65023" numCol="1" anchor="ctr">
                    <a:noAutofit/>
                  </a:bodyPr>
                  <a:lstStyle/>
                  <a:p>
                    <a:pPr/>
                  </a:p>
                </p:txBody>
              </p:sp>
              <p:pic>
                <p:nvPicPr>
                  <p:cNvPr id="2018" name="pasted-image.png"/>
                  <p:cNvPicPr>
                    <a:picLocks noChangeAspect="1"/>
                  </p:cNvPicPr>
                  <p:nvPr/>
                </p:nvPicPr>
                <p:blipFill>
                  <a:blip r:embed="rId6">
                    <a:extLst/>
                  </a:blip>
                  <a:stretch>
                    <a:fillRect/>
                  </a:stretch>
                </p:blipFill>
                <p:spPr>
                  <a:xfrm>
                    <a:off x="142044" y="150007"/>
                    <a:ext cx="416805" cy="416805"/>
                  </a:xfrm>
                  <a:prstGeom prst="rect">
                    <a:avLst/>
                  </a:prstGeom>
                  <a:ln w="12700" cap="flat">
                    <a:noFill/>
                    <a:miter lim="400000"/>
                  </a:ln>
                  <a:effectLst/>
                </p:spPr>
              </p:pic>
            </p:grpSp>
          </p:grpSp>
        </p:grpSp>
      </p:grpSp>
      <p:sp>
        <p:nvSpPr>
          <p:cNvPr id="2023" name="Shape 2023"/>
          <p:cNvSpPr/>
          <p:nvPr/>
        </p:nvSpPr>
        <p:spPr>
          <a:xfrm>
            <a:off x="406924" y="2792333"/>
            <a:ext cx="12241753" cy="1"/>
          </a:xfrm>
          <a:prstGeom prst="line">
            <a:avLst/>
          </a:prstGeom>
          <a:ln w="25400">
            <a:solidFill>
              <a:schemeClr val="accent1"/>
            </a:solidFill>
            <a:prstDash val="sysDot"/>
            <a:miter lim="400000"/>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22" grpId="1"/>
    </p:bldLst>
  </p:timing>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7" name="Shape 2027"/>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搜索平台改造 - 3</a:t>
            </a:r>
          </a:p>
        </p:txBody>
      </p:sp>
      <p:grpSp>
        <p:nvGrpSpPr>
          <p:cNvPr id="2033" name="Group 2033"/>
          <p:cNvGrpSpPr/>
          <p:nvPr/>
        </p:nvGrpSpPr>
        <p:grpSpPr>
          <a:xfrm>
            <a:off x="432989" y="1330400"/>
            <a:ext cx="10291385" cy="968220"/>
            <a:chOff x="0" y="0"/>
            <a:chExt cx="10291384" cy="968219"/>
          </a:xfrm>
        </p:grpSpPr>
        <p:grpSp>
          <p:nvGrpSpPr>
            <p:cNvPr id="2030" name="Group 2030"/>
            <p:cNvGrpSpPr/>
            <p:nvPr/>
          </p:nvGrpSpPr>
          <p:grpSpPr>
            <a:xfrm>
              <a:off x="6287037" y="0"/>
              <a:ext cx="4004348" cy="968220"/>
              <a:chOff x="0" y="0"/>
              <a:chExt cx="4004347" cy="968219"/>
            </a:xfrm>
          </p:grpSpPr>
          <p:sp>
            <p:nvSpPr>
              <p:cNvPr id="2028" name="Shape 2028"/>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面临挑战</a:t>
                </a:r>
              </a:p>
            </p:txBody>
          </p:sp>
          <p:sp>
            <p:nvSpPr>
              <p:cNvPr id="2029" name="Shape 2029"/>
              <p:cNvSpPr/>
              <p:nvPr/>
            </p:nvSpPr>
            <p:spPr>
              <a:xfrm>
                <a:off x="307865" y="507971"/>
                <a:ext cx="3696483"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替换搜索引擎FAST Search</a:t>
                </a:r>
              </a:p>
            </p:txBody>
          </p:sp>
        </p:grpSp>
        <p:sp>
          <p:nvSpPr>
            <p:cNvPr id="2031" name="Shape 2031"/>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业务需求</a:t>
              </a:r>
            </a:p>
          </p:txBody>
        </p:sp>
        <p:sp>
          <p:nvSpPr>
            <p:cNvPr id="2032" name="Shape 2032"/>
            <p:cNvSpPr/>
            <p:nvPr/>
          </p:nvSpPr>
          <p:spPr>
            <a:xfrm>
              <a:off x="306507" y="509970"/>
              <a:ext cx="37161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支持多边形的地理位置搜索</a:t>
              </a:r>
            </a:p>
          </p:txBody>
        </p:sp>
      </p:grpSp>
      <p:sp>
        <p:nvSpPr>
          <p:cNvPr id="2034" name="Shape 2034"/>
          <p:cNvSpPr/>
          <p:nvPr/>
        </p:nvSpPr>
        <p:spPr>
          <a:xfrm>
            <a:off x="406924" y="2398633"/>
            <a:ext cx="12241753" cy="1"/>
          </a:xfrm>
          <a:prstGeom prst="line">
            <a:avLst/>
          </a:prstGeom>
          <a:ln w="25400">
            <a:solidFill>
              <a:schemeClr val="accent1"/>
            </a:solidFill>
            <a:prstDash val="sysDot"/>
            <a:miter lim="400000"/>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9" name="Shape 439"/>
          <p:cNvSpPr/>
          <p:nvPr/>
        </p:nvSpPr>
        <p:spPr>
          <a:xfrm>
            <a:off x="159733" y="98742"/>
            <a:ext cx="5908003" cy="407118"/>
          </a:xfrm>
          <a:prstGeom prst="rect">
            <a:avLst/>
          </a:prstGeom>
          <a:solidFill>
            <a:srgbClr val="FFFFFF"/>
          </a:solidFill>
          <a:ln w="12700">
            <a:miter lim="400000"/>
          </a:ln>
        </p:spPr>
        <p:txBody>
          <a:bodyPr lIns="65023" tIns="65023" rIns="65023" bIns="65023" anchor="ctr"/>
          <a:lstStyle/>
          <a:p>
            <a:pPr/>
          </a:p>
        </p:txBody>
      </p:sp>
      <p:sp>
        <p:nvSpPr>
          <p:cNvPr id="440" name="Shape 440"/>
          <p:cNvSpPr/>
          <p:nvPr/>
        </p:nvSpPr>
        <p:spPr>
          <a:xfrm>
            <a:off x="6861856" y="5337691"/>
            <a:ext cx="5960351" cy="410726"/>
          </a:xfrm>
          <a:prstGeom prst="rect">
            <a:avLst/>
          </a:prstGeom>
          <a:solidFill>
            <a:srgbClr val="FFFFFF"/>
          </a:solidFill>
          <a:ln w="12700">
            <a:miter lim="400000"/>
          </a:ln>
        </p:spPr>
        <p:txBody>
          <a:bodyPr lIns="65023" tIns="65023" rIns="65023" bIns="65023" anchor="ctr"/>
          <a:lstStyle/>
          <a:p>
            <a:pPr/>
          </a:p>
        </p:txBody>
      </p:sp>
      <p:sp>
        <p:nvSpPr>
          <p:cNvPr id="441" name="Shape 441"/>
          <p:cNvSpPr/>
          <p:nvPr/>
        </p:nvSpPr>
        <p:spPr>
          <a:xfrm>
            <a:off x="6897779" y="5733512"/>
            <a:ext cx="195680" cy="3631072"/>
          </a:xfrm>
          <a:prstGeom prst="rect">
            <a:avLst/>
          </a:prstGeom>
          <a:solidFill>
            <a:srgbClr val="FFFFFF"/>
          </a:solidFill>
          <a:ln w="12700">
            <a:miter lim="400000"/>
          </a:ln>
        </p:spPr>
        <p:txBody>
          <a:bodyPr lIns="65023" tIns="65023" rIns="65023" bIns="65023" anchor="ctr"/>
          <a:lstStyle/>
          <a:p>
            <a:pPr/>
          </a:p>
        </p:txBody>
      </p:sp>
      <p:grpSp>
        <p:nvGrpSpPr>
          <p:cNvPr id="446" name="Group 446"/>
          <p:cNvGrpSpPr/>
          <p:nvPr/>
        </p:nvGrpSpPr>
        <p:grpSpPr>
          <a:xfrm>
            <a:off x="-97625" y="525527"/>
            <a:ext cx="13004801" cy="4610831"/>
            <a:chOff x="0" y="0"/>
            <a:chExt cx="13004800" cy="4610830"/>
          </a:xfrm>
        </p:grpSpPr>
        <p:sp>
          <p:nvSpPr>
            <p:cNvPr id="442" name="Shape 442"/>
            <p:cNvSpPr/>
            <p:nvPr/>
          </p:nvSpPr>
          <p:spPr>
            <a:xfrm>
              <a:off x="248718" y="0"/>
              <a:ext cx="8177760" cy="588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b="1" sz="3000">
                  <a:latin typeface="+mj-lt"/>
                  <a:ea typeface="+mj-ea"/>
                  <a:cs typeface="+mj-cs"/>
                  <a:sym typeface="Helvetica Neue"/>
                </a:defRPr>
              </a:lvl1pPr>
            </a:lstStyle>
            <a:p>
              <a:pPr/>
              <a:r>
                <a:t>搜索热度趋势 - Google Trends</a:t>
              </a:r>
            </a:p>
          </p:txBody>
        </p:sp>
        <p:pic>
          <p:nvPicPr>
            <p:cNvPr id="443" name="pasted-image.png"/>
            <p:cNvPicPr>
              <a:picLocks noChangeAspect="1"/>
            </p:cNvPicPr>
            <p:nvPr/>
          </p:nvPicPr>
          <p:blipFill>
            <a:blip r:embed="rId2">
              <a:extLst/>
            </a:blip>
            <a:stretch>
              <a:fillRect/>
            </a:stretch>
          </p:blipFill>
          <p:spPr>
            <a:xfrm>
              <a:off x="0" y="825674"/>
              <a:ext cx="13004800" cy="3785157"/>
            </a:xfrm>
            <a:prstGeom prst="rect">
              <a:avLst/>
            </a:prstGeom>
            <a:ln w="12700" cap="flat">
              <a:noFill/>
              <a:miter lim="400000"/>
            </a:ln>
            <a:effectLst/>
          </p:spPr>
        </p:pic>
        <p:sp>
          <p:nvSpPr>
            <p:cNvPr id="444" name="Shape 444"/>
            <p:cNvSpPr/>
            <p:nvPr/>
          </p:nvSpPr>
          <p:spPr>
            <a:xfrm>
              <a:off x="11994980" y="825896"/>
              <a:ext cx="986028" cy="410727"/>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sp>
          <p:nvSpPr>
            <p:cNvPr id="445" name="Shape 445"/>
            <p:cNvSpPr/>
            <p:nvPr/>
          </p:nvSpPr>
          <p:spPr>
            <a:xfrm>
              <a:off x="5421146" y="2238453"/>
              <a:ext cx="2484756" cy="5888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3000">
                  <a:latin typeface="+mj-lt"/>
                  <a:ea typeface="+mj-ea"/>
                  <a:cs typeface="+mj-cs"/>
                  <a:sym typeface="Helvetica Neue"/>
                </a:defRPr>
              </a:lvl1pPr>
            </a:lstStyle>
            <a:p>
              <a:pPr/>
              <a:r>
                <a:t>Microservice</a:t>
              </a:r>
            </a:p>
          </p:txBody>
        </p:sp>
      </p:grpSp>
      <p:grpSp>
        <p:nvGrpSpPr>
          <p:cNvPr id="467" name="Group 467"/>
          <p:cNvGrpSpPr/>
          <p:nvPr/>
        </p:nvGrpSpPr>
        <p:grpSpPr>
          <a:xfrm>
            <a:off x="55026" y="5168899"/>
            <a:ext cx="13004801" cy="7166769"/>
            <a:chOff x="0" y="0"/>
            <a:chExt cx="13004800" cy="7166767"/>
          </a:xfrm>
        </p:grpSpPr>
        <p:grpSp>
          <p:nvGrpSpPr>
            <p:cNvPr id="462" name="Group 462"/>
            <p:cNvGrpSpPr/>
            <p:nvPr/>
          </p:nvGrpSpPr>
          <p:grpSpPr>
            <a:xfrm>
              <a:off x="0" y="-1"/>
              <a:ext cx="13004801" cy="7166769"/>
              <a:chOff x="0" y="0"/>
              <a:chExt cx="13004800" cy="7166767"/>
            </a:xfrm>
          </p:grpSpPr>
          <p:grpSp>
            <p:nvGrpSpPr>
              <p:cNvPr id="460" name="Group 460"/>
              <p:cNvGrpSpPr/>
              <p:nvPr/>
            </p:nvGrpSpPr>
            <p:grpSpPr>
              <a:xfrm>
                <a:off x="0" y="0"/>
                <a:ext cx="13004801" cy="7166768"/>
                <a:chOff x="0" y="0"/>
                <a:chExt cx="13004800" cy="7166767"/>
              </a:xfrm>
            </p:grpSpPr>
            <p:grpSp>
              <p:nvGrpSpPr>
                <p:cNvPr id="453" name="Group 453"/>
                <p:cNvGrpSpPr/>
                <p:nvPr/>
              </p:nvGrpSpPr>
              <p:grpSpPr>
                <a:xfrm>
                  <a:off x="273325" y="75641"/>
                  <a:ext cx="6180463" cy="3806627"/>
                  <a:chOff x="106506" y="0"/>
                  <a:chExt cx="6180461" cy="3806626"/>
                </a:xfrm>
              </p:grpSpPr>
              <p:sp>
                <p:nvSpPr>
                  <p:cNvPr id="447" name="Shape 447"/>
                  <p:cNvSpPr/>
                  <p:nvPr/>
                </p:nvSpPr>
                <p:spPr>
                  <a:xfrm>
                    <a:off x="106506" y="0"/>
                    <a:ext cx="3021423" cy="5509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b="1" sz="3000">
                        <a:latin typeface="+mj-lt"/>
                        <a:ea typeface="+mj-ea"/>
                        <a:cs typeface="+mj-cs"/>
                        <a:sym typeface="Helvetica Neue"/>
                      </a:defRPr>
                    </a:lvl1pPr>
                  </a:lstStyle>
                  <a:p>
                    <a:pPr/>
                    <a:r>
                      <a:t>相关搜索增长率</a:t>
                    </a:r>
                  </a:p>
                </p:txBody>
              </p:sp>
              <p:sp>
                <p:nvSpPr>
                  <p:cNvPr id="448" name="Shape 448"/>
                  <p:cNvSpPr/>
                  <p:nvPr/>
                </p:nvSpPr>
                <p:spPr>
                  <a:xfrm>
                    <a:off x="5787541" y="579772"/>
                    <a:ext cx="499428" cy="410726"/>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sp>
                <p:nvSpPr>
                  <p:cNvPr id="449" name="Shape 449"/>
                  <p:cNvSpPr/>
                  <p:nvPr/>
                </p:nvSpPr>
                <p:spPr>
                  <a:xfrm>
                    <a:off x="4735837" y="1256812"/>
                    <a:ext cx="986028" cy="410726"/>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sp>
                <p:nvSpPr>
                  <p:cNvPr id="450" name="Shape 450"/>
                  <p:cNvSpPr/>
                  <p:nvPr/>
                </p:nvSpPr>
                <p:spPr>
                  <a:xfrm>
                    <a:off x="4634237" y="2010244"/>
                    <a:ext cx="986028" cy="410726"/>
                  </a:xfrm>
                  <a:prstGeom prst="rect">
                    <a:avLst/>
                  </a:prstGeom>
                  <a:solidFill>
                    <a:srgbClr val="FAFAFA"/>
                  </a:solidFill>
                  <a:ln w="12700" cap="flat">
                    <a:noFill/>
                    <a:miter lim="400000"/>
                  </a:ln>
                  <a:effectLst/>
                </p:spPr>
                <p:txBody>
                  <a:bodyPr wrap="square" lIns="65023" tIns="65023" rIns="65023" bIns="65023" numCol="1" anchor="ctr">
                    <a:noAutofit/>
                  </a:bodyPr>
                  <a:lstStyle/>
                  <a:p>
                    <a:pPr/>
                  </a:p>
                </p:txBody>
              </p:sp>
              <p:sp>
                <p:nvSpPr>
                  <p:cNvPr id="451" name="Shape 451"/>
                  <p:cNvSpPr/>
                  <p:nvPr/>
                </p:nvSpPr>
                <p:spPr>
                  <a:xfrm>
                    <a:off x="4735837" y="2763676"/>
                    <a:ext cx="986028" cy="410726"/>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sp>
                <p:nvSpPr>
                  <p:cNvPr id="452" name="Shape 452"/>
                  <p:cNvSpPr/>
                  <p:nvPr/>
                </p:nvSpPr>
                <p:spPr>
                  <a:xfrm>
                    <a:off x="4735837" y="3395900"/>
                    <a:ext cx="986028" cy="410727"/>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grpSp>
            <p:sp>
              <p:nvSpPr>
                <p:cNvPr id="454" name="Shape 454"/>
                <p:cNvSpPr/>
                <p:nvPr/>
              </p:nvSpPr>
              <p:spPr>
                <a:xfrm>
                  <a:off x="0" y="0"/>
                  <a:ext cx="13004801" cy="0"/>
                </a:xfrm>
                <a:prstGeom prst="line">
                  <a:avLst/>
                </a:prstGeom>
                <a:noFill/>
                <a:ln w="25400" cap="flat">
                  <a:solidFill>
                    <a:schemeClr val="accent1"/>
                  </a:solidFill>
                  <a:custDash>
                    <a:ds d="600000" sp="6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455" name="Shape 455"/>
                <p:cNvSpPr/>
                <p:nvPr/>
              </p:nvSpPr>
              <p:spPr>
                <a:xfrm flipV="1">
                  <a:off x="6472608" y="10061"/>
                  <a:ext cx="1" cy="7156707"/>
                </a:xfrm>
                <a:prstGeom prst="line">
                  <a:avLst/>
                </a:prstGeom>
                <a:noFill/>
                <a:ln w="25400" cap="flat">
                  <a:solidFill>
                    <a:schemeClr val="accent1"/>
                  </a:solidFill>
                  <a:custDash>
                    <a:ds d="600000" sp="6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456" name="Shape 456"/>
                <p:cNvSpPr/>
                <p:nvPr/>
              </p:nvSpPr>
              <p:spPr>
                <a:xfrm>
                  <a:off x="4720078" y="1335194"/>
                  <a:ext cx="1130372"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r>
                    <a:t>+3450%</a:t>
                  </a:r>
                </a:p>
              </p:txBody>
            </p:sp>
            <p:sp>
              <p:nvSpPr>
                <p:cNvPr id="457" name="Shape 457"/>
                <p:cNvSpPr/>
                <p:nvPr/>
              </p:nvSpPr>
              <p:spPr>
                <a:xfrm>
                  <a:off x="4720078" y="2042074"/>
                  <a:ext cx="1130372"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r>
                    <a:t>+1350%</a:t>
                  </a:r>
                </a:p>
              </p:txBody>
            </p:sp>
            <p:sp>
              <p:nvSpPr>
                <p:cNvPr id="458" name="Shape 458"/>
                <p:cNvSpPr/>
                <p:nvPr/>
              </p:nvSpPr>
              <p:spPr>
                <a:xfrm>
                  <a:off x="4860820" y="2748953"/>
                  <a:ext cx="975889"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r>
                    <a:t>+450%</a:t>
                  </a:r>
                </a:p>
              </p:txBody>
            </p:sp>
            <p:sp>
              <p:nvSpPr>
                <p:cNvPr id="459" name="Shape 459"/>
                <p:cNvSpPr/>
                <p:nvPr/>
              </p:nvSpPr>
              <p:spPr>
                <a:xfrm>
                  <a:off x="4898920" y="3450348"/>
                  <a:ext cx="975889"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r>
                    <a:t>+100%</a:t>
                  </a:r>
                </a:p>
              </p:txBody>
            </p:sp>
          </p:grpSp>
          <p:pic>
            <p:nvPicPr>
              <p:cNvPr id="461" name="pasted-image.png"/>
              <p:cNvPicPr>
                <a:picLocks noChangeAspect="1"/>
              </p:cNvPicPr>
              <p:nvPr/>
            </p:nvPicPr>
            <p:blipFill>
              <a:blip r:embed="rId3">
                <a:extLst/>
              </a:blip>
              <a:stretch>
                <a:fillRect/>
              </a:stretch>
            </p:blipFill>
            <p:spPr>
              <a:xfrm>
                <a:off x="56312" y="543010"/>
                <a:ext cx="6356222" cy="4257027"/>
              </a:xfrm>
              <a:prstGeom prst="rect">
                <a:avLst/>
              </a:prstGeom>
              <a:ln w="12700" cap="flat">
                <a:noFill/>
                <a:miter lim="400000"/>
              </a:ln>
              <a:effectLst/>
            </p:spPr>
          </p:pic>
        </p:grpSp>
        <p:sp>
          <p:nvSpPr>
            <p:cNvPr id="463" name="Shape 463"/>
            <p:cNvSpPr/>
            <p:nvPr/>
          </p:nvSpPr>
          <p:spPr>
            <a:xfrm>
              <a:off x="5133862" y="1278061"/>
              <a:ext cx="1270001" cy="381719"/>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sp>
          <p:nvSpPr>
            <p:cNvPr id="464" name="Shape 464"/>
            <p:cNvSpPr/>
            <p:nvPr/>
          </p:nvSpPr>
          <p:spPr>
            <a:xfrm>
              <a:off x="4900403" y="2041166"/>
              <a:ext cx="1270001" cy="381718"/>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sp>
          <p:nvSpPr>
            <p:cNvPr id="465" name="Shape 465"/>
            <p:cNvSpPr/>
            <p:nvPr/>
          </p:nvSpPr>
          <p:spPr>
            <a:xfrm>
              <a:off x="4900403" y="2804270"/>
              <a:ext cx="1270001" cy="381719"/>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sp>
          <p:nvSpPr>
            <p:cNvPr id="466" name="Shape 466"/>
            <p:cNvSpPr/>
            <p:nvPr/>
          </p:nvSpPr>
          <p:spPr>
            <a:xfrm>
              <a:off x="4900403" y="3567375"/>
              <a:ext cx="1270001" cy="381719"/>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grpSp>
      <p:sp>
        <p:nvSpPr>
          <p:cNvPr id="468" name="Shape 468"/>
          <p:cNvSpPr/>
          <p:nvPr/>
        </p:nvSpPr>
        <p:spPr>
          <a:xfrm>
            <a:off x="4682229" y="6387514"/>
            <a:ext cx="1143866" cy="434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2000"/>
            </a:lvl1pPr>
          </a:lstStyle>
          <a:p>
            <a:pPr/>
            <a:r>
              <a:t>BreakOut</a:t>
            </a:r>
          </a:p>
        </p:txBody>
      </p:sp>
      <p:sp>
        <p:nvSpPr>
          <p:cNvPr id="469" name="Shape 469"/>
          <p:cNvSpPr/>
          <p:nvPr/>
        </p:nvSpPr>
        <p:spPr>
          <a:xfrm>
            <a:off x="4682229" y="7150619"/>
            <a:ext cx="1143866" cy="434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2000"/>
            </a:lvl1pPr>
          </a:lstStyle>
          <a:p>
            <a:pPr/>
            <a:r>
              <a:t>BreakOut</a:t>
            </a:r>
          </a:p>
        </p:txBody>
      </p:sp>
      <p:sp>
        <p:nvSpPr>
          <p:cNvPr id="470" name="Shape 470"/>
          <p:cNvSpPr/>
          <p:nvPr/>
        </p:nvSpPr>
        <p:spPr>
          <a:xfrm>
            <a:off x="4682229" y="7913723"/>
            <a:ext cx="969365" cy="434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2000"/>
            </a:lvl1pPr>
          </a:lstStyle>
          <a:p>
            <a:pPr/>
            <a:r>
              <a:t>+3500%</a:t>
            </a:r>
          </a:p>
        </p:txBody>
      </p:sp>
      <p:sp>
        <p:nvSpPr>
          <p:cNvPr id="471" name="Shape 471"/>
          <p:cNvSpPr/>
          <p:nvPr/>
        </p:nvSpPr>
        <p:spPr>
          <a:xfrm>
            <a:off x="4721767" y="8676827"/>
            <a:ext cx="969366" cy="434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2000"/>
            </a:lvl1pPr>
          </a:lstStyle>
          <a:p>
            <a:pPr/>
            <a:r>
              <a:t>+1550%</a:t>
            </a:r>
          </a:p>
        </p:txBody>
      </p:sp>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8" name="Shape 2038"/>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搜索平台改造 - 3</a:t>
            </a:r>
          </a:p>
        </p:txBody>
      </p:sp>
      <p:grpSp>
        <p:nvGrpSpPr>
          <p:cNvPr id="2044" name="Group 2044"/>
          <p:cNvGrpSpPr/>
          <p:nvPr/>
        </p:nvGrpSpPr>
        <p:grpSpPr>
          <a:xfrm>
            <a:off x="432989" y="1330400"/>
            <a:ext cx="10451003" cy="968220"/>
            <a:chOff x="0" y="0"/>
            <a:chExt cx="10451002" cy="968219"/>
          </a:xfrm>
        </p:grpSpPr>
        <p:grpSp>
          <p:nvGrpSpPr>
            <p:cNvPr id="2041" name="Group 2041"/>
            <p:cNvGrpSpPr/>
            <p:nvPr/>
          </p:nvGrpSpPr>
          <p:grpSpPr>
            <a:xfrm>
              <a:off x="6287037" y="0"/>
              <a:ext cx="4163966" cy="968220"/>
              <a:chOff x="0" y="0"/>
              <a:chExt cx="4163965" cy="968219"/>
            </a:xfrm>
          </p:grpSpPr>
          <p:sp>
            <p:nvSpPr>
              <p:cNvPr id="2039" name="Shape 2039"/>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面临挑战</a:t>
                </a:r>
              </a:p>
            </p:txBody>
          </p:sp>
          <p:sp>
            <p:nvSpPr>
              <p:cNvPr id="2040" name="Shape 2040"/>
              <p:cNvSpPr/>
              <p:nvPr/>
            </p:nvSpPr>
            <p:spPr>
              <a:xfrm>
                <a:off x="307865" y="507971"/>
                <a:ext cx="3856101"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搜索平台与FAST耦合度较高</a:t>
                </a:r>
              </a:p>
            </p:txBody>
          </p:sp>
        </p:grpSp>
        <p:sp>
          <p:nvSpPr>
            <p:cNvPr id="2042" name="Shape 2042"/>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业务需求</a:t>
              </a:r>
            </a:p>
          </p:txBody>
        </p:sp>
        <p:sp>
          <p:nvSpPr>
            <p:cNvPr id="2043" name="Shape 2043"/>
            <p:cNvSpPr/>
            <p:nvPr/>
          </p:nvSpPr>
          <p:spPr>
            <a:xfrm>
              <a:off x="306507" y="509970"/>
              <a:ext cx="37161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支持多边形的地理位置搜索</a:t>
              </a:r>
            </a:p>
          </p:txBody>
        </p:sp>
      </p:grpSp>
      <p:grpSp>
        <p:nvGrpSpPr>
          <p:cNvPr id="2083" name="Group 2083"/>
          <p:cNvGrpSpPr/>
          <p:nvPr/>
        </p:nvGrpSpPr>
        <p:grpSpPr>
          <a:xfrm>
            <a:off x="419648" y="2530162"/>
            <a:ext cx="9759192" cy="6713289"/>
            <a:chOff x="0" y="0"/>
            <a:chExt cx="9759191" cy="6713288"/>
          </a:xfrm>
        </p:grpSpPr>
        <p:grpSp>
          <p:nvGrpSpPr>
            <p:cNvPr id="2048" name="Group 2048"/>
            <p:cNvGrpSpPr/>
            <p:nvPr/>
          </p:nvGrpSpPr>
          <p:grpSpPr>
            <a:xfrm>
              <a:off x="0" y="0"/>
              <a:ext cx="5181432" cy="1350184"/>
              <a:chOff x="-165099" y="0"/>
              <a:chExt cx="5181431" cy="1350183"/>
            </a:xfrm>
          </p:grpSpPr>
          <p:sp>
            <p:nvSpPr>
              <p:cNvPr id="2045" name="Shape 2045"/>
              <p:cNvSpPr/>
              <p:nvPr/>
            </p:nvSpPr>
            <p:spPr>
              <a:xfrm>
                <a:off x="-16510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解决方案</a:t>
                </a:r>
              </a:p>
            </p:txBody>
          </p:sp>
          <p:sp>
            <p:nvSpPr>
              <p:cNvPr id="2046" name="Shape 2046"/>
              <p:cNvSpPr/>
              <p:nvPr/>
            </p:nvSpPr>
            <p:spPr>
              <a:xfrm>
                <a:off x="182604" y="483729"/>
                <a:ext cx="45543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独立搜索服务，提供统一搜索接口</a:t>
                </a:r>
              </a:p>
            </p:txBody>
          </p:sp>
          <p:sp>
            <p:nvSpPr>
              <p:cNvPr id="2047" name="Shape 2047"/>
              <p:cNvSpPr/>
              <p:nvPr/>
            </p:nvSpPr>
            <p:spPr>
              <a:xfrm>
                <a:off x="182604" y="936417"/>
                <a:ext cx="48337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遗留系统使用搜索服务替换原有逻辑</a:t>
                </a:r>
              </a:p>
            </p:txBody>
          </p:sp>
        </p:grpSp>
        <p:grpSp>
          <p:nvGrpSpPr>
            <p:cNvPr id="2082" name="Group 2082"/>
            <p:cNvGrpSpPr/>
            <p:nvPr/>
          </p:nvGrpSpPr>
          <p:grpSpPr>
            <a:xfrm>
              <a:off x="2334204" y="1293098"/>
              <a:ext cx="7424988" cy="5420191"/>
              <a:chOff x="-72107" y="0"/>
              <a:chExt cx="7424986" cy="5420189"/>
            </a:xfrm>
          </p:grpSpPr>
          <p:sp>
            <p:nvSpPr>
              <p:cNvPr id="2049" name="Shape 2049"/>
              <p:cNvSpPr/>
              <p:nvPr/>
            </p:nvSpPr>
            <p:spPr>
              <a:xfrm>
                <a:off x="4384776" y="3542790"/>
                <a:ext cx="941388" cy="1"/>
              </a:xfrm>
              <a:prstGeom prst="line">
                <a:avLst/>
              </a:prstGeom>
              <a:noFill/>
              <a:ln w="50800" cap="flat">
                <a:solidFill>
                  <a:schemeClr val="accent1">
                    <a:satOff val="-4409"/>
                    <a:lumOff val="-10509"/>
                  </a:schemeClr>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050" name="Shape 2050"/>
              <p:cNvSpPr/>
              <p:nvPr/>
            </p:nvSpPr>
            <p:spPr>
              <a:xfrm flipV="1">
                <a:off x="1569334" y="3542790"/>
                <a:ext cx="840291" cy="1"/>
              </a:xfrm>
              <a:prstGeom prst="line">
                <a:avLst/>
              </a:prstGeom>
              <a:noFill/>
              <a:ln w="508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051" name="Shape 2051"/>
              <p:cNvSpPr/>
              <p:nvPr/>
            </p:nvSpPr>
            <p:spPr>
              <a:xfrm flipV="1">
                <a:off x="5317440" y="2886256"/>
                <a:ext cx="1" cy="658128"/>
              </a:xfrm>
              <a:prstGeom prst="line">
                <a:avLst/>
              </a:prstGeom>
              <a:noFill/>
              <a:ln w="63500" cap="flat">
                <a:solidFill>
                  <a:srgbClr val="164F86"/>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052" name="Shape 2052"/>
              <p:cNvSpPr/>
              <p:nvPr/>
            </p:nvSpPr>
            <p:spPr>
              <a:xfrm>
                <a:off x="0" y="1635099"/>
                <a:ext cx="2455636" cy="1198891"/>
              </a:xfrm>
              <a:prstGeom prst="rect">
                <a:avLst/>
              </a:prstGeom>
              <a:solidFill>
                <a:srgbClr val="FFFFFF"/>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门户平台</a:t>
                </a:r>
              </a:p>
            </p:txBody>
          </p:sp>
          <p:grpSp>
            <p:nvGrpSpPr>
              <p:cNvPr id="2056" name="Group 2056"/>
              <p:cNvGrpSpPr/>
              <p:nvPr/>
            </p:nvGrpSpPr>
            <p:grpSpPr>
              <a:xfrm>
                <a:off x="-72108" y="2918735"/>
                <a:ext cx="1334366" cy="1889070"/>
                <a:chOff x="-160300" y="0"/>
                <a:chExt cx="1334365" cy="1889068"/>
              </a:xfrm>
            </p:grpSpPr>
            <p:sp>
              <p:nvSpPr>
                <p:cNvPr id="2053" name="Shape 2053"/>
                <p:cNvSpPr/>
                <p:nvPr/>
              </p:nvSpPr>
              <p:spPr>
                <a:xfrm flipV="1">
                  <a:off x="545735" y="-1"/>
                  <a:ext cx="1" cy="717552"/>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054" name="Shape 2054"/>
                <p:cNvSpPr/>
                <p:nvPr/>
              </p:nvSpPr>
              <p:spPr>
                <a:xfrm>
                  <a:off x="-160301" y="1454220"/>
                  <a:ext cx="1334366"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PostgreSQL</a:t>
                  </a:r>
                </a:p>
              </p:txBody>
            </p:sp>
            <p:pic>
              <p:nvPicPr>
                <p:cNvPr id="2055" name="pasted-image.png"/>
                <p:cNvPicPr>
                  <a:picLocks noChangeAspect="1"/>
                </p:cNvPicPr>
                <p:nvPr/>
              </p:nvPicPr>
              <p:blipFill>
                <a:blip r:embed="rId3">
                  <a:extLst/>
                </a:blip>
                <a:stretch>
                  <a:fillRect/>
                </a:stretch>
              </p:blipFill>
              <p:spPr>
                <a:xfrm>
                  <a:off x="106703" y="808730"/>
                  <a:ext cx="850829" cy="638122"/>
                </a:xfrm>
                <a:prstGeom prst="rect">
                  <a:avLst/>
                </a:prstGeom>
                <a:ln w="12700" cap="flat">
                  <a:noFill/>
                  <a:miter lim="400000"/>
                </a:ln>
                <a:effectLst/>
              </p:spPr>
            </p:pic>
          </p:grpSp>
          <p:sp>
            <p:nvSpPr>
              <p:cNvPr id="2057" name="Shape 2057"/>
              <p:cNvSpPr/>
              <p:nvPr/>
            </p:nvSpPr>
            <p:spPr>
              <a:xfrm flipV="1">
                <a:off x="670502" y="995965"/>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058" name="Shape 2058"/>
              <p:cNvSpPr/>
              <p:nvPr/>
            </p:nvSpPr>
            <p:spPr>
              <a:xfrm flipV="1">
                <a:off x="1967057" y="1008665"/>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059" name="Shape 2059"/>
              <p:cNvSpPr/>
              <p:nvPr/>
            </p:nvSpPr>
            <p:spPr>
              <a:xfrm flipV="1">
                <a:off x="1315603" y="995965"/>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060" name="Shape 2060"/>
              <p:cNvSpPr/>
              <p:nvPr/>
            </p:nvSpPr>
            <p:spPr>
              <a:xfrm>
                <a:off x="6479574" y="1691675"/>
                <a:ext cx="868633" cy="1186191"/>
              </a:xfrm>
              <a:prstGeom prst="roundRect">
                <a:avLst>
                  <a:gd name="adj" fmla="val 14621"/>
                </a:avLst>
              </a:prstGeom>
              <a:solidFill>
                <a:schemeClr val="accent6"/>
              </a:solidFill>
              <a:ln w="381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2000"/>
                </a:pPr>
                <a:r>
                  <a:t>Loc</a:t>
                </a:r>
              </a:p>
              <a:p>
                <a:pPr algn="ctr">
                  <a:defRPr sz="2000"/>
                </a:pPr>
                <a:r>
                  <a:t>Service</a:t>
                </a:r>
              </a:p>
            </p:txBody>
          </p:sp>
          <p:pic>
            <p:nvPicPr>
              <p:cNvPr id="2061" name="pasted-image.png"/>
              <p:cNvPicPr>
                <a:picLocks noChangeAspect="1"/>
              </p:cNvPicPr>
              <p:nvPr/>
            </p:nvPicPr>
            <p:blipFill>
              <a:blip r:embed="rId4">
                <a:extLst/>
              </a:blip>
              <a:stretch>
                <a:fillRect/>
              </a:stretch>
            </p:blipFill>
            <p:spPr>
              <a:xfrm>
                <a:off x="6991235" y="2565664"/>
                <a:ext cx="259081" cy="259081"/>
              </a:xfrm>
              <a:prstGeom prst="rect">
                <a:avLst/>
              </a:prstGeom>
              <a:ln w="12700" cap="flat">
                <a:noFill/>
                <a:miter lim="400000"/>
              </a:ln>
              <a:effectLst/>
            </p:spPr>
          </p:pic>
          <p:sp>
            <p:nvSpPr>
              <p:cNvPr id="2062" name="Shape 2062"/>
              <p:cNvSpPr/>
              <p:nvPr/>
            </p:nvSpPr>
            <p:spPr>
              <a:xfrm>
                <a:off x="2404823" y="3287803"/>
                <a:ext cx="1988678" cy="484576"/>
              </a:xfrm>
              <a:prstGeom prst="roundRect">
                <a:avLst>
                  <a:gd name="adj" fmla="val 26209"/>
                </a:avLst>
              </a:prstGeom>
              <a:solidFill>
                <a:schemeClr val="accent6"/>
              </a:solidFill>
              <a:ln w="381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2000"/>
                </a:lvl1pPr>
              </a:lstStyle>
              <a:p>
                <a:pPr/>
                <a:r>
                  <a:t>EngineService</a:t>
                </a:r>
              </a:p>
            </p:txBody>
          </p:sp>
          <p:sp>
            <p:nvSpPr>
              <p:cNvPr id="2063" name="Shape 2063"/>
              <p:cNvSpPr/>
              <p:nvPr/>
            </p:nvSpPr>
            <p:spPr>
              <a:xfrm flipV="1">
                <a:off x="3428410" y="3794327"/>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064" name="Shape 2064"/>
              <p:cNvSpPr/>
              <p:nvPr/>
            </p:nvSpPr>
            <p:spPr>
              <a:xfrm flipV="1">
                <a:off x="1586057" y="2873005"/>
                <a:ext cx="1" cy="675319"/>
              </a:xfrm>
              <a:prstGeom prst="line">
                <a:avLst/>
              </a:prstGeom>
              <a:noFill/>
              <a:ln w="63500" cap="flat">
                <a:solidFill>
                  <a:srgbClr val="164F86"/>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pic>
            <p:nvPicPr>
              <p:cNvPr id="2065" name="pasted-image.png"/>
              <p:cNvPicPr>
                <a:picLocks noChangeAspect="1"/>
              </p:cNvPicPr>
              <p:nvPr/>
            </p:nvPicPr>
            <p:blipFill>
              <a:blip r:embed="rId5">
                <a:extLst/>
              </a:blip>
              <a:stretch>
                <a:fillRect/>
              </a:stretch>
            </p:blipFill>
            <p:spPr>
              <a:xfrm>
                <a:off x="107063" y="137772"/>
                <a:ext cx="2114510" cy="822311"/>
              </a:xfrm>
              <a:prstGeom prst="rect">
                <a:avLst/>
              </a:prstGeom>
              <a:ln w="12700" cap="flat">
                <a:noFill/>
                <a:miter lim="400000"/>
              </a:ln>
              <a:effectLst/>
            </p:spPr>
          </p:pic>
          <p:sp>
            <p:nvSpPr>
              <p:cNvPr id="2066" name="Shape 2066"/>
              <p:cNvSpPr/>
              <p:nvPr/>
            </p:nvSpPr>
            <p:spPr>
              <a:xfrm flipV="1">
                <a:off x="4031473" y="1027959"/>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067" name="Shape 2067"/>
              <p:cNvSpPr/>
              <p:nvPr/>
            </p:nvSpPr>
            <p:spPr>
              <a:xfrm flipV="1">
                <a:off x="5023227" y="1040659"/>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068" name="Shape 2068"/>
              <p:cNvSpPr/>
              <p:nvPr/>
            </p:nvSpPr>
            <p:spPr>
              <a:xfrm flipV="1">
                <a:off x="6954783" y="1043537"/>
                <a:ext cx="1" cy="539752"/>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069" name="Shape 2069"/>
              <p:cNvSpPr/>
              <p:nvPr/>
            </p:nvSpPr>
            <p:spPr>
              <a:xfrm>
                <a:off x="3332801" y="441203"/>
                <a:ext cx="4020078" cy="529720"/>
              </a:xfrm>
              <a:prstGeom prst="rect">
                <a:avLst/>
              </a:prstGeom>
              <a:solidFill>
                <a:schemeClr val="accent1">
                  <a:satOff val="-4409"/>
                  <a:lumOff val="-10509"/>
                </a:schemeClr>
              </a:solidFill>
              <a:ln w="12700" cap="flat">
                <a:solidFill>
                  <a:srgbClr val="000000"/>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2000">
                    <a:solidFill>
                      <a:srgbClr val="FFFFFF"/>
                    </a:solidFill>
                  </a:defRPr>
                </a:lvl1pPr>
              </a:lstStyle>
              <a:p>
                <a:pPr/>
                <a:r>
                  <a:t>Native App</a:t>
                </a:r>
              </a:p>
            </p:txBody>
          </p:sp>
          <p:sp>
            <p:nvSpPr>
              <p:cNvPr id="2070" name="Shape 2070"/>
              <p:cNvSpPr/>
              <p:nvPr/>
            </p:nvSpPr>
            <p:spPr>
              <a:xfrm>
                <a:off x="4506044" y="0"/>
                <a:ext cx="1673592" cy="5105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b="1" sz="1900"/>
                </a:lvl1pPr>
              </a:lstStyle>
              <a:p>
                <a:pPr/>
                <a:r>
                  <a:t>IOS/Android</a:t>
                </a:r>
              </a:p>
            </p:txBody>
          </p:sp>
          <p:sp>
            <p:nvSpPr>
              <p:cNvPr id="2071" name="Shape 2071"/>
              <p:cNvSpPr/>
              <p:nvPr/>
            </p:nvSpPr>
            <p:spPr>
              <a:xfrm flipV="1">
                <a:off x="5960755" y="1055046"/>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2076" name="Group 2076"/>
              <p:cNvGrpSpPr/>
              <p:nvPr/>
            </p:nvGrpSpPr>
            <p:grpSpPr>
              <a:xfrm>
                <a:off x="3366603" y="1675546"/>
                <a:ext cx="3041739" cy="1186191"/>
                <a:chOff x="0" y="0"/>
                <a:chExt cx="3041737" cy="1186190"/>
              </a:xfrm>
            </p:grpSpPr>
            <p:sp>
              <p:nvSpPr>
                <p:cNvPr id="2072" name="Shape 2072"/>
                <p:cNvSpPr/>
                <p:nvPr/>
              </p:nvSpPr>
              <p:spPr>
                <a:xfrm>
                  <a:off x="0" y="0"/>
                  <a:ext cx="3041738" cy="1186191"/>
                </a:xfrm>
                <a:prstGeom prst="roundRect">
                  <a:avLst>
                    <a:gd name="adj" fmla="val 11228"/>
                  </a:avLst>
                </a:prstGeom>
                <a:solidFill>
                  <a:schemeClr val="accent6"/>
                </a:solidFill>
                <a:ln w="38100" cap="flat">
                  <a:solidFill>
                    <a:srgbClr val="164F86"/>
                  </a:solidFill>
                  <a:prstDash val="solid"/>
                  <a:miter lim="400000"/>
                </a:ln>
                <a:effectLst/>
              </p:spPr>
              <p:txBody>
                <a:bodyPr wrap="square" lIns="65023" tIns="65023" rIns="65023" bIns="65023" numCol="1" anchor="ctr">
                  <a:noAutofit/>
                </a:bodyPr>
                <a:lstStyle/>
                <a:p>
                  <a:pPr algn="ctr">
                    <a:defRPr sz="2800"/>
                  </a:pPr>
                </a:p>
              </p:txBody>
            </p:sp>
            <p:sp>
              <p:nvSpPr>
                <p:cNvPr id="2073" name="Shape 2073"/>
                <p:cNvSpPr/>
                <p:nvPr/>
              </p:nvSpPr>
              <p:spPr>
                <a:xfrm>
                  <a:off x="129134" y="220990"/>
                  <a:ext cx="868633" cy="831797"/>
                </a:xfrm>
                <a:prstGeom prst="roundRect">
                  <a:avLst>
                    <a:gd name="adj" fmla="val 15268"/>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2000"/>
                  </a:lvl1pPr>
                </a:lstStyle>
                <a:p>
                  <a:pPr/>
                  <a:r>
                    <a:t>EstateAPI</a:t>
                  </a:r>
                </a:p>
              </p:txBody>
            </p:sp>
            <p:sp>
              <p:nvSpPr>
                <p:cNvPr id="2074" name="Shape 2074"/>
                <p:cNvSpPr/>
                <p:nvPr/>
              </p:nvSpPr>
              <p:spPr>
                <a:xfrm>
                  <a:off x="1113016" y="212545"/>
                  <a:ext cx="868632" cy="848687"/>
                </a:xfrm>
                <a:prstGeom prst="roundRect">
                  <a:avLst>
                    <a:gd name="adj" fmla="val 14964"/>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p>
                  <a:pPr algn="ctr">
                    <a:defRPr sz="2000"/>
                  </a:pPr>
                  <a:r>
                    <a:t>POI</a:t>
                  </a:r>
                </a:p>
                <a:p>
                  <a:pPr algn="ctr">
                    <a:defRPr sz="2000"/>
                  </a:pPr>
                  <a:r>
                    <a:t>API</a:t>
                  </a:r>
                </a:p>
              </p:txBody>
            </p:sp>
            <p:sp>
              <p:nvSpPr>
                <p:cNvPr id="2075" name="Shape 2075"/>
                <p:cNvSpPr/>
                <p:nvPr/>
              </p:nvSpPr>
              <p:spPr>
                <a:xfrm>
                  <a:off x="2104275" y="196085"/>
                  <a:ext cx="868632" cy="848686"/>
                </a:xfrm>
                <a:prstGeom prst="roundRect">
                  <a:avLst>
                    <a:gd name="adj" fmla="val 14964"/>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p>
                  <a:pPr algn="ctr">
                    <a:defRPr sz="2000"/>
                  </a:pPr>
                  <a:r>
                    <a:t>Pub</a:t>
                  </a:r>
                </a:p>
                <a:p>
                  <a:pPr algn="ctr">
                    <a:defRPr sz="2000"/>
                  </a:pPr>
                  <a:r>
                    <a:t>API</a:t>
                  </a:r>
                </a:p>
              </p:txBody>
            </p:sp>
          </p:grpSp>
          <p:grpSp>
            <p:nvGrpSpPr>
              <p:cNvPr id="2081" name="Group 2081"/>
              <p:cNvGrpSpPr/>
              <p:nvPr/>
            </p:nvGrpSpPr>
            <p:grpSpPr>
              <a:xfrm>
                <a:off x="2711296" y="4307375"/>
                <a:ext cx="1459629" cy="1112815"/>
                <a:chOff x="0" y="-25400"/>
                <a:chExt cx="1459628" cy="1112814"/>
              </a:xfrm>
            </p:grpSpPr>
            <p:sp>
              <p:nvSpPr>
                <p:cNvPr id="2077" name="Shape 2077"/>
                <p:cNvSpPr/>
                <p:nvPr/>
              </p:nvSpPr>
              <p:spPr>
                <a:xfrm>
                  <a:off x="-1" y="652566"/>
                  <a:ext cx="1459630"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FAST Search </a:t>
                  </a:r>
                </a:p>
              </p:txBody>
            </p:sp>
            <p:grpSp>
              <p:nvGrpSpPr>
                <p:cNvPr id="2080" name="Group 2080"/>
                <p:cNvGrpSpPr/>
                <p:nvPr/>
              </p:nvGrpSpPr>
              <p:grpSpPr>
                <a:xfrm>
                  <a:off x="373806" y="-25400"/>
                  <a:ext cx="699316" cy="698419"/>
                  <a:chOff x="0" y="0"/>
                  <a:chExt cx="699315" cy="698418"/>
                </a:xfrm>
              </p:grpSpPr>
              <p:sp>
                <p:nvSpPr>
                  <p:cNvPr id="2078" name="Shape 2078"/>
                  <p:cNvSpPr/>
                  <p:nvPr/>
                </p:nvSpPr>
                <p:spPr>
                  <a:xfrm>
                    <a:off x="0" y="0"/>
                    <a:ext cx="699316" cy="698419"/>
                  </a:xfrm>
                  <a:prstGeom prst="ellipse">
                    <a:avLst/>
                  </a:prstGeom>
                  <a:solidFill>
                    <a:srgbClr val="DDDDDD"/>
                  </a:solidFill>
                  <a:ln w="12700" cap="flat">
                    <a:noFill/>
                    <a:miter lim="400000"/>
                  </a:ln>
                  <a:effectLst/>
                </p:spPr>
                <p:txBody>
                  <a:bodyPr wrap="square" lIns="65023" tIns="65023" rIns="65023" bIns="65023" numCol="1" anchor="ctr">
                    <a:noAutofit/>
                  </a:bodyPr>
                  <a:lstStyle/>
                  <a:p>
                    <a:pPr/>
                  </a:p>
                </p:txBody>
              </p:sp>
              <p:pic>
                <p:nvPicPr>
                  <p:cNvPr id="2079" name="pasted-image.png"/>
                  <p:cNvPicPr>
                    <a:picLocks noChangeAspect="1"/>
                  </p:cNvPicPr>
                  <p:nvPr/>
                </p:nvPicPr>
                <p:blipFill>
                  <a:blip r:embed="rId6">
                    <a:extLst/>
                  </a:blip>
                  <a:stretch>
                    <a:fillRect/>
                  </a:stretch>
                </p:blipFill>
                <p:spPr>
                  <a:xfrm>
                    <a:off x="142044" y="150007"/>
                    <a:ext cx="416805" cy="416805"/>
                  </a:xfrm>
                  <a:prstGeom prst="rect">
                    <a:avLst/>
                  </a:prstGeom>
                  <a:ln w="12700" cap="flat">
                    <a:noFill/>
                    <a:miter lim="400000"/>
                  </a:ln>
                  <a:effectLst/>
                </p:spPr>
              </p:pic>
            </p:grpSp>
          </p:grpSp>
        </p:grpSp>
      </p:grpSp>
      <p:sp>
        <p:nvSpPr>
          <p:cNvPr id="2084" name="Shape 2084"/>
          <p:cNvSpPr/>
          <p:nvPr/>
        </p:nvSpPr>
        <p:spPr>
          <a:xfrm>
            <a:off x="406924" y="2398633"/>
            <a:ext cx="12241753" cy="1"/>
          </a:xfrm>
          <a:prstGeom prst="line">
            <a:avLst/>
          </a:prstGeom>
          <a:ln w="25400">
            <a:solidFill>
              <a:schemeClr val="accent1"/>
            </a:solidFill>
            <a:prstDash val="sysDot"/>
            <a:miter lim="400000"/>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2085" name="Shape 2085"/>
          <p:cNvSpPr/>
          <p:nvPr/>
        </p:nvSpPr>
        <p:spPr>
          <a:xfrm>
            <a:off x="6861375" y="7711227"/>
            <a:ext cx="5222749" cy="63551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4000"/>
            </a:lvl1pPr>
          </a:lstStyle>
          <a:p>
            <a:pPr/>
            <a:r>
              <a:t>抽取服务，并持有数据</a:t>
            </a:r>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9" name="Shape 2089"/>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搜索平台改造 - 3</a:t>
            </a:r>
          </a:p>
        </p:txBody>
      </p:sp>
      <p:grpSp>
        <p:nvGrpSpPr>
          <p:cNvPr id="2095" name="Group 2095"/>
          <p:cNvGrpSpPr/>
          <p:nvPr/>
        </p:nvGrpSpPr>
        <p:grpSpPr>
          <a:xfrm>
            <a:off x="432989" y="1330400"/>
            <a:ext cx="10449645" cy="923737"/>
            <a:chOff x="0" y="0"/>
            <a:chExt cx="10449644" cy="923736"/>
          </a:xfrm>
        </p:grpSpPr>
        <p:grpSp>
          <p:nvGrpSpPr>
            <p:cNvPr id="2092" name="Group 2092"/>
            <p:cNvGrpSpPr/>
            <p:nvPr/>
          </p:nvGrpSpPr>
          <p:grpSpPr>
            <a:xfrm>
              <a:off x="6287037" y="0"/>
              <a:ext cx="4162608" cy="906603"/>
              <a:chOff x="0" y="0"/>
              <a:chExt cx="4162607" cy="906602"/>
            </a:xfrm>
          </p:grpSpPr>
          <p:sp>
            <p:nvSpPr>
              <p:cNvPr id="2090" name="Shape 2090"/>
              <p:cNvSpPr/>
              <p:nvPr/>
            </p:nvSpPr>
            <p:spPr>
              <a:xfrm>
                <a:off x="306507" y="446354"/>
                <a:ext cx="3856101"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搜索平台与FAST耦合度较高</a:t>
                </a:r>
              </a:p>
            </p:txBody>
          </p:sp>
          <p:sp>
            <p:nvSpPr>
              <p:cNvPr id="2091" name="Shape 2091"/>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面临挑战</a:t>
                </a:r>
              </a:p>
            </p:txBody>
          </p:sp>
        </p:grpSp>
        <p:sp>
          <p:nvSpPr>
            <p:cNvPr id="2093" name="Shape 2093"/>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业务需求</a:t>
              </a:r>
            </a:p>
          </p:txBody>
        </p:sp>
        <p:sp>
          <p:nvSpPr>
            <p:cNvPr id="2094" name="Shape 2094"/>
            <p:cNvSpPr/>
            <p:nvPr/>
          </p:nvSpPr>
          <p:spPr>
            <a:xfrm>
              <a:off x="306507" y="509970"/>
              <a:ext cx="37161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支持多边形的地理位置搜索</a:t>
              </a:r>
            </a:p>
          </p:txBody>
        </p:sp>
      </p:grpSp>
      <p:grpSp>
        <p:nvGrpSpPr>
          <p:cNvPr id="2140" name="Group 2140"/>
          <p:cNvGrpSpPr/>
          <p:nvPr/>
        </p:nvGrpSpPr>
        <p:grpSpPr>
          <a:xfrm>
            <a:off x="419648" y="2606362"/>
            <a:ext cx="9759192" cy="6713289"/>
            <a:chOff x="0" y="0"/>
            <a:chExt cx="9759191" cy="6713288"/>
          </a:xfrm>
        </p:grpSpPr>
        <p:grpSp>
          <p:nvGrpSpPr>
            <p:cNvPr id="2099" name="Group 2099"/>
            <p:cNvGrpSpPr/>
            <p:nvPr/>
          </p:nvGrpSpPr>
          <p:grpSpPr>
            <a:xfrm>
              <a:off x="0" y="0"/>
              <a:ext cx="5181432" cy="1350184"/>
              <a:chOff x="-165099" y="0"/>
              <a:chExt cx="5181431" cy="1350183"/>
            </a:xfrm>
          </p:grpSpPr>
          <p:sp>
            <p:nvSpPr>
              <p:cNvPr id="2096" name="Shape 2096"/>
              <p:cNvSpPr/>
              <p:nvPr/>
            </p:nvSpPr>
            <p:spPr>
              <a:xfrm>
                <a:off x="-16510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解决方案</a:t>
                </a:r>
              </a:p>
            </p:txBody>
          </p:sp>
          <p:sp>
            <p:nvSpPr>
              <p:cNvPr id="2097" name="Shape 2097"/>
              <p:cNvSpPr/>
              <p:nvPr/>
            </p:nvSpPr>
            <p:spPr>
              <a:xfrm>
                <a:off x="182604" y="483729"/>
                <a:ext cx="45543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独立搜索服务，提供统一搜索接口</a:t>
                </a:r>
              </a:p>
            </p:txBody>
          </p:sp>
          <p:sp>
            <p:nvSpPr>
              <p:cNvPr id="2098" name="Shape 2098"/>
              <p:cNvSpPr/>
              <p:nvPr/>
            </p:nvSpPr>
            <p:spPr>
              <a:xfrm>
                <a:off x="182604" y="936417"/>
                <a:ext cx="48337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遗留系统使用搜索服务替换原有逻辑</a:t>
                </a:r>
              </a:p>
            </p:txBody>
          </p:sp>
        </p:grpSp>
        <p:grpSp>
          <p:nvGrpSpPr>
            <p:cNvPr id="2139" name="Group 2139"/>
            <p:cNvGrpSpPr/>
            <p:nvPr/>
          </p:nvGrpSpPr>
          <p:grpSpPr>
            <a:xfrm>
              <a:off x="2334204" y="1293098"/>
              <a:ext cx="7424988" cy="5420191"/>
              <a:chOff x="-72107" y="0"/>
              <a:chExt cx="7424986" cy="5420189"/>
            </a:xfrm>
          </p:grpSpPr>
          <p:sp>
            <p:nvSpPr>
              <p:cNvPr id="2100" name="Shape 2100"/>
              <p:cNvSpPr/>
              <p:nvPr/>
            </p:nvSpPr>
            <p:spPr>
              <a:xfrm>
                <a:off x="4384776" y="3542790"/>
                <a:ext cx="941388" cy="1"/>
              </a:xfrm>
              <a:prstGeom prst="line">
                <a:avLst/>
              </a:prstGeom>
              <a:noFill/>
              <a:ln w="50800" cap="flat">
                <a:solidFill>
                  <a:schemeClr val="accent1">
                    <a:satOff val="-4409"/>
                    <a:lumOff val="-10509"/>
                  </a:schemeClr>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01" name="Shape 2101"/>
              <p:cNvSpPr/>
              <p:nvPr/>
            </p:nvSpPr>
            <p:spPr>
              <a:xfrm flipV="1">
                <a:off x="1569333" y="3542790"/>
                <a:ext cx="840292" cy="1"/>
              </a:xfrm>
              <a:prstGeom prst="line">
                <a:avLst/>
              </a:prstGeom>
              <a:noFill/>
              <a:ln w="508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02" name="Shape 2102"/>
              <p:cNvSpPr/>
              <p:nvPr/>
            </p:nvSpPr>
            <p:spPr>
              <a:xfrm flipV="1">
                <a:off x="5317440" y="2886257"/>
                <a:ext cx="1" cy="658127"/>
              </a:xfrm>
              <a:prstGeom prst="line">
                <a:avLst/>
              </a:prstGeom>
              <a:noFill/>
              <a:ln w="63500" cap="flat">
                <a:solidFill>
                  <a:srgbClr val="164F86"/>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03" name="Shape 2103"/>
              <p:cNvSpPr/>
              <p:nvPr/>
            </p:nvSpPr>
            <p:spPr>
              <a:xfrm>
                <a:off x="0" y="1635099"/>
                <a:ext cx="2455636" cy="1198891"/>
              </a:xfrm>
              <a:prstGeom prst="rect">
                <a:avLst/>
              </a:prstGeom>
              <a:solidFill>
                <a:srgbClr val="FFFFFF"/>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门户平台</a:t>
                </a:r>
              </a:p>
            </p:txBody>
          </p:sp>
          <p:grpSp>
            <p:nvGrpSpPr>
              <p:cNvPr id="2107" name="Group 2107"/>
              <p:cNvGrpSpPr/>
              <p:nvPr/>
            </p:nvGrpSpPr>
            <p:grpSpPr>
              <a:xfrm>
                <a:off x="-72108" y="2918735"/>
                <a:ext cx="1334366" cy="1889070"/>
                <a:chOff x="-160300" y="0"/>
                <a:chExt cx="1334365" cy="1889068"/>
              </a:xfrm>
            </p:grpSpPr>
            <p:sp>
              <p:nvSpPr>
                <p:cNvPr id="2104" name="Shape 2104"/>
                <p:cNvSpPr/>
                <p:nvPr/>
              </p:nvSpPr>
              <p:spPr>
                <a:xfrm flipV="1">
                  <a:off x="545735" y="-1"/>
                  <a:ext cx="1" cy="717552"/>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05" name="Shape 2105"/>
                <p:cNvSpPr/>
                <p:nvPr/>
              </p:nvSpPr>
              <p:spPr>
                <a:xfrm>
                  <a:off x="-160301" y="1454220"/>
                  <a:ext cx="1334366"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PostgreSQL</a:t>
                  </a:r>
                </a:p>
              </p:txBody>
            </p:sp>
            <p:pic>
              <p:nvPicPr>
                <p:cNvPr id="2106" name="pasted-image.png"/>
                <p:cNvPicPr>
                  <a:picLocks noChangeAspect="1"/>
                </p:cNvPicPr>
                <p:nvPr/>
              </p:nvPicPr>
              <p:blipFill>
                <a:blip r:embed="rId3">
                  <a:extLst/>
                </a:blip>
                <a:stretch>
                  <a:fillRect/>
                </a:stretch>
              </p:blipFill>
              <p:spPr>
                <a:xfrm>
                  <a:off x="106703" y="808730"/>
                  <a:ext cx="850829" cy="638122"/>
                </a:xfrm>
                <a:prstGeom prst="rect">
                  <a:avLst/>
                </a:prstGeom>
                <a:ln w="12700" cap="flat">
                  <a:noFill/>
                  <a:miter lim="400000"/>
                </a:ln>
                <a:effectLst/>
              </p:spPr>
            </p:pic>
          </p:grpSp>
          <p:sp>
            <p:nvSpPr>
              <p:cNvPr id="2108" name="Shape 2108"/>
              <p:cNvSpPr/>
              <p:nvPr/>
            </p:nvSpPr>
            <p:spPr>
              <a:xfrm flipV="1">
                <a:off x="670502" y="995965"/>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09" name="Shape 2109"/>
              <p:cNvSpPr/>
              <p:nvPr/>
            </p:nvSpPr>
            <p:spPr>
              <a:xfrm flipV="1">
                <a:off x="1967056" y="1008665"/>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10" name="Shape 2110"/>
              <p:cNvSpPr/>
              <p:nvPr/>
            </p:nvSpPr>
            <p:spPr>
              <a:xfrm flipV="1">
                <a:off x="1315603" y="995965"/>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11" name="Shape 2111"/>
              <p:cNvSpPr/>
              <p:nvPr/>
            </p:nvSpPr>
            <p:spPr>
              <a:xfrm>
                <a:off x="6479574" y="1691675"/>
                <a:ext cx="868632" cy="1186192"/>
              </a:xfrm>
              <a:prstGeom prst="roundRect">
                <a:avLst>
                  <a:gd name="adj" fmla="val 14621"/>
                </a:avLst>
              </a:prstGeom>
              <a:solidFill>
                <a:schemeClr val="accent6"/>
              </a:solidFill>
              <a:ln w="381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2000"/>
                </a:pPr>
                <a:r>
                  <a:t>Loc</a:t>
                </a:r>
              </a:p>
              <a:p>
                <a:pPr algn="ctr">
                  <a:defRPr sz="2000"/>
                </a:pPr>
                <a:r>
                  <a:t>Service</a:t>
                </a:r>
              </a:p>
            </p:txBody>
          </p:sp>
          <p:pic>
            <p:nvPicPr>
              <p:cNvPr id="2112" name="pasted-image.png"/>
              <p:cNvPicPr>
                <a:picLocks noChangeAspect="1"/>
              </p:cNvPicPr>
              <p:nvPr/>
            </p:nvPicPr>
            <p:blipFill>
              <a:blip r:embed="rId4">
                <a:extLst/>
              </a:blip>
              <a:stretch>
                <a:fillRect/>
              </a:stretch>
            </p:blipFill>
            <p:spPr>
              <a:xfrm>
                <a:off x="6991235" y="2565664"/>
                <a:ext cx="259081" cy="259081"/>
              </a:xfrm>
              <a:prstGeom prst="rect">
                <a:avLst/>
              </a:prstGeom>
              <a:ln w="12700" cap="flat">
                <a:noFill/>
                <a:miter lim="400000"/>
              </a:ln>
              <a:effectLst/>
            </p:spPr>
          </p:pic>
          <p:sp>
            <p:nvSpPr>
              <p:cNvPr id="2113" name="Shape 2113"/>
              <p:cNvSpPr/>
              <p:nvPr/>
            </p:nvSpPr>
            <p:spPr>
              <a:xfrm>
                <a:off x="2404823" y="3287802"/>
                <a:ext cx="1988678" cy="484577"/>
              </a:xfrm>
              <a:prstGeom prst="roundRect">
                <a:avLst>
                  <a:gd name="adj" fmla="val 26209"/>
                </a:avLst>
              </a:prstGeom>
              <a:solidFill>
                <a:schemeClr val="accent6"/>
              </a:solidFill>
              <a:ln w="381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2000"/>
                </a:lvl1pPr>
              </a:lstStyle>
              <a:p>
                <a:pPr/>
                <a:r>
                  <a:t>EngineService</a:t>
                </a:r>
              </a:p>
            </p:txBody>
          </p:sp>
          <p:sp>
            <p:nvSpPr>
              <p:cNvPr id="2114" name="Shape 2114"/>
              <p:cNvSpPr/>
              <p:nvPr/>
            </p:nvSpPr>
            <p:spPr>
              <a:xfrm flipV="1">
                <a:off x="3428410" y="3794326"/>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15" name="Shape 2115"/>
              <p:cNvSpPr/>
              <p:nvPr/>
            </p:nvSpPr>
            <p:spPr>
              <a:xfrm flipV="1">
                <a:off x="1586056" y="2873005"/>
                <a:ext cx="1" cy="675318"/>
              </a:xfrm>
              <a:prstGeom prst="line">
                <a:avLst/>
              </a:prstGeom>
              <a:noFill/>
              <a:ln w="63500" cap="flat">
                <a:solidFill>
                  <a:srgbClr val="164F86"/>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pic>
            <p:nvPicPr>
              <p:cNvPr id="2116" name="pasted-image.png"/>
              <p:cNvPicPr>
                <a:picLocks noChangeAspect="1"/>
              </p:cNvPicPr>
              <p:nvPr/>
            </p:nvPicPr>
            <p:blipFill>
              <a:blip r:embed="rId5">
                <a:extLst/>
              </a:blip>
              <a:stretch>
                <a:fillRect/>
              </a:stretch>
            </p:blipFill>
            <p:spPr>
              <a:xfrm>
                <a:off x="107063" y="137772"/>
                <a:ext cx="2114510" cy="822311"/>
              </a:xfrm>
              <a:prstGeom prst="rect">
                <a:avLst/>
              </a:prstGeom>
              <a:ln w="12700" cap="flat">
                <a:noFill/>
                <a:miter lim="400000"/>
              </a:ln>
              <a:effectLst/>
            </p:spPr>
          </p:pic>
          <p:sp>
            <p:nvSpPr>
              <p:cNvPr id="2117" name="Shape 2117"/>
              <p:cNvSpPr/>
              <p:nvPr/>
            </p:nvSpPr>
            <p:spPr>
              <a:xfrm flipV="1">
                <a:off x="4031473" y="1027959"/>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18" name="Shape 2118"/>
              <p:cNvSpPr/>
              <p:nvPr/>
            </p:nvSpPr>
            <p:spPr>
              <a:xfrm flipV="1">
                <a:off x="5023227" y="1040659"/>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19" name="Shape 2119"/>
              <p:cNvSpPr/>
              <p:nvPr/>
            </p:nvSpPr>
            <p:spPr>
              <a:xfrm flipV="1">
                <a:off x="6954783" y="1043538"/>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20" name="Shape 2120"/>
              <p:cNvSpPr/>
              <p:nvPr/>
            </p:nvSpPr>
            <p:spPr>
              <a:xfrm>
                <a:off x="3332801" y="441203"/>
                <a:ext cx="4020078" cy="529720"/>
              </a:xfrm>
              <a:prstGeom prst="rect">
                <a:avLst/>
              </a:prstGeom>
              <a:solidFill>
                <a:schemeClr val="accent1">
                  <a:satOff val="-4409"/>
                  <a:lumOff val="-10509"/>
                </a:schemeClr>
              </a:solidFill>
              <a:ln w="12700" cap="flat">
                <a:solidFill>
                  <a:srgbClr val="000000"/>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2000">
                    <a:solidFill>
                      <a:srgbClr val="FFFFFF"/>
                    </a:solidFill>
                  </a:defRPr>
                </a:lvl1pPr>
              </a:lstStyle>
              <a:p>
                <a:pPr/>
                <a:r>
                  <a:t>Native App</a:t>
                </a:r>
              </a:p>
            </p:txBody>
          </p:sp>
          <p:sp>
            <p:nvSpPr>
              <p:cNvPr id="2121" name="Shape 2121"/>
              <p:cNvSpPr/>
              <p:nvPr/>
            </p:nvSpPr>
            <p:spPr>
              <a:xfrm>
                <a:off x="4506044" y="0"/>
                <a:ext cx="1673591" cy="5105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b="1" sz="1900"/>
                </a:lvl1pPr>
              </a:lstStyle>
              <a:p>
                <a:pPr/>
                <a:r>
                  <a:t>IOS/Android</a:t>
                </a:r>
              </a:p>
            </p:txBody>
          </p:sp>
          <p:sp>
            <p:nvSpPr>
              <p:cNvPr id="2122" name="Shape 2122"/>
              <p:cNvSpPr/>
              <p:nvPr/>
            </p:nvSpPr>
            <p:spPr>
              <a:xfrm flipV="1">
                <a:off x="5960755" y="1055045"/>
                <a:ext cx="1" cy="539752"/>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2127" name="Group 2127"/>
              <p:cNvGrpSpPr/>
              <p:nvPr/>
            </p:nvGrpSpPr>
            <p:grpSpPr>
              <a:xfrm>
                <a:off x="3366603" y="1675546"/>
                <a:ext cx="3041739" cy="1186191"/>
                <a:chOff x="0" y="0"/>
                <a:chExt cx="3041737" cy="1186190"/>
              </a:xfrm>
            </p:grpSpPr>
            <p:sp>
              <p:nvSpPr>
                <p:cNvPr id="2123" name="Shape 2123"/>
                <p:cNvSpPr/>
                <p:nvPr/>
              </p:nvSpPr>
              <p:spPr>
                <a:xfrm>
                  <a:off x="0" y="0"/>
                  <a:ext cx="3041738" cy="1186191"/>
                </a:xfrm>
                <a:prstGeom prst="roundRect">
                  <a:avLst>
                    <a:gd name="adj" fmla="val 11228"/>
                  </a:avLst>
                </a:prstGeom>
                <a:solidFill>
                  <a:schemeClr val="accent6"/>
                </a:solidFill>
                <a:ln w="38100" cap="flat">
                  <a:solidFill>
                    <a:srgbClr val="164F86"/>
                  </a:solidFill>
                  <a:prstDash val="solid"/>
                  <a:miter lim="400000"/>
                </a:ln>
                <a:effectLst/>
              </p:spPr>
              <p:txBody>
                <a:bodyPr wrap="square" lIns="65023" tIns="65023" rIns="65023" bIns="65023" numCol="1" anchor="ctr">
                  <a:noAutofit/>
                </a:bodyPr>
                <a:lstStyle/>
                <a:p>
                  <a:pPr algn="ctr">
                    <a:defRPr sz="2800"/>
                  </a:pPr>
                </a:p>
              </p:txBody>
            </p:sp>
            <p:sp>
              <p:nvSpPr>
                <p:cNvPr id="2124" name="Shape 2124"/>
                <p:cNvSpPr/>
                <p:nvPr/>
              </p:nvSpPr>
              <p:spPr>
                <a:xfrm>
                  <a:off x="129134" y="220990"/>
                  <a:ext cx="868633" cy="831797"/>
                </a:xfrm>
                <a:prstGeom prst="roundRect">
                  <a:avLst>
                    <a:gd name="adj" fmla="val 15268"/>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2000"/>
                  </a:lvl1pPr>
                </a:lstStyle>
                <a:p>
                  <a:pPr/>
                  <a:r>
                    <a:t>EstateAPI</a:t>
                  </a:r>
                </a:p>
              </p:txBody>
            </p:sp>
            <p:sp>
              <p:nvSpPr>
                <p:cNvPr id="2125" name="Shape 2125"/>
                <p:cNvSpPr/>
                <p:nvPr/>
              </p:nvSpPr>
              <p:spPr>
                <a:xfrm>
                  <a:off x="1113016" y="212545"/>
                  <a:ext cx="868632" cy="848687"/>
                </a:xfrm>
                <a:prstGeom prst="roundRect">
                  <a:avLst>
                    <a:gd name="adj" fmla="val 14964"/>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p>
                  <a:pPr algn="ctr">
                    <a:defRPr sz="2000"/>
                  </a:pPr>
                  <a:r>
                    <a:t>POI</a:t>
                  </a:r>
                </a:p>
                <a:p>
                  <a:pPr algn="ctr">
                    <a:defRPr sz="2000"/>
                  </a:pPr>
                  <a:r>
                    <a:t>API</a:t>
                  </a:r>
                </a:p>
              </p:txBody>
            </p:sp>
            <p:sp>
              <p:nvSpPr>
                <p:cNvPr id="2126" name="Shape 2126"/>
                <p:cNvSpPr/>
                <p:nvPr/>
              </p:nvSpPr>
              <p:spPr>
                <a:xfrm>
                  <a:off x="2104275" y="196085"/>
                  <a:ext cx="868632" cy="848686"/>
                </a:xfrm>
                <a:prstGeom prst="roundRect">
                  <a:avLst>
                    <a:gd name="adj" fmla="val 14964"/>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p>
                  <a:pPr algn="ctr">
                    <a:defRPr sz="2000"/>
                  </a:pPr>
                  <a:r>
                    <a:t>Pub</a:t>
                  </a:r>
                </a:p>
                <a:p>
                  <a:pPr algn="ctr">
                    <a:defRPr sz="2000"/>
                  </a:pPr>
                  <a:r>
                    <a:t>API</a:t>
                  </a:r>
                </a:p>
              </p:txBody>
            </p:sp>
          </p:grpSp>
          <p:grpSp>
            <p:nvGrpSpPr>
              <p:cNvPr id="2132" name="Group 2132"/>
              <p:cNvGrpSpPr/>
              <p:nvPr/>
            </p:nvGrpSpPr>
            <p:grpSpPr>
              <a:xfrm>
                <a:off x="2711295" y="4307375"/>
                <a:ext cx="1459630" cy="1112815"/>
                <a:chOff x="0" y="-25400"/>
                <a:chExt cx="1459628" cy="1112814"/>
              </a:xfrm>
            </p:grpSpPr>
            <p:sp>
              <p:nvSpPr>
                <p:cNvPr id="2128" name="Shape 2128"/>
                <p:cNvSpPr/>
                <p:nvPr/>
              </p:nvSpPr>
              <p:spPr>
                <a:xfrm>
                  <a:off x="-1" y="652566"/>
                  <a:ext cx="1459630"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FAST Search </a:t>
                  </a:r>
                </a:p>
              </p:txBody>
            </p:sp>
            <p:grpSp>
              <p:nvGrpSpPr>
                <p:cNvPr id="2131" name="Group 2131"/>
                <p:cNvGrpSpPr/>
                <p:nvPr/>
              </p:nvGrpSpPr>
              <p:grpSpPr>
                <a:xfrm>
                  <a:off x="373806" y="-25400"/>
                  <a:ext cx="699316" cy="698419"/>
                  <a:chOff x="0" y="0"/>
                  <a:chExt cx="699315" cy="698418"/>
                </a:xfrm>
              </p:grpSpPr>
              <p:sp>
                <p:nvSpPr>
                  <p:cNvPr id="2129" name="Shape 2129"/>
                  <p:cNvSpPr/>
                  <p:nvPr/>
                </p:nvSpPr>
                <p:spPr>
                  <a:xfrm>
                    <a:off x="0" y="0"/>
                    <a:ext cx="699316" cy="698419"/>
                  </a:xfrm>
                  <a:prstGeom prst="ellipse">
                    <a:avLst/>
                  </a:prstGeom>
                  <a:solidFill>
                    <a:srgbClr val="DDDDDD"/>
                  </a:solidFill>
                  <a:ln w="12700" cap="flat">
                    <a:noFill/>
                    <a:miter lim="400000"/>
                  </a:ln>
                  <a:effectLst/>
                </p:spPr>
                <p:txBody>
                  <a:bodyPr wrap="square" lIns="65023" tIns="65023" rIns="65023" bIns="65023" numCol="1" anchor="ctr">
                    <a:noAutofit/>
                  </a:bodyPr>
                  <a:lstStyle/>
                  <a:p>
                    <a:pPr/>
                  </a:p>
                </p:txBody>
              </p:sp>
              <p:pic>
                <p:nvPicPr>
                  <p:cNvPr id="2130" name="pasted-image.png"/>
                  <p:cNvPicPr>
                    <a:picLocks noChangeAspect="1"/>
                  </p:cNvPicPr>
                  <p:nvPr/>
                </p:nvPicPr>
                <p:blipFill>
                  <a:blip r:embed="rId6">
                    <a:extLst/>
                  </a:blip>
                  <a:stretch>
                    <a:fillRect/>
                  </a:stretch>
                </p:blipFill>
                <p:spPr>
                  <a:xfrm>
                    <a:off x="142044" y="150007"/>
                    <a:ext cx="416805" cy="416805"/>
                  </a:xfrm>
                  <a:prstGeom prst="rect">
                    <a:avLst/>
                  </a:prstGeom>
                  <a:ln w="12700" cap="flat">
                    <a:noFill/>
                    <a:miter lim="400000"/>
                  </a:ln>
                  <a:effectLst/>
                </p:spPr>
              </p:pic>
            </p:grpSp>
          </p:grpSp>
          <p:sp>
            <p:nvSpPr>
              <p:cNvPr id="2133" name="Shape 2133"/>
              <p:cNvSpPr/>
              <p:nvPr/>
            </p:nvSpPr>
            <p:spPr>
              <a:xfrm flipH="1">
                <a:off x="3854697" y="4675780"/>
                <a:ext cx="742539" cy="1"/>
              </a:xfrm>
              <a:prstGeom prst="line">
                <a:avLst/>
              </a:prstGeom>
              <a:noFill/>
              <a:ln w="50800" cap="flat">
                <a:solidFill>
                  <a:srgbClr val="164F86"/>
                </a:solidFill>
                <a:prstDash val="sysDot"/>
                <a:miter lim="400000"/>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2138" name="Group 2138"/>
              <p:cNvGrpSpPr/>
              <p:nvPr/>
            </p:nvGrpSpPr>
            <p:grpSpPr>
              <a:xfrm>
                <a:off x="4635093" y="4299776"/>
                <a:ext cx="635816" cy="1087416"/>
                <a:chOff x="411906" y="0"/>
                <a:chExt cx="635815" cy="1087414"/>
              </a:xfrm>
            </p:grpSpPr>
            <p:sp>
              <p:nvSpPr>
                <p:cNvPr id="2134" name="Shape 2134"/>
                <p:cNvSpPr/>
                <p:nvPr/>
              </p:nvSpPr>
              <p:spPr>
                <a:xfrm>
                  <a:off x="453801" y="652566"/>
                  <a:ext cx="552027"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Solr</a:t>
                  </a:r>
                </a:p>
              </p:txBody>
            </p:sp>
            <p:grpSp>
              <p:nvGrpSpPr>
                <p:cNvPr id="2137" name="Group 2137"/>
                <p:cNvGrpSpPr/>
                <p:nvPr/>
              </p:nvGrpSpPr>
              <p:grpSpPr>
                <a:xfrm>
                  <a:off x="411906" y="0"/>
                  <a:ext cx="635816" cy="635000"/>
                  <a:chOff x="0" y="0"/>
                  <a:chExt cx="635815" cy="635000"/>
                </a:xfrm>
              </p:grpSpPr>
              <p:sp>
                <p:nvSpPr>
                  <p:cNvPr id="2135" name="Shape 2135"/>
                  <p:cNvSpPr/>
                  <p:nvPr/>
                </p:nvSpPr>
                <p:spPr>
                  <a:xfrm>
                    <a:off x="0" y="0"/>
                    <a:ext cx="635816" cy="635000"/>
                  </a:xfrm>
                  <a:prstGeom prst="ellipse">
                    <a:avLst/>
                  </a:prstGeom>
                  <a:solidFill>
                    <a:schemeClr val="accent6">
                      <a:satOff val="-35873"/>
                      <a:lumOff val="-12431"/>
                    </a:schemeClr>
                  </a:solidFill>
                  <a:ln w="12700" cap="flat">
                    <a:noFill/>
                    <a:miter lim="400000"/>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pic>
                <p:nvPicPr>
                  <p:cNvPr id="2136" name="pasted-image.png"/>
                  <p:cNvPicPr>
                    <a:picLocks noChangeAspect="1"/>
                  </p:cNvPicPr>
                  <p:nvPr/>
                </p:nvPicPr>
                <p:blipFill>
                  <a:blip r:embed="rId6">
                    <a:extLst/>
                  </a:blip>
                  <a:stretch>
                    <a:fillRect/>
                  </a:stretch>
                </p:blipFill>
                <p:spPr>
                  <a:xfrm>
                    <a:off x="129344" y="137307"/>
                    <a:ext cx="378705" cy="378705"/>
                  </a:xfrm>
                  <a:prstGeom prst="rect">
                    <a:avLst/>
                  </a:prstGeom>
                  <a:ln w="12700" cap="flat">
                    <a:noFill/>
                    <a:miter lim="400000"/>
                  </a:ln>
                  <a:effectLst/>
                </p:spPr>
              </p:pic>
            </p:grpSp>
          </p:grpSp>
        </p:grpSp>
      </p:grpSp>
      <p:sp>
        <p:nvSpPr>
          <p:cNvPr id="2141" name="Shape 2141"/>
          <p:cNvSpPr/>
          <p:nvPr/>
        </p:nvSpPr>
        <p:spPr>
          <a:xfrm>
            <a:off x="406924" y="2398633"/>
            <a:ext cx="12241753" cy="1"/>
          </a:xfrm>
          <a:prstGeom prst="line">
            <a:avLst/>
          </a:prstGeom>
          <a:ln w="25400">
            <a:solidFill>
              <a:schemeClr val="accent1"/>
            </a:solidFill>
            <a:prstDash val="sysDot"/>
            <a:miter lim="400000"/>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2142" name="Shape 2142"/>
          <p:cNvSpPr/>
          <p:nvPr/>
        </p:nvSpPr>
        <p:spPr>
          <a:xfrm>
            <a:off x="8397945" y="8263408"/>
            <a:ext cx="2682749" cy="63551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4000"/>
            </a:lvl1pPr>
          </a:lstStyle>
          <a:p>
            <a:pPr/>
            <a:r>
              <a:t>替换数据源</a:t>
            </a:r>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146" name="Shape 2146"/>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前后端分离，灵活替换与升级</a:t>
            </a:r>
          </a:p>
        </p:txBody>
      </p:sp>
      <p:grpSp>
        <p:nvGrpSpPr>
          <p:cNvPr id="2149" name="Group 2149"/>
          <p:cNvGrpSpPr/>
          <p:nvPr/>
        </p:nvGrpSpPr>
        <p:grpSpPr>
          <a:xfrm>
            <a:off x="6546471" y="1428582"/>
            <a:ext cx="4862194" cy="921739"/>
            <a:chOff x="0" y="0"/>
            <a:chExt cx="4862192" cy="921737"/>
          </a:xfrm>
        </p:grpSpPr>
        <p:sp>
          <p:nvSpPr>
            <p:cNvPr id="2147" name="Shape 2147"/>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面临挑战</a:t>
              </a:r>
            </a:p>
          </p:txBody>
        </p:sp>
        <p:sp>
          <p:nvSpPr>
            <p:cNvPr id="2148" name="Shape 2148"/>
            <p:cNvSpPr/>
            <p:nvPr/>
          </p:nvSpPr>
          <p:spPr>
            <a:xfrm>
              <a:off x="307865" y="507971"/>
              <a:ext cx="45543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单体应用页面更新成本高，交付慢</a:t>
              </a:r>
            </a:p>
          </p:txBody>
        </p:sp>
      </p:grpSp>
      <p:grpSp>
        <p:nvGrpSpPr>
          <p:cNvPr id="2152" name="Group 2152"/>
          <p:cNvGrpSpPr/>
          <p:nvPr/>
        </p:nvGrpSpPr>
        <p:grpSpPr>
          <a:xfrm>
            <a:off x="1132952" y="1428582"/>
            <a:ext cx="3820862" cy="970219"/>
            <a:chOff x="0" y="0"/>
            <a:chExt cx="3820860" cy="970218"/>
          </a:xfrm>
        </p:grpSpPr>
        <p:sp>
          <p:nvSpPr>
            <p:cNvPr id="2150" name="Shape 2150"/>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业务需求</a:t>
              </a:r>
            </a:p>
          </p:txBody>
        </p:sp>
        <p:sp>
          <p:nvSpPr>
            <p:cNvPr id="2151" name="Shape 2151"/>
            <p:cNvSpPr/>
            <p:nvPr/>
          </p:nvSpPr>
          <p:spPr>
            <a:xfrm>
              <a:off x="306507" y="509970"/>
              <a:ext cx="3514354"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手机/平板端网站业务更新</a:t>
              </a:r>
            </a:p>
          </p:txBody>
        </p:sp>
      </p:grpSp>
      <p:sp>
        <p:nvSpPr>
          <p:cNvPr id="2153" name="Shape 2153"/>
          <p:cNvSpPr/>
          <p:nvPr/>
        </p:nvSpPr>
        <p:spPr>
          <a:xfrm>
            <a:off x="406924" y="2601833"/>
            <a:ext cx="12241753" cy="1"/>
          </a:xfrm>
          <a:prstGeom prst="line">
            <a:avLst/>
          </a:prstGeom>
          <a:ln w="25400">
            <a:solidFill>
              <a:schemeClr val="accent1"/>
            </a:solidFill>
            <a:prstDash val="sysDot"/>
            <a:miter lim="400000"/>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grpSp>
        <p:nvGrpSpPr>
          <p:cNvPr id="2199" name="Group 2199"/>
          <p:cNvGrpSpPr/>
          <p:nvPr/>
        </p:nvGrpSpPr>
        <p:grpSpPr>
          <a:xfrm>
            <a:off x="1111859" y="2671683"/>
            <a:ext cx="11126812" cy="6994059"/>
            <a:chOff x="0" y="0"/>
            <a:chExt cx="11126811" cy="6994057"/>
          </a:xfrm>
        </p:grpSpPr>
        <p:grpSp>
          <p:nvGrpSpPr>
            <p:cNvPr id="2157" name="Group 2157"/>
            <p:cNvGrpSpPr/>
            <p:nvPr/>
          </p:nvGrpSpPr>
          <p:grpSpPr>
            <a:xfrm>
              <a:off x="0" y="0"/>
              <a:ext cx="5538458" cy="1350184"/>
              <a:chOff x="-165099" y="0"/>
              <a:chExt cx="5538457" cy="1350183"/>
            </a:xfrm>
          </p:grpSpPr>
          <p:sp>
            <p:nvSpPr>
              <p:cNvPr id="2154" name="Shape 2154"/>
              <p:cNvSpPr/>
              <p:nvPr/>
            </p:nvSpPr>
            <p:spPr>
              <a:xfrm>
                <a:off x="-16510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解决方案</a:t>
                </a:r>
              </a:p>
            </p:txBody>
          </p:sp>
          <p:sp>
            <p:nvSpPr>
              <p:cNvPr id="2155" name="Shape 2155"/>
              <p:cNvSpPr/>
              <p:nvPr/>
            </p:nvSpPr>
            <p:spPr>
              <a:xfrm>
                <a:off x="182604" y="483729"/>
                <a:ext cx="5190754"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基于现有的服务，重构手机/平板端网站</a:t>
                </a:r>
              </a:p>
            </p:txBody>
          </p:sp>
          <p:sp>
            <p:nvSpPr>
              <p:cNvPr id="2156" name="Shape 2156"/>
              <p:cNvSpPr/>
              <p:nvPr/>
            </p:nvSpPr>
            <p:spPr>
              <a:xfrm>
                <a:off x="182604" y="936417"/>
                <a:ext cx="42749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搜索平台只提供桌面端访问逻辑</a:t>
                </a:r>
              </a:p>
            </p:txBody>
          </p:sp>
        </p:grpSp>
        <p:grpSp>
          <p:nvGrpSpPr>
            <p:cNvPr id="2198" name="Group 2198"/>
            <p:cNvGrpSpPr/>
            <p:nvPr/>
          </p:nvGrpSpPr>
          <p:grpSpPr>
            <a:xfrm>
              <a:off x="1688345" y="1388983"/>
              <a:ext cx="9438467" cy="5605075"/>
              <a:chOff x="0" y="0"/>
              <a:chExt cx="9438465" cy="5605074"/>
            </a:xfrm>
          </p:grpSpPr>
          <p:sp>
            <p:nvSpPr>
              <p:cNvPr id="2158" name="Shape 2158"/>
              <p:cNvSpPr/>
              <p:nvPr/>
            </p:nvSpPr>
            <p:spPr>
              <a:xfrm>
                <a:off x="4410177" y="3822190"/>
                <a:ext cx="941387" cy="1"/>
              </a:xfrm>
              <a:prstGeom prst="line">
                <a:avLst/>
              </a:prstGeom>
              <a:noFill/>
              <a:ln w="50800" cap="flat">
                <a:solidFill>
                  <a:schemeClr val="accent1">
                    <a:satOff val="-4409"/>
                    <a:lumOff val="-10509"/>
                  </a:schemeClr>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59" name="Shape 2159"/>
              <p:cNvSpPr/>
              <p:nvPr/>
            </p:nvSpPr>
            <p:spPr>
              <a:xfrm flipV="1">
                <a:off x="1569334" y="3822190"/>
                <a:ext cx="840292" cy="1"/>
              </a:xfrm>
              <a:prstGeom prst="line">
                <a:avLst/>
              </a:prstGeom>
              <a:noFill/>
              <a:ln w="508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60" name="Shape 2160"/>
              <p:cNvSpPr/>
              <p:nvPr/>
            </p:nvSpPr>
            <p:spPr>
              <a:xfrm flipV="1">
                <a:off x="5317440" y="2873556"/>
                <a:ext cx="1" cy="921195"/>
              </a:xfrm>
              <a:prstGeom prst="line">
                <a:avLst/>
              </a:prstGeom>
              <a:noFill/>
              <a:ln w="63500" cap="flat">
                <a:solidFill>
                  <a:srgbClr val="164F86"/>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61" name="Shape 2161"/>
              <p:cNvSpPr/>
              <p:nvPr/>
            </p:nvSpPr>
            <p:spPr>
              <a:xfrm>
                <a:off x="0" y="1635099"/>
                <a:ext cx="2455636" cy="1198892"/>
              </a:xfrm>
              <a:prstGeom prst="rect">
                <a:avLst/>
              </a:prstGeom>
              <a:solidFill>
                <a:srgbClr val="FFFFFF"/>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门户平台</a:t>
                </a:r>
              </a:p>
            </p:txBody>
          </p:sp>
          <p:grpSp>
            <p:nvGrpSpPr>
              <p:cNvPr id="2165" name="Group 2165"/>
              <p:cNvGrpSpPr/>
              <p:nvPr/>
            </p:nvGrpSpPr>
            <p:grpSpPr>
              <a:xfrm>
                <a:off x="151692" y="2918735"/>
                <a:ext cx="894032" cy="1889070"/>
                <a:chOff x="63500" y="0"/>
                <a:chExt cx="894031" cy="1889068"/>
              </a:xfrm>
            </p:grpSpPr>
            <p:sp>
              <p:nvSpPr>
                <p:cNvPr id="2162" name="Shape 2162"/>
                <p:cNvSpPr/>
                <p:nvPr/>
              </p:nvSpPr>
              <p:spPr>
                <a:xfrm flipV="1">
                  <a:off x="545735" y="-1"/>
                  <a:ext cx="1" cy="717552"/>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63" name="Shape 2163"/>
                <p:cNvSpPr/>
                <p:nvPr/>
              </p:nvSpPr>
              <p:spPr>
                <a:xfrm>
                  <a:off x="63500" y="1454220"/>
                  <a:ext cx="886765"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MySQL</a:t>
                  </a:r>
                </a:p>
              </p:txBody>
            </p:sp>
            <p:pic>
              <p:nvPicPr>
                <p:cNvPr id="2164" name="pasted-image.png"/>
                <p:cNvPicPr>
                  <a:picLocks noChangeAspect="1"/>
                </p:cNvPicPr>
                <p:nvPr/>
              </p:nvPicPr>
              <p:blipFill>
                <a:blip r:embed="rId3">
                  <a:extLst/>
                </a:blip>
                <a:stretch>
                  <a:fillRect/>
                </a:stretch>
              </p:blipFill>
              <p:spPr>
                <a:xfrm>
                  <a:off x="106703" y="808730"/>
                  <a:ext cx="850829" cy="638122"/>
                </a:xfrm>
                <a:prstGeom prst="rect">
                  <a:avLst/>
                </a:prstGeom>
                <a:ln w="12700" cap="flat">
                  <a:noFill/>
                  <a:miter lim="400000"/>
                </a:ln>
                <a:effectLst/>
              </p:spPr>
            </p:pic>
          </p:grpSp>
          <p:sp>
            <p:nvSpPr>
              <p:cNvPr id="2166" name="Shape 2166"/>
              <p:cNvSpPr/>
              <p:nvPr/>
            </p:nvSpPr>
            <p:spPr>
              <a:xfrm>
                <a:off x="6479575" y="1678975"/>
                <a:ext cx="868632" cy="1186191"/>
              </a:xfrm>
              <a:prstGeom prst="roundRect">
                <a:avLst>
                  <a:gd name="adj" fmla="val 14621"/>
                </a:avLst>
              </a:prstGeom>
              <a:solidFill>
                <a:schemeClr val="accent6"/>
              </a:solidFill>
              <a:ln w="381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2000"/>
                </a:pPr>
                <a:r>
                  <a:t>Loc</a:t>
                </a:r>
              </a:p>
              <a:p>
                <a:pPr algn="ctr">
                  <a:defRPr sz="2000"/>
                </a:pPr>
                <a:r>
                  <a:t>Service</a:t>
                </a:r>
              </a:p>
            </p:txBody>
          </p:sp>
          <p:pic>
            <p:nvPicPr>
              <p:cNvPr id="2167" name="pasted-image.png"/>
              <p:cNvPicPr>
                <a:picLocks noChangeAspect="1"/>
              </p:cNvPicPr>
              <p:nvPr/>
            </p:nvPicPr>
            <p:blipFill>
              <a:blip r:embed="rId4">
                <a:extLst/>
              </a:blip>
              <a:stretch>
                <a:fillRect/>
              </a:stretch>
            </p:blipFill>
            <p:spPr>
              <a:xfrm>
                <a:off x="6991235" y="2565665"/>
                <a:ext cx="259081" cy="259081"/>
              </a:xfrm>
              <a:prstGeom prst="rect">
                <a:avLst/>
              </a:prstGeom>
              <a:ln w="12700" cap="flat">
                <a:noFill/>
                <a:miter lim="400000"/>
              </a:ln>
              <a:effectLst/>
            </p:spPr>
          </p:pic>
          <p:sp>
            <p:nvSpPr>
              <p:cNvPr id="2168" name="Shape 2168"/>
              <p:cNvSpPr/>
              <p:nvPr/>
            </p:nvSpPr>
            <p:spPr>
              <a:xfrm>
                <a:off x="2404823" y="3592603"/>
                <a:ext cx="1988678" cy="484576"/>
              </a:xfrm>
              <a:prstGeom prst="roundRect">
                <a:avLst>
                  <a:gd name="adj" fmla="val 26209"/>
                </a:avLst>
              </a:prstGeom>
              <a:solidFill>
                <a:schemeClr val="accent6"/>
              </a:solidFill>
              <a:ln w="381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2000"/>
                </a:lvl1pPr>
              </a:lstStyle>
              <a:p>
                <a:pPr/>
                <a:r>
                  <a:t>SearchService</a:t>
                </a:r>
              </a:p>
            </p:txBody>
          </p:sp>
          <p:sp>
            <p:nvSpPr>
              <p:cNvPr id="2169" name="Shape 2169"/>
              <p:cNvSpPr/>
              <p:nvPr/>
            </p:nvSpPr>
            <p:spPr>
              <a:xfrm flipV="1">
                <a:off x="3314110" y="4124527"/>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70" name="Shape 2170"/>
              <p:cNvSpPr/>
              <p:nvPr/>
            </p:nvSpPr>
            <p:spPr>
              <a:xfrm flipV="1">
                <a:off x="1586057" y="2834905"/>
                <a:ext cx="1" cy="1009795"/>
              </a:xfrm>
              <a:prstGeom prst="line">
                <a:avLst/>
              </a:prstGeom>
              <a:noFill/>
              <a:ln w="63500" cap="flat">
                <a:solidFill>
                  <a:srgbClr val="164F86"/>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71" name="Shape 2171"/>
              <p:cNvSpPr/>
              <p:nvPr/>
            </p:nvSpPr>
            <p:spPr>
              <a:xfrm flipV="1">
                <a:off x="4031474" y="1027959"/>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72" name="Shape 2172"/>
              <p:cNvSpPr/>
              <p:nvPr/>
            </p:nvSpPr>
            <p:spPr>
              <a:xfrm flipV="1">
                <a:off x="5023228" y="1040659"/>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73" name="Shape 2173"/>
              <p:cNvSpPr/>
              <p:nvPr/>
            </p:nvSpPr>
            <p:spPr>
              <a:xfrm flipV="1">
                <a:off x="6954783" y="1043537"/>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74" name="Shape 2174"/>
              <p:cNvSpPr/>
              <p:nvPr/>
            </p:nvSpPr>
            <p:spPr>
              <a:xfrm>
                <a:off x="3332801" y="441203"/>
                <a:ext cx="4020078" cy="529720"/>
              </a:xfrm>
              <a:prstGeom prst="rect">
                <a:avLst/>
              </a:prstGeom>
              <a:solidFill>
                <a:schemeClr val="accent1">
                  <a:satOff val="-4409"/>
                  <a:lumOff val="-10509"/>
                </a:schemeClr>
              </a:solidFill>
              <a:ln w="12700" cap="flat">
                <a:solidFill>
                  <a:srgbClr val="000000"/>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2000">
                    <a:solidFill>
                      <a:srgbClr val="FFFFFF"/>
                    </a:solidFill>
                  </a:defRPr>
                </a:lvl1pPr>
              </a:lstStyle>
              <a:p>
                <a:pPr/>
                <a:r>
                  <a:t>Native App</a:t>
                </a:r>
              </a:p>
            </p:txBody>
          </p:sp>
          <p:sp>
            <p:nvSpPr>
              <p:cNvPr id="2175" name="Shape 2175"/>
              <p:cNvSpPr/>
              <p:nvPr/>
            </p:nvSpPr>
            <p:spPr>
              <a:xfrm>
                <a:off x="4506045" y="0"/>
                <a:ext cx="1673591" cy="5105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b="1" sz="1900"/>
                </a:lvl1pPr>
              </a:lstStyle>
              <a:p>
                <a:pPr/>
                <a:r>
                  <a:t>IOS/Android</a:t>
                </a:r>
              </a:p>
            </p:txBody>
          </p:sp>
          <p:sp>
            <p:nvSpPr>
              <p:cNvPr id="2176" name="Shape 2176"/>
              <p:cNvSpPr/>
              <p:nvPr/>
            </p:nvSpPr>
            <p:spPr>
              <a:xfrm flipV="1">
                <a:off x="5960756" y="1055046"/>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2181" name="Group 2181"/>
              <p:cNvGrpSpPr/>
              <p:nvPr/>
            </p:nvGrpSpPr>
            <p:grpSpPr>
              <a:xfrm>
                <a:off x="3366603" y="1675546"/>
                <a:ext cx="3041739" cy="1186192"/>
                <a:chOff x="0" y="0"/>
                <a:chExt cx="3041737" cy="1186190"/>
              </a:xfrm>
            </p:grpSpPr>
            <p:sp>
              <p:nvSpPr>
                <p:cNvPr id="2177" name="Shape 2177"/>
                <p:cNvSpPr/>
                <p:nvPr/>
              </p:nvSpPr>
              <p:spPr>
                <a:xfrm>
                  <a:off x="0" y="0"/>
                  <a:ext cx="3041738" cy="1186191"/>
                </a:xfrm>
                <a:prstGeom prst="roundRect">
                  <a:avLst>
                    <a:gd name="adj" fmla="val 11228"/>
                  </a:avLst>
                </a:prstGeom>
                <a:solidFill>
                  <a:schemeClr val="accent6"/>
                </a:solidFill>
                <a:ln w="38100" cap="flat">
                  <a:solidFill>
                    <a:srgbClr val="164F86"/>
                  </a:solidFill>
                  <a:prstDash val="solid"/>
                  <a:miter lim="400000"/>
                </a:ln>
                <a:effectLst/>
              </p:spPr>
              <p:txBody>
                <a:bodyPr wrap="square" lIns="65023" tIns="65023" rIns="65023" bIns="65023" numCol="1" anchor="ctr">
                  <a:noAutofit/>
                </a:bodyPr>
                <a:lstStyle/>
                <a:p>
                  <a:pPr algn="ctr">
                    <a:defRPr sz="2800"/>
                  </a:pPr>
                </a:p>
              </p:txBody>
            </p:sp>
            <p:sp>
              <p:nvSpPr>
                <p:cNvPr id="2178" name="Shape 2178"/>
                <p:cNvSpPr/>
                <p:nvPr/>
              </p:nvSpPr>
              <p:spPr>
                <a:xfrm>
                  <a:off x="129134" y="220990"/>
                  <a:ext cx="868633" cy="831797"/>
                </a:xfrm>
                <a:prstGeom prst="roundRect">
                  <a:avLst>
                    <a:gd name="adj" fmla="val 15268"/>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2000"/>
                  </a:lvl1pPr>
                </a:lstStyle>
                <a:p>
                  <a:pPr/>
                  <a:r>
                    <a:t>EstateAPI</a:t>
                  </a:r>
                </a:p>
              </p:txBody>
            </p:sp>
            <p:sp>
              <p:nvSpPr>
                <p:cNvPr id="2179" name="Shape 2179"/>
                <p:cNvSpPr/>
                <p:nvPr/>
              </p:nvSpPr>
              <p:spPr>
                <a:xfrm>
                  <a:off x="1113016" y="212545"/>
                  <a:ext cx="868632" cy="848687"/>
                </a:xfrm>
                <a:prstGeom prst="roundRect">
                  <a:avLst>
                    <a:gd name="adj" fmla="val 14964"/>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p>
                  <a:pPr algn="ctr">
                    <a:defRPr sz="2000"/>
                  </a:pPr>
                  <a:r>
                    <a:t>POI</a:t>
                  </a:r>
                </a:p>
                <a:p>
                  <a:pPr algn="ctr">
                    <a:defRPr sz="2000"/>
                  </a:pPr>
                  <a:r>
                    <a:t>API</a:t>
                  </a:r>
                </a:p>
              </p:txBody>
            </p:sp>
            <p:sp>
              <p:nvSpPr>
                <p:cNvPr id="2180" name="Shape 2180"/>
                <p:cNvSpPr/>
                <p:nvPr/>
              </p:nvSpPr>
              <p:spPr>
                <a:xfrm>
                  <a:off x="2104275" y="196085"/>
                  <a:ext cx="868632" cy="848686"/>
                </a:xfrm>
                <a:prstGeom prst="roundRect">
                  <a:avLst>
                    <a:gd name="adj" fmla="val 14964"/>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p>
                  <a:pPr algn="ctr">
                    <a:defRPr sz="2000"/>
                  </a:pPr>
                  <a:r>
                    <a:t>Agent</a:t>
                  </a:r>
                </a:p>
                <a:p>
                  <a:pPr algn="ctr">
                    <a:defRPr sz="2000"/>
                  </a:pPr>
                  <a:r>
                    <a:t>API</a:t>
                  </a:r>
                </a:p>
              </p:txBody>
            </p:sp>
          </p:grpSp>
          <p:grpSp>
            <p:nvGrpSpPr>
              <p:cNvPr id="2186" name="Group 2186"/>
              <p:cNvGrpSpPr/>
              <p:nvPr/>
            </p:nvGrpSpPr>
            <p:grpSpPr>
              <a:xfrm>
                <a:off x="3003898" y="4644659"/>
                <a:ext cx="635817" cy="960416"/>
                <a:chOff x="411906" y="0"/>
                <a:chExt cx="635815" cy="960414"/>
              </a:xfrm>
            </p:grpSpPr>
            <p:sp>
              <p:nvSpPr>
                <p:cNvPr id="2182" name="Shape 2182"/>
                <p:cNvSpPr/>
                <p:nvPr/>
              </p:nvSpPr>
              <p:spPr>
                <a:xfrm>
                  <a:off x="453801" y="525566"/>
                  <a:ext cx="552027"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Solr</a:t>
                  </a:r>
                </a:p>
              </p:txBody>
            </p:sp>
            <p:grpSp>
              <p:nvGrpSpPr>
                <p:cNvPr id="2185" name="Group 2185"/>
                <p:cNvGrpSpPr/>
                <p:nvPr/>
              </p:nvGrpSpPr>
              <p:grpSpPr>
                <a:xfrm>
                  <a:off x="411906" y="0"/>
                  <a:ext cx="635816" cy="635000"/>
                  <a:chOff x="0" y="0"/>
                  <a:chExt cx="635815" cy="635000"/>
                </a:xfrm>
              </p:grpSpPr>
              <p:sp>
                <p:nvSpPr>
                  <p:cNvPr id="2183" name="Shape 2183"/>
                  <p:cNvSpPr/>
                  <p:nvPr/>
                </p:nvSpPr>
                <p:spPr>
                  <a:xfrm>
                    <a:off x="0" y="0"/>
                    <a:ext cx="635816" cy="635000"/>
                  </a:xfrm>
                  <a:prstGeom prst="ellipse">
                    <a:avLst/>
                  </a:prstGeom>
                  <a:solidFill>
                    <a:schemeClr val="accent6">
                      <a:satOff val="-35873"/>
                      <a:lumOff val="-12431"/>
                    </a:schemeClr>
                  </a:solidFill>
                  <a:ln w="12700" cap="flat">
                    <a:noFill/>
                    <a:miter lim="400000"/>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pic>
                <p:nvPicPr>
                  <p:cNvPr id="2184" name="pasted-image.png"/>
                  <p:cNvPicPr>
                    <a:picLocks noChangeAspect="1"/>
                  </p:cNvPicPr>
                  <p:nvPr/>
                </p:nvPicPr>
                <p:blipFill>
                  <a:blip r:embed="rId5">
                    <a:extLst/>
                  </a:blip>
                  <a:stretch>
                    <a:fillRect/>
                  </a:stretch>
                </p:blipFill>
                <p:spPr>
                  <a:xfrm>
                    <a:off x="129344" y="137307"/>
                    <a:ext cx="378705" cy="378705"/>
                  </a:xfrm>
                  <a:prstGeom prst="rect">
                    <a:avLst/>
                  </a:prstGeom>
                  <a:ln w="12700" cap="flat">
                    <a:noFill/>
                    <a:miter lim="400000"/>
                  </a:ln>
                  <a:effectLst/>
                </p:spPr>
              </p:pic>
            </p:grpSp>
          </p:grpSp>
          <p:sp>
            <p:nvSpPr>
              <p:cNvPr id="2187" name="Shape 2187"/>
              <p:cNvSpPr/>
              <p:nvPr/>
            </p:nvSpPr>
            <p:spPr>
              <a:xfrm>
                <a:off x="7419719" y="445069"/>
                <a:ext cx="1863694" cy="532746"/>
              </a:xfrm>
              <a:prstGeom prst="rect">
                <a:avLst/>
              </a:prstGeom>
              <a:solidFill>
                <a:schemeClr val="accent1">
                  <a:satOff val="-4409"/>
                  <a:lumOff val="-10509"/>
                </a:schemeClr>
              </a:solidFill>
              <a:ln w="12700" cap="flat">
                <a:solidFill>
                  <a:srgbClr val="000000"/>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1900">
                    <a:solidFill>
                      <a:srgbClr val="FFFFFF"/>
                    </a:solidFill>
                  </a:defRPr>
                </a:lvl1pPr>
              </a:lstStyle>
              <a:p>
                <a:pPr/>
                <a:r>
                  <a:t>手机端/平板端</a:t>
                </a:r>
              </a:p>
            </p:txBody>
          </p:sp>
          <p:sp>
            <p:nvSpPr>
              <p:cNvPr id="2188" name="Shape 2188"/>
              <p:cNvSpPr/>
              <p:nvPr/>
            </p:nvSpPr>
            <p:spPr>
              <a:xfrm>
                <a:off x="7526808" y="6727"/>
                <a:ext cx="1649516" cy="422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b="1" sz="1900"/>
                </a:lvl1pPr>
              </a:lstStyle>
              <a:p>
                <a:pPr/>
                <a:r>
                  <a:t>SPA/Backbone</a:t>
                </a:r>
              </a:p>
            </p:txBody>
          </p:sp>
          <p:sp>
            <p:nvSpPr>
              <p:cNvPr id="2189" name="Shape 2189"/>
              <p:cNvSpPr/>
              <p:nvPr/>
            </p:nvSpPr>
            <p:spPr>
              <a:xfrm flipV="1">
                <a:off x="7892312" y="1055046"/>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90" name="Shape 2190"/>
              <p:cNvSpPr/>
              <p:nvPr/>
            </p:nvSpPr>
            <p:spPr>
              <a:xfrm flipV="1">
                <a:off x="8797438" y="1055046"/>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91" name="Shape 2191"/>
              <p:cNvSpPr/>
              <p:nvPr/>
            </p:nvSpPr>
            <p:spPr>
              <a:xfrm>
                <a:off x="7449788" y="1672406"/>
                <a:ext cx="1988678" cy="484577"/>
              </a:xfrm>
              <a:prstGeom prst="roundRect">
                <a:avLst>
                  <a:gd name="adj" fmla="val 26209"/>
                </a:avLst>
              </a:prstGeom>
              <a:solidFill>
                <a:schemeClr val="accent6"/>
              </a:solidFill>
              <a:ln w="381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2000"/>
                </a:lvl1pPr>
              </a:lstStyle>
              <a:p>
                <a:pPr/>
                <a:r>
                  <a:t>mobile-web</a:t>
                </a:r>
              </a:p>
            </p:txBody>
          </p:sp>
          <p:grpSp>
            <p:nvGrpSpPr>
              <p:cNvPr id="2195" name="Group 2195"/>
              <p:cNvGrpSpPr/>
              <p:nvPr/>
            </p:nvGrpSpPr>
            <p:grpSpPr>
              <a:xfrm>
                <a:off x="665863" y="137772"/>
                <a:ext cx="2330851" cy="1397944"/>
                <a:chOff x="0" y="0"/>
                <a:chExt cx="2330850" cy="1397942"/>
              </a:xfrm>
            </p:grpSpPr>
            <p:sp>
              <p:nvSpPr>
                <p:cNvPr id="2192" name="Shape 2192"/>
                <p:cNvSpPr/>
                <p:nvPr/>
              </p:nvSpPr>
              <p:spPr>
                <a:xfrm flipV="1">
                  <a:off x="525339" y="858192"/>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pic>
              <p:nvPicPr>
                <p:cNvPr id="2193" name="pasted-image.png"/>
                <p:cNvPicPr>
                  <a:picLocks noChangeAspect="1"/>
                </p:cNvPicPr>
                <p:nvPr/>
              </p:nvPicPr>
              <p:blipFill>
                <a:blip r:embed="rId6">
                  <a:extLst/>
                </a:blip>
                <a:stretch>
                  <a:fillRect/>
                </a:stretch>
              </p:blipFill>
              <p:spPr>
                <a:xfrm>
                  <a:off x="0" y="0"/>
                  <a:ext cx="2114510" cy="822310"/>
                </a:xfrm>
                <a:prstGeom prst="rect">
                  <a:avLst/>
                </a:prstGeom>
                <a:ln w="12700" cap="flat">
                  <a:noFill/>
                  <a:miter lim="400000"/>
                </a:ln>
                <a:effectLst/>
              </p:spPr>
            </p:pic>
            <p:sp>
              <p:nvSpPr>
                <p:cNvPr id="2194" name="Shape 2194"/>
                <p:cNvSpPr/>
                <p:nvPr/>
              </p:nvSpPr>
              <p:spPr>
                <a:xfrm>
                  <a:off x="1060850" y="38100"/>
                  <a:ext cx="1270001" cy="796910"/>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grpSp>
          <p:sp>
            <p:nvSpPr>
              <p:cNvPr id="2196" name="Shape 2196"/>
              <p:cNvSpPr/>
              <p:nvPr/>
            </p:nvSpPr>
            <p:spPr>
              <a:xfrm flipV="1">
                <a:off x="8438935" y="2142752"/>
                <a:ext cx="1" cy="387689"/>
              </a:xfrm>
              <a:prstGeom prst="line">
                <a:avLst/>
              </a:prstGeom>
              <a:noFill/>
              <a:ln w="63500" cap="flat">
                <a:solidFill>
                  <a:srgbClr val="164F86"/>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197" name="Shape 2197"/>
              <p:cNvSpPr/>
              <p:nvPr/>
            </p:nvSpPr>
            <p:spPr>
              <a:xfrm>
                <a:off x="7340914" y="2510561"/>
                <a:ext cx="1121146" cy="1"/>
              </a:xfrm>
              <a:prstGeom prst="line">
                <a:avLst/>
              </a:prstGeom>
              <a:noFill/>
              <a:ln w="50800" cap="flat">
                <a:solidFill>
                  <a:schemeClr val="accent1">
                    <a:satOff val="-4409"/>
                    <a:lumOff val="-10509"/>
                  </a:schemeClr>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99" grpId="1"/>
    </p:bldLst>
  </p:timing>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3" name="Shape 2203"/>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搜索平台改造 - 4</a:t>
            </a:r>
          </a:p>
        </p:txBody>
      </p:sp>
      <p:grpSp>
        <p:nvGrpSpPr>
          <p:cNvPr id="2206" name="Group 2206"/>
          <p:cNvGrpSpPr/>
          <p:nvPr/>
        </p:nvGrpSpPr>
        <p:grpSpPr>
          <a:xfrm>
            <a:off x="6546471" y="1428582"/>
            <a:ext cx="4862194" cy="921739"/>
            <a:chOff x="0" y="0"/>
            <a:chExt cx="4862192" cy="921737"/>
          </a:xfrm>
        </p:grpSpPr>
        <p:sp>
          <p:nvSpPr>
            <p:cNvPr id="2204" name="Shape 2204"/>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面临挑战</a:t>
              </a:r>
            </a:p>
          </p:txBody>
        </p:sp>
        <p:sp>
          <p:nvSpPr>
            <p:cNvPr id="2205" name="Shape 2205"/>
            <p:cNvSpPr/>
            <p:nvPr/>
          </p:nvSpPr>
          <p:spPr>
            <a:xfrm>
              <a:off x="307865" y="507971"/>
              <a:ext cx="45543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单体应用页面更新成本高，交付慢</a:t>
              </a:r>
            </a:p>
          </p:txBody>
        </p:sp>
      </p:grpSp>
      <p:grpSp>
        <p:nvGrpSpPr>
          <p:cNvPr id="2209" name="Group 2209"/>
          <p:cNvGrpSpPr/>
          <p:nvPr/>
        </p:nvGrpSpPr>
        <p:grpSpPr>
          <a:xfrm>
            <a:off x="1132952" y="1428582"/>
            <a:ext cx="3820862" cy="970219"/>
            <a:chOff x="0" y="0"/>
            <a:chExt cx="3820860" cy="970218"/>
          </a:xfrm>
        </p:grpSpPr>
        <p:sp>
          <p:nvSpPr>
            <p:cNvPr id="2207" name="Shape 2207"/>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业务需求</a:t>
              </a:r>
            </a:p>
          </p:txBody>
        </p:sp>
        <p:sp>
          <p:nvSpPr>
            <p:cNvPr id="2208" name="Shape 2208"/>
            <p:cNvSpPr/>
            <p:nvPr/>
          </p:nvSpPr>
          <p:spPr>
            <a:xfrm>
              <a:off x="306507" y="509970"/>
              <a:ext cx="3514354"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手机/平板端网站业务更新</a:t>
              </a:r>
            </a:p>
          </p:txBody>
        </p:sp>
      </p:grpSp>
      <p:sp>
        <p:nvSpPr>
          <p:cNvPr id="2210" name="Shape 2210"/>
          <p:cNvSpPr/>
          <p:nvPr/>
        </p:nvSpPr>
        <p:spPr>
          <a:xfrm>
            <a:off x="406924" y="2601833"/>
            <a:ext cx="12241753" cy="1"/>
          </a:xfrm>
          <a:prstGeom prst="line">
            <a:avLst/>
          </a:prstGeom>
          <a:ln w="25400">
            <a:solidFill>
              <a:schemeClr val="accent1"/>
            </a:solidFill>
            <a:prstDash val="sysDot"/>
            <a:miter lim="400000"/>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4" name="Shape 2214"/>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搜索平台改造 - 4</a:t>
            </a:r>
          </a:p>
        </p:txBody>
      </p:sp>
      <p:grpSp>
        <p:nvGrpSpPr>
          <p:cNvPr id="2217" name="Group 2217"/>
          <p:cNvGrpSpPr/>
          <p:nvPr/>
        </p:nvGrpSpPr>
        <p:grpSpPr>
          <a:xfrm>
            <a:off x="6546471" y="1428582"/>
            <a:ext cx="4862194" cy="921739"/>
            <a:chOff x="0" y="0"/>
            <a:chExt cx="4862192" cy="921737"/>
          </a:xfrm>
        </p:grpSpPr>
        <p:sp>
          <p:nvSpPr>
            <p:cNvPr id="2215" name="Shape 2215"/>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面临挑战</a:t>
              </a:r>
            </a:p>
          </p:txBody>
        </p:sp>
        <p:sp>
          <p:nvSpPr>
            <p:cNvPr id="2216" name="Shape 2216"/>
            <p:cNvSpPr/>
            <p:nvPr/>
          </p:nvSpPr>
          <p:spPr>
            <a:xfrm>
              <a:off x="307865" y="507971"/>
              <a:ext cx="45543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单体应用页面更新成本高，交付慢</a:t>
              </a:r>
            </a:p>
          </p:txBody>
        </p:sp>
      </p:grpSp>
      <p:grpSp>
        <p:nvGrpSpPr>
          <p:cNvPr id="2220" name="Group 2220"/>
          <p:cNvGrpSpPr/>
          <p:nvPr/>
        </p:nvGrpSpPr>
        <p:grpSpPr>
          <a:xfrm>
            <a:off x="1132952" y="1428582"/>
            <a:ext cx="3820862" cy="970219"/>
            <a:chOff x="0" y="0"/>
            <a:chExt cx="3820860" cy="970218"/>
          </a:xfrm>
        </p:grpSpPr>
        <p:sp>
          <p:nvSpPr>
            <p:cNvPr id="2218" name="Shape 2218"/>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业务需求</a:t>
              </a:r>
            </a:p>
          </p:txBody>
        </p:sp>
        <p:sp>
          <p:nvSpPr>
            <p:cNvPr id="2219" name="Shape 2219"/>
            <p:cNvSpPr/>
            <p:nvPr/>
          </p:nvSpPr>
          <p:spPr>
            <a:xfrm>
              <a:off x="306507" y="509970"/>
              <a:ext cx="3514354"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手机/平板端网站业务更新</a:t>
              </a:r>
            </a:p>
          </p:txBody>
        </p:sp>
      </p:grpSp>
      <p:sp>
        <p:nvSpPr>
          <p:cNvPr id="2221" name="Shape 2221"/>
          <p:cNvSpPr/>
          <p:nvPr/>
        </p:nvSpPr>
        <p:spPr>
          <a:xfrm>
            <a:off x="406924" y="2601833"/>
            <a:ext cx="12241753" cy="1"/>
          </a:xfrm>
          <a:prstGeom prst="line">
            <a:avLst/>
          </a:prstGeom>
          <a:ln w="25400">
            <a:solidFill>
              <a:schemeClr val="accent1"/>
            </a:solidFill>
            <a:prstDash val="sysDot"/>
            <a:miter lim="400000"/>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grpSp>
        <p:nvGrpSpPr>
          <p:cNvPr id="2267" name="Group 2267"/>
          <p:cNvGrpSpPr/>
          <p:nvPr/>
        </p:nvGrpSpPr>
        <p:grpSpPr>
          <a:xfrm>
            <a:off x="1111859" y="2671683"/>
            <a:ext cx="11126813" cy="6994059"/>
            <a:chOff x="0" y="0"/>
            <a:chExt cx="11126811" cy="6994057"/>
          </a:xfrm>
        </p:grpSpPr>
        <p:grpSp>
          <p:nvGrpSpPr>
            <p:cNvPr id="2225" name="Group 2225"/>
            <p:cNvGrpSpPr/>
            <p:nvPr/>
          </p:nvGrpSpPr>
          <p:grpSpPr>
            <a:xfrm>
              <a:off x="0" y="0"/>
              <a:ext cx="5538458" cy="1350184"/>
              <a:chOff x="-165099" y="0"/>
              <a:chExt cx="5538457" cy="1350183"/>
            </a:xfrm>
          </p:grpSpPr>
          <p:sp>
            <p:nvSpPr>
              <p:cNvPr id="2222" name="Shape 2222"/>
              <p:cNvSpPr/>
              <p:nvPr/>
            </p:nvSpPr>
            <p:spPr>
              <a:xfrm>
                <a:off x="-16510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解决方案</a:t>
                </a:r>
              </a:p>
            </p:txBody>
          </p:sp>
          <p:sp>
            <p:nvSpPr>
              <p:cNvPr id="2223" name="Shape 2223"/>
              <p:cNvSpPr/>
              <p:nvPr/>
            </p:nvSpPr>
            <p:spPr>
              <a:xfrm>
                <a:off x="182604" y="483729"/>
                <a:ext cx="5190754"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基于现有的服务，重构手机/平板端网站</a:t>
                </a:r>
              </a:p>
            </p:txBody>
          </p:sp>
          <p:sp>
            <p:nvSpPr>
              <p:cNvPr id="2224" name="Shape 2224"/>
              <p:cNvSpPr/>
              <p:nvPr/>
            </p:nvSpPr>
            <p:spPr>
              <a:xfrm>
                <a:off x="182604" y="936417"/>
                <a:ext cx="42749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搜索平台只提供桌面端访问逻辑</a:t>
                </a:r>
              </a:p>
            </p:txBody>
          </p:sp>
        </p:grpSp>
        <p:grpSp>
          <p:nvGrpSpPr>
            <p:cNvPr id="2266" name="Group 2266"/>
            <p:cNvGrpSpPr/>
            <p:nvPr/>
          </p:nvGrpSpPr>
          <p:grpSpPr>
            <a:xfrm>
              <a:off x="1616238" y="1388983"/>
              <a:ext cx="9510574" cy="5605075"/>
              <a:chOff x="-72107" y="0"/>
              <a:chExt cx="9510573" cy="5605074"/>
            </a:xfrm>
          </p:grpSpPr>
          <p:sp>
            <p:nvSpPr>
              <p:cNvPr id="2226" name="Shape 2226"/>
              <p:cNvSpPr/>
              <p:nvPr/>
            </p:nvSpPr>
            <p:spPr>
              <a:xfrm>
                <a:off x="4410177" y="3822190"/>
                <a:ext cx="941387" cy="1"/>
              </a:xfrm>
              <a:prstGeom prst="line">
                <a:avLst/>
              </a:prstGeom>
              <a:noFill/>
              <a:ln w="50800" cap="flat">
                <a:solidFill>
                  <a:schemeClr val="accent1">
                    <a:satOff val="-4409"/>
                    <a:lumOff val="-10509"/>
                  </a:schemeClr>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227" name="Shape 2227"/>
              <p:cNvSpPr/>
              <p:nvPr/>
            </p:nvSpPr>
            <p:spPr>
              <a:xfrm flipV="1">
                <a:off x="1569334" y="3822190"/>
                <a:ext cx="840292" cy="1"/>
              </a:xfrm>
              <a:prstGeom prst="line">
                <a:avLst/>
              </a:prstGeom>
              <a:noFill/>
              <a:ln w="508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228" name="Shape 2228"/>
              <p:cNvSpPr/>
              <p:nvPr/>
            </p:nvSpPr>
            <p:spPr>
              <a:xfrm flipV="1">
                <a:off x="5317440" y="2873556"/>
                <a:ext cx="1" cy="921195"/>
              </a:xfrm>
              <a:prstGeom prst="line">
                <a:avLst/>
              </a:prstGeom>
              <a:noFill/>
              <a:ln w="63500" cap="flat">
                <a:solidFill>
                  <a:srgbClr val="164F86"/>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229" name="Shape 2229"/>
              <p:cNvSpPr/>
              <p:nvPr/>
            </p:nvSpPr>
            <p:spPr>
              <a:xfrm>
                <a:off x="0" y="1635099"/>
                <a:ext cx="2455636" cy="1198892"/>
              </a:xfrm>
              <a:prstGeom prst="rect">
                <a:avLst/>
              </a:prstGeom>
              <a:solidFill>
                <a:srgbClr val="FFFFFF"/>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门户平台</a:t>
                </a:r>
              </a:p>
            </p:txBody>
          </p:sp>
          <p:grpSp>
            <p:nvGrpSpPr>
              <p:cNvPr id="2233" name="Group 2233"/>
              <p:cNvGrpSpPr/>
              <p:nvPr/>
            </p:nvGrpSpPr>
            <p:grpSpPr>
              <a:xfrm>
                <a:off x="-72108" y="2918735"/>
                <a:ext cx="1334366" cy="1889070"/>
                <a:chOff x="-160300" y="0"/>
                <a:chExt cx="1334365" cy="1889068"/>
              </a:xfrm>
            </p:grpSpPr>
            <p:sp>
              <p:nvSpPr>
                <p:cNvPr id="2230" name="Shape 2230"/>
                <p:cNvSpPr/>
                <p:nvPr/>
              </p:nvSpPr>
              <p:spPr>
                <a:xfrm flipV="1">
                  <a:off x="545735" y="-1"/>
                  <a:ext cx="1" cy="717552"/>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231" name="Shape 2231"/>
                <p:cNvSpPr/>
                <p:nvPr/>
              </p:nvSpPr>
              <p:spPr>
                <a:xfrm>
                  <a:off x="-160301" y="1454220"/>
                  <a:ext cx="1334366"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PostgreSQL</a:t>
                  </a:r>
                </a:p>
              </p:txBody>
            </p:sp>
            <p:pic>
              <p:nvPicPr>
                <p:cNvPr id="2232" name="pasted-image.png"/>
                <p:cNvPicPr>
                  <a:picLocks noChangeAspect="1"/>
                </p:cNvPicPr>
                <p:nvPr/>
              </p:nvPicPr>
              <p:blipFill>
                <a:blip r:embed="rId3">
                  <a:extLst/>
                </a:blip>
                <a:stretch>
                  <a:fillRect/>
                </a:stretch>
              </p:blipFill>
              <p:spPr>
                <a:xfrm>
                  <a:off x="106703" y="808730"/>
                  <a:ext cx="850829" cy="638122"/>
                </a:xfrm>
                <a:prstGeom prst="rect">
                  <a:avLst/>
                </a:prstGeom>
                <a:ln w="12700" cap="flat">
                  <a:noFill/>
                  <a:miter lim="400000"/>
                </a:ln>
                <a:effectLst/>
              </p:spPr>
            </p:pic>
          </p:grpSp>
          <p:sp>
            <p:nvSpPr>
              <p:cNvPr id="2234" name="Shape 2234"/>
              <p:cNvSpPr/>
              <p:nvPr/>
            </p:nvSpPr>
            <p:spPr>
              <a:xfrm>
                <a:off x="6479575" y="1678975"/>
                <a:ext cx="868632" cy="1186191"/>
              </a:xfrm>
              <a:prstGeom prst="roundRect">
                <a:avLst>
                  <a:gd name="adj" fmla="val 14621"/>
                </a:avLst>
              </a:prstGeom>
              <a:solidFill>
                <a:schemeClr val="accent6"/>
              </a:solidFill>
              <a:ln w="381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2000"/>
                </a:pPr>
                <a:r>
                  <a:t>Loc</a:t>
                </a:r>
              </a:p>
              <a:p>
                <a:pPr algn="ctr">
                  <a:defRPr sz="2000"/>
                </a:pPr>
                <a:r>
                  <a:t>Service</a:t>
                </a:r>
              </a:p>
            </p:txBody>
          </p:sp>
          <p:pic>
            <p:nvPicPr>
              <p:cNvPr id="2235" name="pasted-image.png"/>
              <p:cNvPicPr>
                <a:picLocks noChangeAspect="1"/>
              </p:cNvPicPr>
              <p:nvPr/>
            </p:nvPicPr>
            <p:blipFill>
              <a:blip r:embed="rId4">
                <a:extLst/>
              </a:blip>
              <a:stretch>
                <a:fillRect/>
              </a:stretch>
            </p:blipFill>
            <p:spPr>
              <a:xfrm>
                <a:off x="6991235" y="2565665"/>
                <a:ext cx="259081" cy="259081"/>
              </a:xfrm>
              <a:prstGeom prst="rect">
                <a:avLst/>
              </a:prstGeom>
              <a:ln w="12700" cap="flat">
                <a:noFill/>
                <a:miter lim="400000"/>
              </a:ln>
              <a:effectLst/>
            </p:spPr>
          </p:pic>
          <p:sp>
            <p:nvSpPr>
              <p:cNvPr id="2236" name="Shape 2236"/>
              <p:cNvSpPr/>
              <p:nvPr/>
            </p:nvSpPr>
            <p:spPr>
              <a:xfrm>
                <a:off x="2404823" y="3592603"/>
                <a:ext cx="1988678" cy="484576"/>
              </a:xfrm>
              <a:prstGeom prst="roundRect">
                <a:avLst>
                  <a:gd name="adj" fmla="val 26209"/>
                </a:avLst>
              </a:prstGeom>
              <a:solidFill>
                <a:schemeClr val="accent6"/>
              </a:solidFill>
              <a:ln w="381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2000"/>
                </a:lvl1pPr>
              </a:lstStyle>
              <a:p>
                <a:pPr/>
                <a:r>
                  <a:t>EngineService</a:t>
                </a:r>
              </a:p>
            </p:txBody>
          </p:sp>
          <p:sp>
            <p:nvSpPr>
              <p:cNvPr id="2237" name="Shape 2237"/>
              <p:cNvSpPr/>
              <p:nvPr/>
            </p:nvSpPr>
            <p:spPr>
              <a:xfrm flipV="1">
                <a:off x="3314110" y="4124527"/>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238" name="Shape 2238"/>
              <p:cNvSpPr/>
              <p:nvPr/>
            </p:nvSpPr>
            <p:spPr>
              <a:xfrm flipV="1">
                <a:off x="1586057" y="2834905"/>
                <a:ext cx="1" cy="1009795"/>
              </a:xfrm>
              <a:prstGeom prst="line">
                <a:avLst/>
              </a:prstGeom>
              <a:noFill/>
              <a:ln w="63500" cap="flat">
                <a:solidFill>
                  <a:srgbClr val="164F86"/>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239" name="Shape 2239"/>
              <p:cNvSpPr/>
              <p:nvPr/>
            </p:nvSpPr>
            <p:spPr>
              <a:xfrm flipV="1">
                <a:off x="4031474" y="1027959"/>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240" name="Shape 2240"/>
              <p:cNvSpPr/>
              <p:nvPr/>
            </p:nvSpPr>
            <p:spPr>
              <a:xfrm flipV="1">
                <a:off x="5023228" y="1040659"/>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241" name="Shape 2241"/>
              <p:cNvSpPr/>
              <p:nvPr/>
            </p:nvSpPr>
            <p:spPr>
              <a:xfrm flipV="1">
                <a:off x="6954783" y="1043537"/>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242" name="Shape 2242"/>
              <p:cNvSpPr/>
              <p:nvPr/>
            </p:nvSpPr>
            <p:spPr>
              <a:xfrm>
                <a:off x="3332801" y="441203"/>
                <a:ext cx="4020078" cy="529720"/>
              </a:xfrm>
              <a:prstGeom prst="rect">
                <a:avLst/>
              </a:prstGeom>
              <a:solidFill>
                <a:schemeClr val="accent1">
                  <a:satOff val="-4409"/>
                  <a:lumOff val="-10509"/>
                </a:schemeClr>
              </a:solidFill>
              <a:ln w="12700" cap="flat">
                <a:solidFill>
                  <a:srgbClr val="000000"/>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2000">
                    <a:solidFill>
                      <a:srgbClr val="FFFFFF"/>
                    </a:solidFill>
                  </a:defRPr>
                </a:lvl1pPr>
              </a:lstStyle>
              <a:p>
                <a:pPr/>
                <a:r>
                  <a:t>Native App</a:t>
                </a:r>
              </a:p>
            </p:txBody>
          </p:sp>
          <p:sp>
            <p:nvSpPr>
              <p:cNvPr id="2243" name="Shape 2243"/>
              <p:cNvSpPr/>
              <p:nvPr/>
            </p:nvSpPr>
            <p:spPr>
              <a:xfrm>
                <a:off x="4506045" y="0"/>
                <a:ext cx="1673591" cy="5105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b="1" sz="1900"/>
                </a:lvl1pPr>
              </a:lstStyle>
              <a:p>
                <a:pPr/>
                <a:r>
                  <a:t>IOS/Android</a:t>
                </a:r>
              </a:p>
            </p:txBody>
          </p:sp>
          <p:sp>
            <p:nvSpPr>
              <p:cNvPr id="2244" name="Shape 2244"/>
              <p:cNvSpPr/>
              <p:nvPr/>
            </p:nvSpPr>
            <p:spPr>
              <a:xfrm flipV="1">
                <a:off x="5960756" y="1055046"/>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2249" name="Group 2249"/>
              <p:cNvGrpSpPr/>
              <p:nvPr/>
            </p:nvGrpSpPr>
            <p:grpSpPr>
              <a:xfrm>
                <a:off x="3366603" y="1675546"/>
                <a:ext cx="3041739" cy="1186192"/>
                <a:chOff x="0" y="0"/>
                <a:chExt cx="3041737" cy="1186190"/>
              </a:xfrm>
            </p:grpSpPr>
            <p:sp>
              <p:nvSpPr>
                <p:cNvPr id="2245" name="Shape 2245"/>
                <p:cNvSpPr/>
                <p:nvPr/>
              </p:nvSpPr>
              <p:spPr>
                <a:xfrm>
                  <a:off x="0" y="0"/>
                  <a:ext cx="3041738" cy="1186191"/>
                </a:xfrm>
                <a:prstGeom prst="roundRect">
                  <a:avLst>
                    <a:gd name="adj" fmla="val 11228"/>
                  </a:avLst>
                </a:prstGeom>
                <a:solidFill>
                  <a:schemeClr val="accent6"/>
                </a:solidFill>
                <a:ln w="38100" cap="flat">
                  <a:solidFill>
                    <a:srgbClr val="164F86"/>
                  </a:solidFill>
                  <a:prstDash val="solid"/>
                  <a:miter lim="400000"/>
                </a:ln>
                <a:effectLst/>
              </p:spPr>
              <p:txBody>
                <a:bodyPr wrap="square" lIns="65023" tIns="65023" rIns="65023" bIns="65023" numCol="1" anchor="ctr">
                  <a:noAutofit/>
                </a:bodyPr>
                <a:lstStyle/>
                <a:p>
                  <a:pPr algn="ctr">
                    <a:defRPr sz="2800"/>
                  </a:pPr>
                </a:p>
              </p:txBody>
            </p:sp>
            <p:sp>
              <p:nvSpPr>
                <p:cNvPr id="2246" name="Shape 2246"/>
                <p:cNvSpPr/>
                <p:nvPr/>
              </p:nvSpPr>
              <p:spPr>
                <a:xfrm>
                  <a:off x="129134" y="220990"/>
                  <a:ext cx="868633" cy="831797"/>
                </a:xfrm>
                <a:prstGeom prst="roundRect">
                  <a:avLst>
                    <a:gd name="adj" fmla="val 15268"/>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2000"/>
                  </a:lvl1pPr>
                </a:lstStyle>
                <a:p>
                  <a:pPr/>
                  <a:r>
                    <a:t>EstateAPI</a:t>
                  </a:r>
                </a:p>
              </p:txBody>
            </p:sp>
            <p:sp>
              <p:nvSpPr>
                <p:cNvPr id="2247" name="Shape 2247"/>
                <p:cNvSpPr/>
                <p:nvPr/>
              </p:nvSpPr>
              <p:spPr>
                <a:xfrm>
                  <a:off x="1113016" y="212545"/>
                  <a:ext cx="868632" cy="848687"/>
                </a:xfrm>
                <a:prstGeom prst="roundRect">
                  <a:avLst>
                    <a:gd name="adj" fmla="val 14964"/>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p>
                  <a:pPr algn="ctr">
                    <a:defRPr sz="2000"/>
                  </a:pPr>
                  <a:r>
                    <a:t>POI</a:t>
                  </a:r>
                </a:p>
                <a:p>
                  <a:pPr algn="ctr">
                    <a:defRPr sz="2000"/>
                  </a:pPr>
                  <a:r>
                    <a:t>API</a:t>
                  </a:r>
                </a:p>
              </p:txBody>
            </p:sp>
            <p:sp>
              <p:nvSpPr>
                <p:cNvPr id="2248" name="Shape 2248"/>
                <p:cNvSpPr/>
                <p:nvPr/>
              </p:nvSpPr>
              <p:spPr>
                <a:xfrm>
                  <a:off x="2104275" y="196085"/>
                  <a:ext cx="868632" cy="848686"/>
                </a:xfrm>
                <a:prstGeom prst="roundRect">
                  <a:avLst>
                    <a:gd name="adj" fmla="val 14964"/>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p>
                  <a:pPr algn="ctr">
                    <a:defRPr sz="2000"/>
                  </a:pPr>
                  <a:r>
                    <a:t>Agent</a:t>
                  </a:r>
                </a:p>
                <a:p>
                  <a:pPr algn="ctr">
                    <a:defRPr sz="2000"/>
                  </a:pPr>
                  <a:r>
                    <a:t>API</a:t>
                  </a:r>
                </a:p>
              </p:txBody>
            </p:sp>
          </p:grpSp>
          <p:grpSp>
            <p:nvGrpSpPr>
              <p:cNvPr id="2254" name="Group 2254"/>
              <p:cNvGrpSpPr/>
              <p:nvPr/>
            </p:nvGrpSpPr>
            <p:grpSpPr>
              <a:xfrm>
                <a:off x="3003898" y="4644659"/>
                <a:ext cx="635817" cy="960416"/>
                <a:chOff x="411906" y="0"/>
                <a:chExt cx="635815" cy="960414"/>
              </a:xfrm>
            </p:grpSpPr>
            <p:sp>
              <p:nvSpPr>
                <p:cNvPr id="2250" name="Shape 2250"/>
                <p:cNvSpPr/>
                <p:nvPr/>
              </p:nvSpPr>
              <p:spPr>
                <a:xfrm>
                  <a:off x="453801" y="525566"/>
                  <a:ext cx="552027"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Solr</a:t>
                  </a:r>
                </a:p>
              </p:txBody>
            </p:sp>
            <p:grpSp>
              <p:nvGrpSpPr>
                <p:cNvPr id="2253" name="Group 2253"/>
                <p:cNvGrpSpPr/>
                <p:nvPr/>
              </p:nvGrpSpPr>
              <p:grpSpPr>
                <a:xfrm>
                  <a:off x="411906" y="0"/>
                  <a:ext cx="635816" cy="635000"/>
                  <a:chOff x="0" y="0"/>
                  <a:chExt cx="635815" cy="635000"/>
                </a:xfrm>
              </p:grpSpPr>
              <p:sp>
                <p:nvSpPr>
                  <p:cNvPr id="2251" name="Shape 2251"/>
                  <p:cNvSpPr/>
                  <p:nvPr/>
                </p:nvSpPr>
                <p:spPr>
                  <a:xfrm>
                    <a:off x="0" y="0"/>
                    <a:ext cx="635816" cy="635000"/>
                  </a:xfrm>
                  <a:prstGeom prst="ellipse">
                    <a:avLst/>
                  </a:prstGeom>
                  <a:solidFill>
                    <a:schemeClr val="accent6">
                      <a:satOff val="-35873"/>
                      <a:lumOff val="-12431"/>
                    </a:schemeClr>
                  </a:solidFill>
                  <a:ln w="12700" cap="flat">
                    <a:noFill/>
                    <a:miter lim="400000"/>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pic>
                <p:nvPicPr>
                  <p:cNvPr id="2252" name="pasted-image.png"/>
                  <p:cNvPicPr>
                    <a:picLocks noChangeAspect="1"/>
                  </p:cNvPicPr>
                  <p:nvPr/>
                </p:nvPicPr>
                <p:blipFill>
                  <a:blip r:embed="rId5">
                    <a:extLst/>
                  </a:blip>
                  <a:stretch>
                    <a:fillRect/>
                  </a:stretch>
                </p:blipFill>
                <p:spPr>
                  <a:xfrm>
                    <a:off x="129344" y="137307"/>
                    <a:ext cx="378705" cy="378705"/>
                  </a:xfrm>
                  <a:prstGeom prst="rect">
                    <a:avLst/>
                  </a:prstGeom>
                  <a:ln w="12700" cap="flat">
                    <a:noFill/>
                    <a:miter lim="400000"/>
                  </a:ln>
                  <a:effectLst/>
                </p:spPr>
              </p:pic>
            </p:grpSp>
          </p:grpSp>
          <p:sp>
            <p:nvSpPr>
              <p:cNvPr id="2255" name="Shape 2255"/>
              <p:cNvSpPr/>
              <p:nvPr/>
            </p:nvSpPr>
            <p:spPr>
              <a:xfrm>
                <a:off x="7419719" y="445069"/>
                <a:ext cx="1863694" cy="532746"/>
              </a:xfrm>
              <a:prstGeom prst="rect">
                <a:avLst/>
              </a:prstGeom>
              <a:solidFill>
                <a:schemeClr val="accent1">
                  <a:satOff val="-4409"/>
                  <a:lumOff val="-10509"/>
                </a:schemeClr>
              </a:solidFill>
              <a:ln w="12700" cap="flat">
                <a:solidFill>
                  <a:srgbClr val="000000"/>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1900">
                    <a:solidFill>
                      <a:srgbClr val="FFFFFF"/>
                    </a:solidFill>
                  </a:defRPr>
                </a:lvl1pPr>
              </a:lstStyle>
              <a:p>
                <a:pPr/>
                <a:r>
                  <a:t>手机端/平板端</a:t>
                </a:r>
              </a:p>
            </p:txBody>
          </p:sp>
          <p:sp>
            <p:nvSpPr>
              <p:cNvPr id="2256" name="Shape 2256"/>
              <p:cNvSpPr/>
              <p:nvPr/>
            </p:nvSpPr>
            <p:spPr>
              <a:xfrm>
                <a:off x="7526808" y="6727"/>
                <a:ext cx="1649516" cy="422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b="1" sz="1900"/>
                </a:lvl1pPr>
              </a:lstStyle>
              <a:p>
                <a:pPr/>
                <a:r>
                  <a:t>SPA/Backbone</a:t>
                </a:r>
              </a:p>
            </p:txBody>
          </p:sp>
          <p:sp>
            <p:nvSpPr>
              <p:cNvPr id="2257" name="Shape 2257"/>
              <p:cNvSpPr/>
              <p:nvPr/>
            </p:nvSpPr>
            <p:spPr>
              <a:xfrm flipV="1">
                <a:off x="7892312" y="1055046"/>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258" name="Shape 2258"/>
              <p:cNvSpPr/>
              <p:nvPr/>
            </p:nvSpPr>
            <p:spPr>
              <a:xfrm flipV="1">
                <a:off x="8797438" y="1055046"/>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259" name="Shape 2259"/>
              <p:cNvSpPr/>
              <p:nvPr/>
            </p:nvSpPr>
            <p:spPr>
              <a:xfrm>
                <a:off x="7449788" y="1672406"/>
                <a:ext cx="1988678" cy="484577"/>
              </a:xfrm>
              <a:prstGeom prst="roundRect">
                <a:avLst>
                  <a:gd name="adj" fmla="val 26209"/>
                </a:avLst>
              </a:prstGeom>
              <a:solidFill>
                <a:schemeClr val="accent6"/>
              </a:solidFill>
              <a:ln w="381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2000"/>
                </a:lvl1pPr>
              </a:lstStyle>
              <a:p>
                <a:pPr/>
                <a:r>
                  <a:t>SPA-web</a:t>
                </a:r>
              </a:p>
            </p:txBody>
          </p:sp>
          <p:grpSp>
            <p:nvGrpSpPr>
              <p:cNvPr id="2263" name="Group 2263"/>
              <p:cNvGrpSpPr/>
              <p:nvPr/>
            </p:nvGrpSpPr>
            <p:grpSpPr>
              <a:xfrm>
                <a:off x="665863" y="137772"/>
                <a:ext cx="2330851" cy="1397944"/>
                <a:chOff x="0" y="0"/>
                <a:chExt cx="2330850" cy="1397942"/>
              </a:xfrm>
            </p:grpSpPr>
            <p:sp>
              <p:nvSpPr>
                <p:cNvPr id="2260" name="Shape 2260"/>
                <p:cNvSpPr/>
                <p:nvPr/>
              </p:nvSpPr>
              <p:spPr>
                <a:xfrm flipV="1">
                  <a:off x="525339" y="858192"/>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pic>
              <p:nvPicPr>
                <p:cNvPr id="2261" name="pasted-image.png"/>
                <p:cNvPicPr>
                  <a:picLocks noChangeAspect="1"/>
                </p:cNvPicPr>
                <p:nvPr/>
              </p:nvPicPr>
              <p:blipFill>
                <a:blip r:embed="rId6">
                  <a:extLst/>
                </a:blip>
                <a:stretch>
                  <a:fillRect/>
                </a:stretch>
              </p:blipFill>
              <p:spPr>
                <a:xfrm>
                  <a:off x="0" y="0"/>
                  <a:ext cx="2114510" cy="822310"/>
                </a:xfrm>
                <a:prstGeom prst="rect">
                  <a:avLst/>
                </a:prstGeom>
                <a:ln w="12700" cap="flat">
                  <a:noFill/>
                  <a:miter lim="400000"/>
                </a:ln>
                <a:effectLst/>
              </p:spPr>
            </p:pic>
            <p:sp>
              <p:nvSpPr>
                <p:cNvPr id="2262" name="Shape 2262"/>
                <p:cNvSpPr/>
                <p:nvPr/>
              </p:nvSpPr>
              <p:spPr>
                <a:xfrm>
                  <a:off x="1060850" y="38100"/>
                  <a:ext cx="1270001" cy="796910"/>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grpSp>
          <p:sp>
            <p:nvSpPr>
              <p:cNvPr id="2264" name="Shape 2264"/>
              <p:cNvSpPr/>
              <p:nvPr/>
            </p:nvSpPr>
            <p:spPr>
              <a:xfrm flipV="1">
                <a:off x="8438935" y="2142752"/>
                <a:ext cx="1" cy="387689"/>
              </a:xfrm>
              <a:prstGeom prst="line">
                <a:avLst/>
              </a:prstGeom>
              <a:noFill/>
              <a:ln w="63500" cap="flat">
                <a:solidFill>
                  <a:srgbClr val="164F86"/>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265" name="Shape 2265"/>
              <p:cNvSpPr/>
              <p:nvPr/>
            </p:nvSpPr>
            <p:spPr>
              <a:xfrm>
                <a:off x="7340914" y="2510561"/>
                <a:ext cx="1121146" cy="1"/>
              </a:xfrm>
              <a:prstGeom prst="line">
                <a:avLst/>
              </a:prstGeom>
              <a:noFill/>
              <a:ln w="50800" cap="flat">
                <a:solidFill>
                  <a:schemeClr val="accent1">
                    <a:satOff val="-4409"/>
                    <a:lumOff val="-10509"/>
                  </a:schemeClr>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grpSp>
      <p:sp>
        <p:nvSpPr>
          <p:cNvPr id="2268" name="Shape 2268"/>
          <p:cNvSpPr/>
          <p:nvPr/>
        </p:nvSpPr>
        <p:spPr>
          <a:xfrm>
            <a:off x="10054486" y="3376232"/>
            <a:ext cx="2682749" cy="63551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4000"/>
            </a:lvl1pPr>
          </a:lstStyle>
          <a:p>
            <a:pPr/>
            <a:r>
              <a:t>前后端分离</a:t>
            </a:r>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2" name="Shape 2272"/>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搜索平台改造回顾</a:t>
            </a:r>
          </a:p>
        </p:txBody>
      </p:sp>
      <p:grpSp>
        <p:nvGrpSpPr>
          <p:cNvPr id="2275" name="Group 2275"/>
          <p:cNvGrpSpPr/>
          <p:nvPr/>
        </p:nvGrpSpPr>
        <p:grpSpPr>
          <a:xfrm>
            <a:off x="1092468" y="1568422"/>
            <a:ext cx="4322028" cy="3468653"/>
            <a:chOff x="-184634" y="0"/>
            <a:chExt cx="4322027" cy="3468651"/>
          </a:xfrm>
        </p:grpSpPr>
        <p:pic>
          <p:nvPicPr>
            <p:cNvPr id="2273" name="pasted-image.png"/>
            <p:cNvPicPr>
              <a:picLocks noChangeAspect="1"/>
            </p:cNvPicPr>
            <p:nvPr/>
          </p:nvPicPr>
          <p:blipFill>
            <a:blip r:embed="rId3">
              <a:extLst/>
            </a:blip>
            <a:stretch>
              <a:fillRect/>
            </a:stretch>
          </p:blipFill>
          <p:spPr>
            <a:xfrm>
              <a:off x="0" y="0"/>
              <a:ext cx="3952758" cy="2854172"/>
            </a:xfrm>
            <a:prstGeom prst="rect">
              <a:avLst/>
            </a:prstGeom>
            <a:ln w="12700" cap="flat">
              <a:noFill/>
              <a:miter lim="400000"/>
            </a:ln>
            <a:effectLst/>
          </p:spPr>
        </p:pic>
        <p:sp>
          <p:nvSpPr>
            <p:cNvPr id="2274" name="Shape 2274"/>
            <p:cNvSpPr/>
            <p:nvPr/>
          </p:nvSpPr>
          <p:spPr>
            <a:xfrm>
              <a:off x="-184635" y="2944903"/>
              <a:ext cx="4322028" cy="523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500"/>
              </a:lvl1pPr>
            </a:lstStyle>
            <a:p>
              <a:pPr/>
              <a:r>
                <a:t>新业务 - 遗留系统API提供数据</a:t>
              </a:r>
            </a:p>
          </p:txBody>
        </p:sp>
      </p:grpSp>
      <p:grpSp>
        <p:nvGrpSpPr>
          <p:cNvPr id="2280" name="Group 2280"/>
          <p:cNvGrpSpPr/>
          <p:nvPr/>
        </p:nvGrpSpPr>
        <p:grpSpPr>
          <a:xfrm>
            <a:off x="381524" y="1579995"/>
            <a:ext cx="12241753" cy="3795651"/>
            <a:chOff x="0" y="0"/>
            <a:chExt cx="12241752" cy="3795649"/>
          </a:xfrm>
        </p:grpSpPr>
        <p:grpSp>
          <p:nvGrpSpPr>
            <p:cNvPr id="2278" name="Group 2278"/>
            <p:cNvGrpSpPr/>
            <p:nvPr/>
          </p:nvGrpSpPr>
          <p:grpSpPr>
            <a:xfrm>
              <a:off x="6539600" y="0"/>
              <a:ext cx="5015060" cy="3495179"/>
              <a:chOff x="0" y="0"/>
              <a:chExt cx="5015059" cy="3495178"/>
            </a:xfrm>
          </p:grpSpPr>
          <p:pic>
            <p:nvPicPr>
              <p:cNvPr id="2276" name="pasted-image.png"/>
              <p:cNvPicPr>
                <a:picLocks noChangeAspect="1"/>
              </p:cNvPicPr>
              <p:nvPr/>
            </p:nvPicPr>
            <p:blipFill>
              <a:blip r:embed="rId4">
                <a:extLst/>
              </a:blip>
              <a:stretch>
                <a:fillRect/>
              </a:stretch>
            </p:blipFill>
            <p:spPr>
              <a:xfrm>
                <a:off x="0" y="0"/>
                <a:ext cx="5015060" cy="2907113"/>
              </a:xfrm>
              <a:prstGeom prst="rect">
                <a:avLst/>
              </a:prstGeom>
              <a:ln w="12700" cap="flat">
                <a:noFill/>
                <a:miter lim="400000"/>
              </a:ln>
              <a:effectLst/>
            </p:spPr>
          </p:pic>
          <p:sp>
            <p:nvSpPr>
              <p:cNvPr id="2277" name="Shape 2277"/>
              <p:cNvSpPr/>
              <p:nvPr/>
            </p:nvSpPr>
            <p:spPr>
              <a:xfrm>
                <a:off x="93275" y="2971430"/>
                <a:ext cx="4828509" cy="523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500"/>
                </a:lvl1pPr>
              </a:lstStyle>
              <a:p>
                <a:pPr/>
                <a:r>
                  <a:t>新业务 - 遗留系统数据源提供数据</a:t>
                </a:r>
              </a:p>
            </p:txBody>
          </p:sp>
        </p:grpSp>
        <p:sp>
          <p:nvSpPr>
            <p:cNvPr id="2279" name="Shape 2279"/>
            <p:cNvSpPr/>
            <p:nvPr/>
          </p:nvSpPr>
          <p:spPr>
            <a:xfrm>
              <a:off x="0" y="3795649"/>
              <a:ext cx="12241753" cy="1"/>
            </a:xfrm>
            <a:prstGeom prst="line">
              <a:avLst/>
            </a:prstGeom>
            <a:noFill/>
            <a:ln w="25400" cap="flat">
              <a:solidFill>
                <a:schemeClr val="accent1"/>
              </a:solidFill>
              <a:prstDash val="sysDot"/>
              <a:miter lim="400000"/>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grpSp>
      <p:grpSp>
        <p:nvGrpSpPr>
          <p:cNvPr id="2283" name="Group 2283"/>
          <p:cNvGrpSpPr/>
          <p:nvPr/>
        </p:nvGrpSpPr>
        <p:grpSpPr>
          <a:xfrm>
            <a:off x="6895724" y="6033286"/>
            <a:ext cx="5015060" cy="3494097"/>
            <a:chOff x="0" y="0"/>
            <a:chExt cx="5015059" cy="3494095"/>
          </a:xfrm>
        </p:grpSpPr>
        <p:pic>
          <p:nvPicPr>
            <p:cNvPr id="2281" name="pasted-image.png"/>
            <p:cNvPicPr>
              <a:picLocks noChangeAspect="1"/>
            </p:cNvPicPr>
            <p:nvPr/>
          </p:nvPicPr>
          <p:blipFill>
            <a:blip r:embed="rId5">
              <a:extLst/>
            </a:blip>
            <a:stretch>
              <a:fillRect/>
            </a:stretch>
          </p:blipFill>
          <p:spPr>
            <a:xfrm>
              <a:off x="0" y="0"/>
              <a:ext cx="5015060" cy="2835438"/>
            </a:xfrm>
            <a:prstGeom prst="rect">
              <a:avLst/>
            </a:prstGeom>
            <a:ln w="12700" cap="flat">
              <a:noFill/>
              <a:miter lim="400000"/>
            </a:ln>
            <a:effectLst/>
          </p:spPr>
        </p:pic>
        <p:sp>
          <p:nvSpPr>
            <p:cNvPr id="2282" name="Shape 2282"/>
            <p:cNvSpPr/>
            <p:nvPr/>
          </p:nvSpPr>
          <p:spPr>
            <a:xfrm>
              <a:off x="569525" y="2970347"/>
              <a:ext cx="3876009" cy="523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500"/>
              </a:lvl1pPr>
            </a:lstStyle>
            <a:p>
              <a:pPr/>
              <a:r>
                <a:t>优化现有业务 - 前后端分离</a:t>
              </a:r>
            </a:p>
          </p:txBody>
        </p:sp>
      </p:grpSp>
      <p:grpSp>
        <p:nvGrpSpPr>
          <p:cNvPr id="2286" name="Group 2286"/>
          <p:cNvGrpSpPr/>
          <p:nvPr/>
        </p:nvGrpSpPr>
        <p:grpSpPr>
          <a:xfrm>
            <a:off x="949209" y="5920590"/>
            <a:ext cx="5282435" cy="3635527"/>
            <a:chOff x="0" y="0"/>
            <a:chExt cx="5282434" cy="3635526"/>
          </a:xfrm>
        </p:grpSpPr>
        <p:sp>
          <p:nvSpPr>
            <p:cNvPr id="2284" name="Shape 2284"/>
            <p:cNvSpPr/>
            <p:nvPr/>
          </p:nvSpPr>
          <p:spPr>
            <a:xfrm>
              <a:off x="0" y="3111778"/>
              <a:ext cx="5282435" cy="523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500"/>
              </a:lvl1pPr>
            </a:lstStyle>
            <a:p>
              <a:pPr/>
              <a:r>
                <a:t>优化现有业务 - 抽取服务/替换数据源</a:t>
              </a:r>
            </a:p>
          </p:txBody>
        </p:sp>
        <p:pic>
          <p:nvPicPr>
            <p:cNvPr id="2285" name="pasted-image.png"/>
            <p:cNvPicPr>
              <a:picLocks noChangeAspect="1"/>
            </p:cNvPicPr>
            <p:nvPr/>
          </p:nvPicPr>
          <p:blipFill>
            <a:blip r:embed="rId6">
              <a:extLst/>
            </a:blip>
            <a:stretch>
              <a:fillRect/>
            </a:stretch>
          </p:blipFill>
          <p:spPr>
            <a:xfrm>
              <a:off x="143258" y="0"/>
              <a:ext cx="4322029" cy="2949275"/>
            </a:xfrm>
            <a:prstGeom prst="rect">
              <a:avLst/>
            </a:prstGeom>
            <a:ln w="12700" cap="flat">
              <a:noFill/>
              <a:miter lim="400000"/>
            </a:ln>
            <a:effectLst/>
          </p:spPr>
        </p:pic>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2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2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2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86" grpId="3"/>
      <p:bldP build="whole" bldLvl="1" animBg="1" rev="0" advAuto="0" spid="2275" grpId="1"/>
      <p:bldP build="whole" bldLvl="1" animBg="1" rev="0" advAuto="0" spid="2280" grpId="2"/>
      <p:bldP build="whole" bldLvl="1" animBg="1" rev="0" advAuto="0" spid="2283" grpId="4"/>
    </p:bldLst>
  </p:timing>
</p:sld>
</file>

<file path=ppt/slides/slide6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290" name="Shape 2290"/>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遗留系统用户功能优化(1)</a:t>
            </a:r>
          </a:p>
        </p:txBody>
      </p:sp>
      <p:grpSp>
        <p:nvGrpSpPr>
          <p:cNvPr id="2293" name="Group 2293"/>
          <p:cNvGrpSpPr/>
          <p:nvPr/>
        </p:nvGrpSpPr>
        <p:grpSpPr>
          <a:xfrm>
            <a:off x="6860238" y="1405198"/>
            <a:ext cx="3744594" cy="921738"/>
            <a:chOff x="0" y="0"/>
            <a:chExt cx="3744592" cy="921737"/>
          </a:xfrm>
        </p:grpSpPr>
        <p:sp>
          <p:nvSpPr>
            <p:cNvPr id="2291" name="Shape 2291"/>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面临挑战</a:t>
              </a:r>
            </a:p>
          </p:txBody>
        </p:sp>
        <p:sp>
          <p:nvSpPr>
            <p:cNvPr id="2292" name="Shape 2292"/>
            <p:cNvSpPr/>
            <p:nvPr/>
          </p:nvSpPr>
          <p:spPr>
            <a:xfrm>
              <a:off x="307865" y="507971"/>
              <a:ext cx="34367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构建统一的用户管理接口</a:t>
              </a:r>
            </a:p>
          </p:txBody>
        </p:sp>
      </p:grpSp>
      <p:grpSp>
        <p:nvGrpSpPr>
          <p:cNvPr id="2296" name="Group 2296"/>
          <p:cNvGrpSpPr/>
          <p:nvPr/>
        </p:nvGrpSpPr>
        <p:grpSpPr>
          <a:xfrm>
            <a:off x="900520" y="1394673"/>
            <a:ext cx="4379662" cy="970219"/>
            <a:chOff x="0" y="0"/>
            <a:chExt cx="4379660" cy="970218"/>
          </a:xfrm>
        </p:grpSpPr>
        <p:sp>
          <p:nvSpPr>
            <p:cNvPr id="2294" name="Shape 2294"/>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业务需求</a:t>
              </a:r>
            </a:p>
          </p:txBody>
        </p:sp>
        <p:sp>
          <p:nvSpPr>
            <p:cNvPr id="2295" name="Shape 2295"/>
            <p:cNvSpPr/>
            <p:nvPr/>
          </p:nvSpPr>
          <p:spPr>
            <a:xfrm>
              <a:off x="306507" y="509970"/>
              <a:ext cx="4073154"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手机/平板端支持个人用户相关</a:t>
              </a:r>
            </a:p>
          </p:txBody>
        </p:sp>
      </p:grpSp>
      <p:sp>
        <p:nvSpPr>
          <p:cNvPr id="2297" name="Shape 2297"/>
          <p:cNvSpPr/>
          <p:nvPr/>
        </p:nvSpPr>
        <p:spPr>
          <a:xfrm>
            <a:off x="406924" y="2512933"/>
            <a:ext cx="12241753" cy="1"/>
          </a:xfrm>
          <a:prstGeom prst="line">
            <a:avLst/>
          </a:prstGeom>
          <a:ln w="25400">
            <a:solidFill>
              <a:schemeClr val="accent1"/>
            </a:solidFill>
            <a:prstDash val="sysDot"/>
            <a:miter lim="400000"/>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301" name="Shape 2301"/>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遗留系统用户功能优化(1)</a:t>
            </a:r>
          </a:p>
        </p:txBody>
      </p:sp>
      <p:grpSp>
        <p:nvGrpSpPr>
          <p:cNvPr id="2304" name="Group 2304"/>
          <p:cNvGrpSpPr/>
          <p:nvPr/>
        </p:nvGrpSpPr>
        <p:grpSpPr>
          <a:xfrm>
            <a:off x="6860238" y="1405198"/>
            <a:ext cx="3744594" cy="921738"/>
            <a:chOff x="0" y="0"/>
            <a:chExt cx="3744592" cy="921737"/>
          </a:xfrm>
        </p:grpSpPr>
        <p:sp>
          <p:nvSpPr>
            <p:cNvPr id="2302" name="Shape 2302"/>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面临挑战</a:t>
              </a:r>
            </a:p>
          </p:txBody>
        </p:sp>
        <p:sp>
          <p:nvSpPr>
            <p:cNvPr id="2303" name="Shape 2303"/>
            <p:cNvSpPr/>
            <p:nvPr/>
          </p:nvSpPr>
          <p:spPr>
            <a:xfrm>
              <a:off x="307865" y="507971"/>
              <a:ext cx="34367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构建统一的用户管理接口</a:t>
              </a:r>
            </a:p>
          </p:txBody>
        </p:sp>
      </p:grpSp>
      <p:grpSp>
        <p:nvGrpSpPr>
          <p:cNvPr id="2307" name="Group 2307"/>
          <p:cNvGrpSpPr/>
          <p:nvPr/>
        </p:nvGrpSpPr>
        <p:grpSpPr>
          <a:xfrm>
            <a:off x="900520" y="1394673"/>
            <a:ext cx="4379662" cy="970219"/>
            <a:chOff x="0" y="0"/>
            <a:chExt cx="4379660" cy="970218"/>
          </a:xfrm>
        </p:grpSpPr>
        <p:sp>
          <p:nvSpPr>
            <p:cNvPr id="2305" name="Shape 2305"/>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业务需求</a:t>
              </a:r>
            </a:p>
          </p:txBody>
        </p:sp>
        <p:sp>
          <p:nvSpPr>
            <p:cNvPr id="2306" name="Shape 2306"/>
            <p:cNvSpPr/>
            <p:nvPr/>
          </p:nvSpPr>
          <p:spPr>
            <a:xfrm>
              <a:off x="306507" y="509970"/>
              <a:ext cx="4073154"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手机/平板端支持个人用户相关</a:t>
              </a:r>
            </a:p>
          </p:txBody>
        </p:sp>
      </p:grpSp>
      <p:sp>
        <p:nvSpPr>
          <p:cNvPr id="2308" name="Shape 2308"/>
          <p:cNvSpPr/>
          <p:nvPr/>
        </p:nvSpPr>
        <p:spPr>
          <a:xfrm>
            <a:off x="406924" y="2512933"/>
            <a:ext cx="12241753" cy="1"/>
          </a:xfrm>
          <a:prstGeom prst="line">
            <a:avLst/>
          </a:prstGeom>
          <a:ln w="25400">
            <a:solidFill>
              <a:schemeClr val="accent1"/>
            </a:solidFill>
            <a:prstDash val="sysDot"/>
            <a:miter lim="400000"/>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grpSp>
        <p:nvGrpSpPr>
          <p:cNvPr id="2359" name="Group 2359"/>
          <p:cNvGrpSpPr/>
          <p:nvPr/>
        </p:nvGrpSpPr>
        <p:grpSpPr>
          <a:xfrm>
            <a:off x="879656" y="2559231"/>
            <a:ext cx="11057637" cy="7008423"/>
            <a:chOff x="0" y="0"/>
            <a:chExt cx="11057635" cy="7008421"/>
          </a:xfrm>
        </p:grpSpPr>
        <p:grpSp>
          <p:nvGrpSpPr>
            <p:cNvPr id="2356" name="Group 2356"/>
            <p:cNvGrpSpPr/>
            <p:nvPr/>
          </p:nvGrpSpPr>
          <p:grpSpPr>
            <a:xfrm>
              <a:off x="-1" y="0"/>
              <a:ext cx="11057637" cy="7008422"/>
              <a:chOff x="0" y="0"/>
              <a:chExt cx="11057635" cy="7008421"/>
            </a:xfrm>
          </p:grpSpPr>
          <p:grpSp>
            <p:nvGrpSpPr>
              <p:cNvPr id="2312" name="Group 2312"/>
              <p:cNvGrpSpPr/>
              <p:nvPr/>
            </p:nvGrpSpPr>
            <p:grpSpPr>
              <a:xfrm>
                <a:off x="0" y="0"/>
                <a:ext cx="4793573" cy="1396666"/>
                <a:chOff x="-165099" y="0"/>
                <a:chExt cx="4793572" cy="1396665"/>
              </a:xfrm>
            </p:grpSpPr>
            <p:sp>
              <p:nvSpPr>
                <p:cNvPr id="2309" name="Shape 2309"/>
                <p:cNvSpPr/>
                <p:nvPr/>
              </p:nvSpPr>
              <p:spPr>
                <a:xfrm>
                  <a:off x="-16510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解决方案</a:t>
                  </a:r>
                </a:p>
              </p:txBody>
            </p:sp>
            <p:sp>
              <p:nvSpPr>
                <p:cNvPr id="2310" name="Shape 2310"/>
                <p:cNvSpPr/>
                <p:nvPr/>
              </p:nvSpPr>
              <p:spPr>
                <a:xfrm>
                  <a:off x="182604" y="483729"/>
                  <a:ext cx="4445869"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基于单体应用，内部构建用户API</a:t>
                  </a:r>
                </a:p>
              </p:txBody>
            </p:sp>
            <p:sp>
              <p:nvSpPr>
                <p:cNvPr id="2311" name="Shape 2311"/>
                <p:cNvSpPr/>
                <p:nvPr/>
              </p:nvSpPr>
              <p:spPr>
                <a:xfrm>
                  <a:off x="182604" y="936417"/>
                  <a:ext cx="3607669"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门户平台内部调用用户API</a:t>
                  </a:r>
                </a:p>
              </p:txBody>
            </p:sp>
          </p:grpSp>
          <p:grpSp>
            <p:nvGrpSpPr>
              <p:cNvPr id="2355" name="Group 2355"/>
              <p:cNvGrpSpPr/>
              <p:nvPr/>
            </p:nvGrpSpPr>
            <p:grpSpPr>
              <a:xfrm>
                <a:off x="1619169" y="1403347"/>
                <a:ext cx="9438468" cy="5605075"/>
                <a:chOff x="82536" y="0"/>
                <a:chExt cx="9438466" cy="5605074"/>
              </a:xfrm>
            </p:grpSpPr>
            <p:sp>
              <p:nvSpPr>
                <p:cNvPr id="2313" name="Shape 2313"/>
                <p:cNvSpPr/>
                <p:nvPr/>
              </p:nvSpPr>
              <p:spPr>
                <a:xfrm>
                  <a:off x="4492713" y="3822190"/>
                  <a:ext cx="941388" cy="1"/>
                </a:xfrm>
                <a:prstGeom prst="line">
                  <a:avLst/>
                </a:prstGeom>
                <a:noFill/>
                <a:ln w="50800" cap="flat">
                  <a:solidFill>
                    <a:schemeClr val="accent1">
                      <a:satOff val="-4409"/>
                      <a:lumOff val="-10509"/>
                    </a:schemeClr>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14" name="Shape 2314"/>
                <p:cNvSpPr/>
                <p:nvPr/>
              </p:nvSpPr>
              <p:spPr>
                <a:xfrm flipV="1">
                  <a:off x="1651870" y="3822190"/>
                  <a:ext cx="840292" cy="1"/>
                </a:xfrm>
                <a:prstGeom prst="line">
                  <a:avLst/>
                </a:prstGeom>
                <a:noFill/>
                <a:ln w="508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15" name="Shape 2315"/>
                <p:cNvSpPr/>
                <p:nvPr/>
              </p:nvSpPr>
              <p:spPr>
                <a:xfrm flipV="1">
                  <a:off x="5399977" y="2873556"/>
                  <a:ext cx="1" cy="921195"/>
                </a:xfrm>
                <a:prstGeom prst="line">
                  <a:avLst/>
                </a:prstGeom>
                <a:noFill/>
                <a:ln w="63500" cap="flat">
                  <a:solidFill>
                    <a:srgbClr val="164F86"/>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16" name="Shape 2316"/>
                <p:cNvSpPr/>
                <p:nvPr/>
              </p:nvSpPr>
              <p:spPr>
                <a:xfrm>
                  <a:off x="82536" y="1635099"/>
                  <a:ext cx="2455637" cy="1198891"/>
                </a:xfrm>
                <a:prstGeom prst="rect">
                  <a:avLst/>
                </a:prstGeom>
                <a:solidFill>
                  <a:srgbClr val="FFFFFF"/>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          门户平台</a:t>
                  </a:r>
                </a:p>
              </p:txBody>
            </p:sp>
            <p:grpSp>
              <p:nvGrpSpPr>
                <p:cNvPr id="2320" name="Group 2320"/>
                <p:cNvGrpSpPr/>
                <p:nvPr/>
              </p:nvGrpSpPr>
              <p:grpSpPr>
                <a:xfrm>
                  <a:off x="145328" y="2918735"/>
                  <a:ext cx="894033" cy="1889070"/>
                  <a:chOff x="63500" y="0"/>
                  <a:chExt cx="894031" cy="1889068"/>
                </a:xfrm>
              </p:grpSpPr>
              <p:sp>
                <p:nvSpPr>
                  <p:cNvPr id="2317" name="Shape 2317"/>
                  <p:cNvSpPr/>
                  <p:nvPr/>
                </p:nvSpPr>
                <p:spPr>
                  <a:xfrm flipV="1">
                    <a:off x="545735" y="-1"/>
                    <a:ext cx="1" cy="717552"/>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18" name="Shape 2318"/>
                  <p:cNvSpPr/>
                  <p:nvPr/>
                </p:nvSpPr>
                <p:spPr>
                  <a:xfrm>
                    <a:off x="63500" y="1454220"/>
                    <a:ext cx="886765"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MySQL</a:t>
                    </a:r>
                  </a:p>
                </p:txBody>
              </p:sp>
              <p:pic>
                <p:nvPicPr>
                  <p:cNvPr id="2319" name="pasted-image.png"/>
                  <p:cNvPicPr>
                    <a:picLocks noChangeAspect="1"/>
                  </p:cNvPicPr>
                  <p:nvPr/>
                </p:nvPicPr>
                <p:blipFill>
                  <a:blip r:embed="rId3">
                    <a:extLst/>
                  </a:blip>
                  <a:stretch>
                    <a:fillRect/>
                  </a:stretch>
                </p:blipFill>
                <p:spPr>
                  <a:xfrm>
                    <a:off x="106703" y="808730"/>
                    <a:ext cx="850829" cy="638122"/>
                  </a:xfrm>
                  <a:prstGeom prst="rect">
                    <a:avLst/>
                  </a:prstGeom>
                  <a:ln w="12700" cap="flat">
                    <a:noFill/>
                    <a:miter lim="400000"/>
                  </a:ln>
                  <a:effectLst/>
                </p:spPr>
              </p:pic>
            </p:grpSp>
            <p:sp>
              <p:nvSpPr>
                <p:cNvPr id="2321" name="Shape 2321"/>
                <p:cNvSpPr/>
                <p:nvPr/>
              </p:nvSpPr>
              <p:spPr>
                <a:xfrm>
                  <a:off x="6562111" y="1678975"/>
                  <a:ext cx="868632" cy="1186191"/>
                </a:xfrm>
                <a:prstGeom prst="roundRect">
                  <a:avLst>
                    <a:gd name="adj" fmla="val 14621"/>
                  </a:avLst>
                </a:prstGeom>
                <a:solidFill>
                  <a:schemeClr val="accent6"/>
                </a:solidFill>
                <a:ln w="381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2000"/>
                  </a:pPr>
                  <a:r>
                    <a:t>Loc</a:t>
                  </a:r>
                </a:p>
                <a:p>
                  <a:pPr algn="ctr">
                    <a:defRPr sz="2000"/>
                  </a:pPr>
                  <a:r>
                    <a:t>Service</a:t>
                  </a:r>
                </a:p>
              </p:txBody>
            </p:sp>
            <p:pic>
              <p:nvPicPr>
                <p:cNvPr id="2322" name="pasted-image.png"/>
                <p:cNvPicPr>
                  <a:picLocks noChangeAspect="1"/>
                </p:cNvPicPr>
                <p:nvPr/>
              </p:nvPicPr>
              <p:blipFill>
                <a:blip r:embed="rId4">
                  <a:extLst/>
                </a:blip>
                <a:stretch>
                  <a:fillRect/>
                </a:stretch>
              </p:blipFill>
              <p:spPr>
                <a:xfrm>
                  <a:off x="7073771" y="2565664"/>
                  <a:ext cx="259081" cy="259081"/>
                </a:xfrm>
                <a:prstGeom prst="rect">
                  <a:avLst/>
                </a:prstGeom>
                <a:ln w="12700" cap="flat">
                  <a:noFill/>
                  <a:miter lim="400000"/>
                </a:ln>
                <a:effectLst/>
              </p:spPr>
            </p:pic>
            <p:sp>
              <p:nvSpPr>
                <p:cNvPr id="2323" name="Shape 2323"/>
                <p:cNvSpPr/>
                <p:nvPr/>
              </p:nvSpPr>
              <p:spPr>
                <a:xfrm>
                  <a:off x="2487359" y="3592603"/>
                  <a:ext cx="1988678" cy="484576"/>
                </a:xfrm>
                <a:prstGeom prst="roundRect">
                  <a:avLst>
                    <a:gd name="adj" fmla="val 26209"/>
                  </a:avLst>
                </a:prstGeom>
                <a:solidFill>
                  <a:schemeClr val="accent6"/>
                </a:solidFill>
                <a:ln w="381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2000"/>
                  </a:lvl1pPr>
                </a:lstStyle>
                <a:p>
                  <a:pPr/>
                  <a:r>
                    <a:t>SearchService</a:t>
                  </a:r>
                </a:p>
              </p:txBody>
            </p:sp>
            <p:sp>
              <p:nvSpPr>
                <p:cNvPr id="2324" name="Shape 2324"/>
                <p:cNvSpPr/>
                <p:nvPr/>
              </p:nvSpPr>
              <p:spPr>
                <a:xfrm flipV="1">
                  <a:off x="3396646" y="4124527"/>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25" name="Shape 2325"/>
                <p:cNvSpPr/>
                <p:nvPr/>
              </p:nvSpPr>
              <p:spPr>
                <a:xfrm flipV="1">
                  <a:off x="1668593" y="2834905"/>
                  <a:ext cx="1" cy="1009795"/>
                </a:xfrm>
                <a:prstGeom prst="line">
                  <a:avLst/>
                </a:prstGeom>
                <a:noFill/>
                <a:ln w="63500" cap="flat">
                  <a:solidFill>
                    <a:srgbClr val="164F86"/>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26" name="Shape 2326"/>
                <p:cNvSpPr/>
                <p:nvPr/>
              </p:nvSpPr>
              <p:spPr>
                <a:xfrm flipV="1">
                  <a:off x="4114010" y="1027959"/>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27" name="Shape 2327"/>
                <p:cNvSpPr/>
                <p:nvPr/>
              </p:nvSpPr>
              <p:spPr>
                <a:xfrm flipV="1">
                  <a:off x="5105764" y="1040659"/>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28" name="Shape 2328"/>
                <p:cNvSpPr/>
                <p:nvPr/>
              </p:nvSpPr>
              <p:spPr>
                <a:xfrm flipV="1">
                  <a:off x="7037319" y="1043537"/>
                  <a:ext cx="1" cy="539752"/>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29" name="Shape 2329"/>
                <p:cNvSpPr/>
                <p:nvPr/>
              </p:nvSpPr>
              <p:spPr>
                <a:xfrm>
                  <a:off x="3415338" y="441203"/>
                  <a:ext cx="4020078" cy="529720"/>
                </a:xfrm>
                <a:prstGeom prst="rect">
                  <a:avLst/>
                </a:prstGeom>
                <a:solidFill>
                  <a:schemeClr val="accent1">
                    <a:satOff val="-4409"/>
                    <a:lumOff val="-10509"/>
                  </a:schemeClr>
                </a:solidFill>
                <a:ln w="12700" cap="flat">
                  <a:solidFill>
                    <a:srgbClr val="000000"/>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2000">
                      <a:solidFill>
                        <a:srgbClr val="FFFFFF"/>
                      </a:solidFill>
                    </a:defRPr>
                  </a:lvl1pPr>
                </a:lstStyle>
                <a:p>
                  <a:pPr/>
                  <a:r>
                    <a:t>Native App</a:t>
                  </a:r>
                </a:p>
              </p:txBody>
            </p:sp>
            <p:sp>
              <p:nvSpPr>
                <p:cNvPr id="2330" name="Shape 2330"/>
                <p:cNvSpPr/>
                <p:nvPr/>
              </p:nvSpPr>
              <p:spPr>
                <a:xfrm>
                  <a:off x="4588581" y="0"/>
                  <a:ext cx="1673591" cy="5105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b="1" sz="1900"/>
                  </a:lvl1pPr>
                </a:lstStyle>
                <a:p>
                  <a:pPr/>
                  <a:r>
                    <a:t>IOS/Android</a:t>
                  </a:r>
                </a:p>
              </p:txBody>
            </p:sp>
            <p:sp>
              <p:nvSpPr>
                <p:cNvPr id="2331" name="Shape 2331"/>
                <p:cNvSpPr/>
                <p:nvPr/>
              </p:nvSpPr>
              <p:spPr>
                <a:xfrm flipV="1">
                  <a:off x="6043292" y="1055046"/>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2336" name="Group 2336"/>
                <p:cNvGrpSpPr/>
                <p:nvPr/>
              </p:nvGrpSpPr>
              <p:grpSpPr>
                <a:xfrm>
                  <a:off x="3449140" y="1675546"/>
                  <a:ext cx="3041738" cy="1186191"/>
                  <a:chOff x="0" y="0"/>
                  <a:chExt cx="3041737" cy="1186190"/>
                </a:xfrm>
              </p:grpSpPr>
              <p:sp>
                <p:nvSpPr>
                  <p:cNvPr id="2332" name="Shape 2332"/>
                  <p:cNvSpPr/>
                  <p:nvPr/>
                </p:nvSpPr>
                <p:spPr>
                  <a:xfrm>
                    <a:off x="0" y="0"/>
                    <a:ext cx="3041738" cy="1186191"/>
                  </a:xfrm>
                  <a:prstGeom prst="roundRect">
                    <a:avLst>
                      <a:gd name="adj" fmla="val 11228"/>
                    </a:avLst>
                  </a:prstGeom>
                  <a:solidFill>
                    <a:schemeClr val="accent6"/>
                  </a:solidFill>
                  <a:ln w="38100" cap="flat">
                    <a:solidFill>
                      <a:srgbClr val="164F86"/>
                    </a:solidFill>
                    <a:prstDash val="solid"/>
                    <a:miter lim="400000"/>
                  </a:ln>
                  <a:effectLst/>
                </p:spPr>
                <p:txBody>
                  <a:bodyPr wrap="square" lIns="65023" tIns="65023" rIns="65023" bIns="65023" numCol="1" anchor="ctr">
                    <a:noAutofit/>
                  </a:bodyPr>
                  <a:lstStyle/>
                  <a:p>
                    <a:pPr algn="ctr">
                      <a:defRPr sz="2800"/>
                    </a:pPr>
                  </a:p>
                </p:txBody>
              </p:sp>
              <p:sp>
                <p:nvSpPr>
                  <p:cNvPr id="2333" name="Shape 2333"/>
                  <p:cNvSpPr/>
                  <p:nvPr/>
                </p:nvSpPr>
                <p:spPr>
                  <a:xfrm>
                    <a:off x="129134" y="220990"/>
                    <a:ext cx="868633" cy="831797"/>
                  </a:xfrm>
                  <a:prstGeom prst="roundRect">
                    <a:avLst>
                      <a:gd name="adj" fmla="val 15268"/>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2000"/>
                    </a:lvl1pPr>
                  </a:lstStyle>
                  <a:p>
                    <a:pPr/>
                    <a:r>
                      <a:t>EstateAPI</a:t>
                    </a:r>
                  </a:p>
                </p:txBody>
              </p:sp>
              <p:sp>
                <p:nvSpPr>
                  <p:cNvPr id="2334" name="Shape 2334"/>
                  <p:cNvSpPr/>
                  <p:nvPr/>
                </p:nvSpPr>
                <p:spPr>
                  <a:xfrm>
                    <a:off x="1113016" y="212545"/>
                    <a:ext cx="868632" cy="848687"/>
                  </a:xfrm>
                  <a:prstGeom prst="roundRect">
                    <a:avLst>
                      <a:gd name="adj" fmla="val 14964"/>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p>
                    <a:pPr algn="ctr">
                      <a:defRPr sz="2000"/>
                    </a:pPr>
                    <a:r>
                      <a:t>POI</a:t>
                    </a:r>
                  </a:p>
                  <a:p>
                    <a:pPr algn="ctr">
                      <a:defRPr sz="2000"/>
                    </a:pPr>
                    <a:r>
                      <a:t>API</a:t>
                    </a:r>
                  </a:p>
                </p:txBody>
              </p:sp>
              <p:sp>
                <p:nvSpPr>
                  <p:cNvPr id="2335" name="Shape 2335"/>
                  <p:cNvSpPr/>
                  <p:nvPr/>
                </p:nvSpPr>
                <p:spPr>
                  <a:xfrm>
                    <a:off x="2104275" y="196085"/>
                    <a:ext cx="868632" cy="848686"/>
                  </a:xfrm>
                  <a:prstGeom prst="roundRect">
                    <a:avLst>
                      <a:gd name="adj" fmla="val 14964"/>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p>
                    <a:pPr algn="ctr">
                      <a:defRPr sz="2000"/>
                    </a:pPr>
                    <a:r>
                      <a:t>Agent</a:t>
                    </a:r>
                  </a:p>
                  <a:p>
                    <a:pPr algn="ctr">
                      <a:defRPr sz="2000"/>
                    </a:pPr>
                    <a:r>
                      <a:t>API</a:t>
                    </a:r>
                  </a:p>
                </p:txBody>
              </p:sp>
            </p:grpSp>
            <p:grpSp>
              <p:nvGrpSpPr>
                <p:cNvPr id="2341" name="Group 2341"/>
                <p:cNvGrpSpPr/>
                <p:nvPr/>
              </p:nvGrpSpPr>
              <p:grpSpPr>
                <a:xfrm>
                  <a:off x="3086434" y="4644659"/>
                  <a:ext cx="635817" cy="960416"/>
                  <a:chOff x="411906" y="0"/>
                  <a:chExt cx="635815" cy="960414"/>
                </a:xfrm>
              </p:grpSpPr>
              <p:sp>
                <p:nvSpPr>
                  <p:cNvPr id="2337" name="Shape 2337"/>
                  <p:cNvSpPr/>
                  <p:nvPr/>
                </p:nvSpPr>
                <p:spPr>
                  <a:xfrm>
                    <a:off x="453801" y="525566"/>
                    <a:ext cx="552027"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Solr</a:t>
                    </a:r>
                  </a:p>
                </p:txBody>
              </p:sp>
              <p:grpSp>
                <p:nvGrpSpPr>
                  <p:cNvPr id="2340" name="Group 2340"/>
                  <p:cNvGrpSpPr/>
                  <p:nvPr/>
                </p:nvGrpSpPr>
                <p:grpSpPr>
                  <a:xfrm>
                    <a:off x="411906" y="0"/>
                    <a:ext cx="635816" cy="635000"/>
                    <a:chOff x="0" y="0"/>
                    <a:chExt cx="635815" cy="635000"/>
                  </a:xfrm>
                </p:grpSpPr>
                <p:sp>
                  <p:nvSpPr>
                    <p:cNvPr id="2338" name="Shape 2338"/>
                    <p:cNvSpPr/>
                    <p:nvPr/>
                  </p:nvSpPr>
                  <p:spPr>
                    <a:xfrm>
                      <a:off x="0" y="0"/>
                      <a:ext cx="635816" cy="635000"/>
                    </a:xfrm>
                    <a:prstGeom prst="ellipse">
                      <a:avLst/>
                    </a:prstGeom>
                    <a:solidFill>
                      <a:schemeClr val="accent6">
                        <a:satOff val="-35873"/>
                        <a:lumOff val="-12431"/>
                      </a:schemeClr>
                    </a:solidFill>
                    <a:ln w="12700" cap="flat">
                      <a:noFill/>
                      <a:miter lim="400000"/>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pic>
                  <p:nvPicPr>
                    <p:cNvPr id="2339" name="pasted-image.png"/>
                    <p:cNvPicPr>
                      <a:picLocks noChangeAspect="1"/>
                    </p:cNvPicPr>
                    <p:nvPr/>
                  </p:nvPicPr>
                  <p:blipFill>
                    <a:blip r:embed="rId5">
                      <a:extLst/>
                    </a:blip>
                    <a:stretch>
                      <a:fillRect/>
                    </a:stretch>
                  </p:blipFill>
                  <p:spPr>
                    <a:xfrm>
                      <a:off x="129344" y="137307"/>
                      <a:ext cx="378705" cy="378705"/>
                    </a:xfrm>
                    <a:prstGeom prst="rect">
                      <a:avLst/>
                    </a:prstGeom>
                    <a:ln w="12700" cap="flat">
                      <a:noFill/>
                      <a:miter lim="400000"/>
                    </a:ln>
                    <a:effectLst/>
                  </p:spPr>
                </p:pic>
              </p:grpSp>
            </p:grpSp>
            <p:sp>
              <p:nvSpPr>
                <p:cNvPr id="2342" name="Shape 2342"/>
                <p:cNvSpPr/>
                <p:nvPr/>
              </p:nvSpPr>
              <p:spPr>
                <a:xfrm>
                  <a:off x="7502256" y="445069"/>
                  <a:ext cx="1863694" cy="532746"/>
                </a:xfrm>
                <a:prstGeom prst="rect">
                  <a:avLst/>
                </a:prstGeom>
                <a:solidFill>
                  <a:schemeClr val="accent1">
                    <a:satOff val="-4409"/>
                    <a:lumOff val="-10509"/>
                  </a:schemeClr>
                </a:solidFill>
                <a:ln w="12700" cap="flat">
                  <a:solidFill>
                    <a:srgbClr val="000000"/>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1900">
                      <a:solidFill>
                        <a:srgbClr val="FFFFFF"/>
                      </a:solidFill>
                    </a:defRPr>
                  </a:lvl1pPr>
                </a:lstStyle>
                <a:p>
                  <a:pPr/>
                  <a:r>
                    <a:t>手机端/平板端</a:t>
                  </a:r>
                </a:p>
              </p:txBody>
            </p:sp>
            <p:sp>
              <p:nvSpPr>
                <p:cNvPr id="2343" name="Shape 2343"/>
                <p:cNvSpPr/>
                <p:nvPr/>
              </p:nvSpPr>
              <p:spPr>
                <a:xfrm>
                  <a:off x="7609345" y="6727"/>
                  <a:ext cx="1649516" cy="422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b="1" sz="1900"/>
                  </a:lvl1pPr>
                </a:lstStyle>
                <a:p>
                  <a:pPr/>
                  <a:r>
                    <a:t>SPA/Backbone</a:t>
                  </a:r>
                </a:p>
              </p:txBody>
            </p:sp>
            <p:sp>
              <p:nvSpPr>
                <p:cNvPr id="2344" name="Shape 2344"/>
                <p:cNvSpPr/>
                <p:nvPr/>
              </p:nvSpPr>
              <p:spPr>
                <a:xfrm flipV="1">
                  <a:off x="7974848" y="1055046"/>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45" name="Shape 2345"/>
                <p:cNvSpPr/>
                <p:nvPr/>
              </p:nvSpPr>
              <p:spPr>
                <a:xfrm flipV="1">
                  <a:off x="8879975" y="1055046"/>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46" name="Shape 2346"/>
                <p:cNvSpPr/>
                <p:nvPr/>
              </p:nvSpPr>
              <p:spPr>
                <a:xfrm>
                  <a:off x="7532325" y="1672406"/>
                  <a:ext cx="1988678" cy="484577"/>
                </a:xfrm>
                <a:prstGeom prst="roundRect">
                  <a:avLst>
                    <a:gd name="adj" fmla="val 26209"/>
                  </a:avLst>
                </a:prstGeom>
                <a:solidFill>
                  <a:schemeClr val="accent6"/>
                </a:solidFill>
                <a:ln w="381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2000"/>
                  </a:lvl1pPr>
                </a:lstStyle>
                <a:p>
                  <a:pPr/>
                  <a:r>
                    <a:t>mobile-web</a:t>
                  </a:r>
                </a:p>
              </p:txBody>
            </p:sp>
            <p:grpSp>
              <p:nvGrpSpPr>
                <p:cNvPr id="2350" name="Group 2350"/>
                <p:cNvGrpSpPr/>
                <p:nvPr/>
              </p:nvGrpSpPr>
              <p:grpSpPr>
                <a:xfrm>
                  <a:off x="748399" y="137772"/>
                  <a:ext cx="2330851" cy="1397944"/>
                  <a:chOff x="0" y="0"/>
                  <a:chExt cx="2330850" cy="1397942"/>
                </a:xfrm>
              </p:grpSpPr>
              <p:sp>
                <p:nvSpPr>
                  <p:cNvPr id="2347" name="Shape 2347"/>
                  <p:cNvSpPr/>
                  <p:nvPr/>
                </p:nvSpPr>
                <p:spPr>
                  <a:xfrm flipV="1">
                    <a:off x="525339" y="858192"/>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pic>
                <p:nvPicPr>
                  <p:cNvPr id="2348" name="pasted-image.png"/>
                  <p:cNvPicPr>
                    <a:picLocks noChangeAspect="1"/>
                  </p:cNvPicPr>
                  <p:nvPr/>
                </p:nvPicPr>
                <p:blipFill>
                  <a:blip r:embed="rId6">
                    <a:extLst/>
                  </a:blip>
                  <a:stretch>
                    <a:fillRect/>
                  </a:stretch>
                </p:blipFill>
                <p:spPr>
                  <a:xfrm>
                    <a:off x="0" y="0"/>
                    <a:ext cx="2114510" cy="822310"/>
                  </a:xfrm>
                  <a:prstGeom prst="rect">
                    <a:avLst/>
                  </a:prstGeom>
                  <a:ln w="12700" cap="flat">
                    <a:noFill/>
                    <a:miter lim="400000"/>
                  </a:ln>
                  <a:effectLst/>
                </p:spPr>
              </p:pic>
              <p:sp>
                <p:nvSpPr>
                  <p:cNvPr id="2349" name="Shape 2349"/>
                  <p:cNvSpPr/>
                  <p:nvPr/>
                </p:nvSpPr>
                <p:spPr>
                  <a:xfrm>
                    <a:off x="1060850" y="38100"/>
                    <a:ext cx="1270001" cy="796910"/>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grpSp>
            <p:grpSp>
              <p:nvGrpSpPr>
                <p:cNvPr id="2353" name="Group 2353"/>
                <p:cNvGrpSpPr/>
                <p:nvPr/>
              </p:nvGrpSpPr>
              <p:grpSpPr>
                <a:xfrm>
                  <a:off x="504616" y="1858003"/>
                  <a:ext cx="254001" cy="664930"/>
                  <a:chOff x="0" y="0"/>
                  <a:chExt cx="254000" cy="664929"/>
                </a:xfrm>
              </p:grpSpPr>
              <p:sp>
                <p:nvSpPr>
                  <p:cNvPr id="2351" name="Shape 2351"/>
                  <p:cNvSpPr/>
                  <p:nvPr/>
                </p:nvSpPr>
                <p:spPr>
                  <a:xfrm flipV="1">
                    <a:off x="119261" y="255859"/>
                    <a:ext cx="1" cy="409071"/>
                  </a:xfrm>
                  <a:prstGeom prst="line">
                    <a:avLst/>
                  </a:prstGeom>
                  <a:noFill/>
                  <a:ln w="38100" cap="flat">
                    <a:solidFill>
                      <a:schemeClr val="accent1">
                        <a:satOff val="-4409"/>
                        <a:lumOff val="-10509"/>
                      </a:schemeClr>
                    </a:solidFill>
                    <a:prstDash val="sysDot"/>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52" name="Shape 2352"/>
                  <p:cNvSpPr/>
                  <p:nvPr/>
                </p:nvSpPr>
                <p:spPr>
                  <a:xfrm>
                    <a:off x="0" y="0"/>
                    <a:ext cx="254000" cy="254000"/>
                  </a:xfrm>
                  <a:prstGeom prst="ellipse">
                    <a:avLst/>
                  </a:prstGeom>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grpSp>
            <p:sp>
              <p:nvSpPr>
                <p:cNvPr id="2354" name="Shape 2354"/>
                <p:cNvSpPr/>
                <p:nvPr/>
              </p:nvSpPr>
              <p:spPr>
                <a:xfrm>
                  <a:off x="84877" y="2422153"/>
                  <a:ext cx="1133461" cy="484576"/>
                </a:xfrm>
                <a:prstGeom prst="roundRect">
                  <a:avLst>
                    <a:gd name="adj" fmla="val 26209"/>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2000"/>
                  </a:lvl1pPr>
                </a:lstStyle>
                <a:p>
                  <a:pPr/>
                  <a:r>
                    <a:t>UserAPI</a:t>
                  </a:r>
                </a:p>
              </p:txBody>
            </p:sp>
          </p:grpSp>
        </p:grpSp>
        <p:sp>
          <p:nvSpPr>
            <p:cNvPr id="2357" name="Shape 2357"/>
            <p:cNvSpPr/>
            <p:nvPr/>
          </p:nvSpPr>
          <p:spPr>
            <a:xfrm flipV="1">
              <a:off x="10080084" y="3555288"/>
              <a:ext cx="1" cy="387689"/>
            </a:xfrm>
            <a:prstGeom prst="line">
              <a:avLst/>
            </a:prstGeom>
            <a:noFill/>
            <a:ln w="63500" cap="flat">
              <a:solidFill>
                <a:srgbClr val="164F86"/>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58" name="Shape 2358"/>
            <p:cNvSpPr/>
            <p:nvPr/>
          </p:nvSpPr>
          <p:spPr>
            <a:xfrm>
              <a:off x="8982063" y="3923096"/>
              <a:ext cx="1121145" cy="1"/>
            </a:xfrm>
            <a:prstGeom prst="line">
              <a:avLst/>
            </a:prstGeom>
            <a:noFill/>
            <a:ln w="50800" cap="flat">
              <a:solidFill>
                <a:schemeClr val="accent1">
                  <a:satOff val="-4409"/>
                  <a:lumOff val="-10509"/>
                </a:schemeClr>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2363" name="Shape 2363"/>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遗留系统用户功能优化(2)</a:t>
            </a:r>
          </a:p>
        </p:txBody>
      </p:sp>
      <p:grpSp>
        <p:nvGrpSpPr>
          <p:cNvPr id="2405" name="Group 2405"/>
          <p:cNvGrpSpPr/>
          <p:nvPr/>
        </p:nvGrpSpPr>
        <p:grpSpPr>
          <a:xfrm>
            <a:off x="2391171" y="3989495"/>
            <a:ext cx="9348449" cy="5647551"/>
            <a:chOff x="0" y="0"/>
            <a:chExt cx="9348447" cy="5647549"/>
          </a:xfrm>
        </p:grpSpPr>
        <p:sp>
          <p:nvSpPr>
            <p:cNvPr id="2364" name="Shape 2364"/>
            <p:cNvSpPr/>
            <p:nvPr/>
          </p:nvSpPr>
          <p:spPr>
            <a:xfrm>
              <a:off x="4548758" y="3822190"/>
              <a:ext cx="941388" cy="1"/>
            </a:xfrm>
            <a:prstGeom prst="line">
              <a:avLst/>
            </a:prstGeom>
            <a:noFill/>
            <a:ln w="50800" cap="flat">
              <a:solidFill>
                <a:schemeClr val="accent1">
                  <a:satOff val="-4409"/>
                  <a:lumOff val="-10509"/>
                </a:schemeClr>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65" name="Shape 2365"/>
            <p:cNvSpPr/>
            <p:nvPr/>
          </p:nvSpPr>
          <p:spPr>
            <a:xfrm flipV="1">
              <a:off x="1707915" y="3822190"/>
              <a:ext cx="840292" cy="1"/>
            </a:xfrm>
            <a:prstGeom prst="line">
              <a:avLst/>
            </a:prstGeom>
            <a:noFill/>
            <a:ln w="50800" cap="flat">
              <a:solidFill>
                <a:schemeClr val="accent1">
                  <a:satOff val="-4409"/>
                  <a:lumOff val="-10509"/>
                </a:schemeClr>
              </a:solidFill>
              <a:prstDash val="solid"/>
              <a:bevel/>
              <a:tail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66" name="Shape 2366"/>
            <p:cNvSpPr/>
            <p:nvPr/>
          </p:nvSpPr>
          <p:spPr>
            <a:xfrm flipV="1">
              <a:off x="5456022" y="2873556"/>
              <a:ext cx="1" cy="921195"/>
            </a:xfrm>
            <a:prstGeom prst="line">
              <a:avLst/>
            </a:prstGeom>
            <a:noFill/>
            <a:ln w="50800" cap="flat">
              <a:solidFill>
                <a:srgbClr val="164F86"/>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67" name="Shape 2367"/>
            <p:cNvSpPr/>
            <p:nvPr/>
          </p:nvSpPr>
          <p:spPr>
            <a:xfrm>
              <a:off x="138581" y="1635099"/>
              <a:ext cx="2455637" cy="648026"/>
            </a:xfrm>
            <a:prstGeom prst="rect">
              <a:avLst/>
            </a:prstGeom>
            <a:solidFill>
              <a:srgbClr val="FFFFFF"/>
            </a:solidFill>
            <a:ln w="25400" cap="flat">
              <a:solidFill>
                <a:srgbClr val="164F86"/>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lstStyle>
            <a:p>
              <a:pPr/>
              <a:r>
                <a:t>搜索平台</a:t>
              </a:r>
            </a:p>
          </p:txBody>
        </p:sp>
        <p:sp>
          <p:nvSpPr>
            <p:cNvPr id="2368" name="Shape 2368"/>
            <p:cNvSpPr/>
            <p:nvPr/>
          </p:nvSpPr>
          <p:spPr>
            <a:xfrm flipV="1">
              <a:off x="672365" y="4072604"/>
              <a:ext cx="1" cy="568528"/>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2371" name="Group 2371"/>
            <p:cNvGrpSpPr/>
            <p:nvPr/>
          </p:nvGrpSpPr>
          <p:grpSpPr>
            <a:xfrm>
              <a:off x="215529" y="4656111"/>
              <a:ext cx="886765" cy="991439"/>
              <a:chOff x="0" y="0"/>
              <a:chExt cx="886764" cy="991438"/>
            </a:xfrm>
          </p:grpSpPr>
          <p:sp>
            <p:nvSpPr>
              <p:cNvPr id="2369" name="Shape 2369"/>
              <p:cNvSpPr/>
              <p:nvPr/>
            </p:nvSpPr>
            <p:spPr>
              <a:xfrm>
                <a:off x="0" y="556590"/>
                <a:ext cx="886765"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MySQL</a:t>
                </a:r>
              </a:p>
            </p:txBody>
          </p:sp>
          <p:pic>
            <p:nvPicPr>
              <p:cNvPr id="2370" name="pasted-image.png"/>
              <p:cNvPicPr>
                <a:picLocks noChangeAspect="1"/>
              </p:cNvPicPr>
              <p:nvPr/>
            </p:nvPicPr>
            <p:blipFill>
              <a:blip r:embed="rId3">
                <a:extLst/>
              </a:blip>
              <a:stretch>
                <a:fillRect/>
              </a:stretch>
            </p:blipFill>
            <p:spPr>
              <a:xfrm>
                <a:off x="17803" y="0"/>
                <a:ext cx="850829" cy="638122"/>
              </a:xfrm>
              <a:prstGeom prst="rect">
                <a:avLst/>
              </a:prstGeom>
              <a:ln w="12700" cap="flat">
                <a:noFill/>
                <a:miter lim="400000"/>
              </a:ln>
              <a:effectLst/>
            </p:spPr>
          </p:pic>
        </p:grpSp>
        <p:sp>
          <p:nvSpPr>
            <p:cNvPr id="2372" name="Shape 2372"/>
            <p:cNvSpPr/>
            <p:nvPr/>
          </p:nvSpPr>
          <p:spPr>
            <a:xfrm>
              <a:off x="6427656" y="1729775"/>
              <a:ext cx="868633" cy="1086149"/>
            </a:xfrm>
            <a:prstGeom prst="roundRect">
              <a:avLst>
                <a:gd name="adj" fmla="val 14621"/>
              </a:avLst>
            </a:prstGeom>
            <a:solidFill>
              <a:schemeClr val="accent6"/>
            </a:solidFill>
            <a:ln w="381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sz="2000"/>
              </a:pPr>
              <a:r>
                <a:t>Loc</a:t>
              </a:r>
            </a:p>
            <a:p>
              <a:pPr algn="ctr">
                <a:defRPr sz="2000"/>
              </a:pPr>
              <a:r>
                <a:t>Service</a:t>
              </a:r>
            </a:p>
          </p:txBody>
        </p:sp>
        <p:pic>
          <p:nvPicPr>
            <p:cNvPr id="2373" name="pasted-image.png"/>
            <p:cNvPicPr>
              <a:picLocks noChangeAspect="1"/>
            </p:cNvPicPr>
            <p:nvPr/>
          </p:nvPicPr>
          <p:blipFill>
            <a:blip r:embed="rId4">
              <a:extLst/>
            </a:blip>
            <a:stretch>
              <a:fillRect/>
            </a:stretch>
          </p:blipFill>
          <p:spPr>
            <a:xfrm>
              <a:off x="7028216" y="2552964"/>
              <a:ext cx="259081" cy="259081"/>
            </a:xfrm>
            <a:prstGeom prst="rect">
              <a:avLst/>
            </a:prstGeom>
            <a:ln w="12700" cap="flat">
              <a:noFill/>
              <a:miter lim="400000"/>
            </a:ln>
            <a:effectLst/>
          </p:spPr>
        </p:pic>
        <p:sp>
          <p:nvSpPr>
            <p:cNvPr id="2374" name="Shape 2374"/>
            <p:cNvSpPr/>
            <p:nvPr/>
          </p:nvSpPr>
          <p:spPr>
            <a:xfrm>
              <a:off x="2543405" y="3592603"/>
              <a:ext cx="1988678" cy="484576"/>
            </a:xfrm>
            <a:prstGeom prst="roundRect">
              <a:avLst>
                <a:gd name="adj" fmla="val 26209"/>
              </a:avLst>
            </a:prstGeom>
            <a:solidFill>
              <a:schemeClr val="accent6"/>
            </a:solidFill>
            <a:ln w="381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2000"/>
              </a:lvl1pPr>
            </a:lstStyle>
            <a:p>
              <a:pPr/>
              <a:r>
                <a:t>SearchService</a:t>
              </a:r>
            </a:p>
          </p:txBody>
        </p:sp>
        <p:sp>
          <p:nvSpPr>
            <p:cNvPr id="2375" name="Shape 2375"/>
            <p:cNvSpPr/>
            <p:nvPr/>
          </p:nvSpPr>
          <p:spPr>
            <a:xfrm flipV="1">
              <a:off x="3452692" y="4124527"/>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76" name="Shape 2376"/>
            <p:cNvSpPr/>
            <p:nvPr/>
          </p:nvSpPr>
          <p:spPr>
            <a:xfrm flipV="1">
              <a:off x="1724638" y="2315879"/>
              <a:ext cx="1" cy="1528821"/>
            </a:xfrm>
            <a:prstGeom prst="line">
              <a:avLst/>
            </a:prstGeom>
            <a:noFill/>
            <a:ln w="50800" cap="flat">
              <a:solidFill>
                <a:srgbClr val="164F86"/>
              </a:solidFill>
              <a:prstDash val="solid"/>
              <a:bevel/>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77" name="Shape 2377"/>
            <p:cNvSpPr/>
            <p:nvPr/>
          </p:nvSpPr>
          <p:spPr>
            <a:xfrm flipV="1">
              <a:off x="3877955" y="1027959"/>
              <a:ext cx="1" cy="5778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78" name="Shape 2378"/>
            <p:cNvSpPr/>
            <p:nvPr/>
          </p:nvSpPr>
          <p:spPr>
            <a:xfrm flipV="1">
              <a:off x="4869709" y="1027959"/>
              <a:ext cx="1" cy="5651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79" name="Shape 2379"/>
            <p:cNvSpPr/>
            <p:nvPr/>
          </p:nvSpPr>
          <p:spPr>
            <a:xfrm flipV="1">
              <a:off x="6801264" y="1027959"/>
              <a:ext cx="1" cy="5524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80" name="Shape 2380"/>
            <p:cNvSpPr/>
            <p:nvPr/>
          </p:nvSpPr>
          <p:spPr>
            <a:xfrm>
              <a:off x="3103083" y="441203"/>
              <a:ext cx="4020078" cy="529720"/>
            </a:xfrm>
            <a:prstGeom prst="rect">
              <a:avLst/>
            </a:prstGeom>
            <a:solidFill>
              <a:schemeClr val="accent1">
                <a:satOff val="-4409"/>
                <a:lumOff val="-10509"/>
              </a:schemeClr>
            </a:solidFill>
            <a:ln w="12700" cap="flat">
              <a:solidFill>
                <a:srgbClr val="000000"/>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2000">
                  <a:solidFill>
                    <a:srgbClr val="FFFFFF"/>
                  </a:solidFill>
                </a:defRPr>
              </a:lvl1pPr>
            </a:lstStyle>
            <a:p>
              <a:pPr/>
              <a:r>
                <a:t>Native App</a:t>
              </a:r>
            </a:p>
          </p:txBody>
        </p:sp>
        <p:sp>
          <p:nvSpPr>
            <p:cNvPr id="2381" name="Shape 2381"/>
            <p:cNvSpPr/>
            <p:nvPr/>
          </p:nvSpPr>
          <p:spPr>
            <a:xfrm>
              <a:off x="4276326" y="0"/>
              <a:ext cx="1673592" cy="5105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b="1" sz="1900"/>
              </a:lvl1pPr>
            </a:lstStyle>
            <a:p>
              <a:pPr/>
              <a:r>
                <a:t>IOS/Android</a:t>
              </a:r>
            </a:p>
          </p:txBody>
        </p:sp>
        <p:sp>
          <p:nvSpPr>
            <p:cNvPr id="2382" name="Shape 2382"/>
            <p:cNvSpPr/>
            <p:nvPr/>
          </p:nvSpPr>
          <p:spPr>
            <a:xfrm flipV="1">
              <a:off x="5807237" y="1027959"/>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nvGrpSpPr>
            <p:cNvPr id="2387" name="Group 2387"/>
            <p:cNvGrpSpPr/>
            <p:nvPr/>
          </p:nvGrpSpPr>
          <p:grpSpPr>
            <a:xfrm>
              <a:off x="3467085" y="1706517"/>
              <a:ext cx="2882901" cy="1124249"/>
              <a:chOff x="0" y="0"/>
              <a:chExt cx="2882900" cy="1124248"/>
            </a:xfrm>
          </p:grpSpPr>
          <p:sp>
            <p:nvSpPr>
              <p:cNvPr id="2383" name="Shape 2383"/>
              <p:cNvSpPr/>
              <p:nvPr/>
            </p:nvSpPr>
            <p:spPr>
              <a:xfrm>
                <a:off x="0" y="0"/>
                <a:ext cx="2882900" cy="1124249"/>
              </a:xfrm>
              <a:prstGeom prst="roundRect">
                <a:avLst>
                  <a:gd name="adj" fmla="val 11228"/>
                </a:avLst>
              </a:prstGeom>
              <a:solidFill>
                <a:schemeClr val="accent6"/>
              </a:solidFill>
              <a:ln w="38100" cap="flat">
                <a:solidFill>
                  <a:srgbClr val="164F86"/>
                </a:solidFill>
                <a:prstDash val="solid"/>
                <a:miter lim="400000"/>
              </a:ln>
              <a:effectLst/>
            </p:spPr>
            <p:txBody>
              <a:bodyPr wrap="square" lIns="65023" tIns="65023" rIns="65023" bIns="65023" numCol="1" anchor="ctr">
                <a:noAutofit/>
              </a:bodyPr>
              <a:lstStyle/>
              <a:p>
                <a:pPr algn="ctr">
                  <a:defRPr sz="2800"/>
                </a:pPr>
              </a:p>
            </p:txBody>
          </p:sp>
          <p:sp>
            <p:nvSpPr>
              <p:cNvPr id="2384" name="Shape 2384"/>
              <p:cNvSpPr/>
              <p:nvPr/>
            </p:nvSpPr>
            <p:spPr>
              <a:xfrm>
                <a:off x="50170" y="209450"/>
                <a:ext cx="823273" cy="788361"/>
              </a:xfrm>
              <a:prstGeom prst="roundRect">
                <a:avLst>
                  <a:gd name="adj" fmla="val 15268"/>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2000"/>
                </a:lvl1pPr>
              </a:lstStyle>
              <a:p>
                <a:pPr/>
                <a:r>
                  <a:t>EstateAPI</a:t>
                </a:r>
              </a:p>
            </p:txBody>
          </p:sp>
          <p:sp>
            <p:nvSpPr>
              <p:cNvPr id="2385" name="Shape 2385"/>
              <p:cNvSpPr/>
              <p:nvPr/>
            </p:nvSpPr>
            <p:spPr>
              <a:xfrm>
                <a:off x="982674" y="201446"/>
                <a:ext cx="823273" cy="804369"/>
              </a:xfrm>
              <a:prstGeom prst="roundRect">
                <a:avLst>
                  <a:gd name="adj" fmla="val 14964"/>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p>
                <a:pPr algn="ctr">
                  <a:defRPr sz="2000"/>
                </a:pPr>
                <a:r>
                  <a:t>POI</a:t>
                </a:r>
              </a:p>
              <a:p>
                <a:pPr algn="ctr">
                  <a:defRPr sz="2000"/>
                </a:pPr>
                <a:r>
                  <a:t>API</a:t>
                </a:r>
              </a:p>
            </p:txBody>
          </p:sp>
          <p:sp>
            <p:nvSpPr>
              <p:cNvPr id="2386" name="Shape 2386"/>
              <p:cNvSpPr/>
              <p:nvPr/>
            </p:nvSpPr>
            <p:spPr>
              <a:xfrm>
                <a:off x="1922170" y="185846"/>
                <a:ext cx="823273" cy="804368"/>
              </a:xfrm>
              <a:prstGeom prst="roundRect">
                <a:avLst>
                  <a:gd name="adj" fmla="val 14964"/>
                </a:avLst>
              </a:prstGeom>
              <a:solidFill>
                <a:schemeClr val="accent6"/>
              </a:solidFill>
              <a:ln w="38100" cap="flat">
                <a:solidFill>
                  <a:schemeClr val="accent1">
                    <a:satOff val="-4409"/>
                    <a:lumOff val="-10509"/>
                  </a:schemeClr>
                </a:solidFill>
                <a:prstDash val="sysDot"/>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p>
                <a:pPr algn="ctr">
                  <a:defRPr sz="2000"/>
                </a:pPr>
                <a:r>
                  <a:t>Agent</a:t>
                </a:r>
              </a:p>
              <a:p>
                <a:pPr algn="ctr">
                  <a:defRPr sz="2000"/>
                </a:pPr>
                <a:r>
                  <a:t>API</a:t>
                </a:r>
              </a:p>
            </p:txBody>
          </p:sp>
        </p:grpSp>
        <p:grpSp>
          <p:nvGrpSpPr>
            <p:cNvPr id="2392" name="Group 2392"/>
            <p:cNvGrpSpPr/>
            <p:nvPr/>
          </p:nvGrpSpPr>
          <p:grpSpPr>
            <a:xfrm>
              <a:off x="3142480" y="4644659"/>
              <a:ext cx="635816" cy="960416"/>
              <a:chOff x="411906" y="0"/>
              <a:chExt cx="635815" cy="960414"/>
            </a:xfrm>
          </p:grpSpPr>
          <p:sp>
            <p:nvSpPr>
              <p:cNvPr id="2388" name="Shape 2388"/>
              <p:cNvSpPr/>
              <p:nvPr/>
            </p:nvSpPr>
            <p:spPr>
              <a:xfrm>
                <a:off x="453801" y="525566"/>
                <a:ext cx="552027"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b="1" sz="2000"/>
                </a:lvl1pPr>
              </a:lstStyle>
              <a:p>
                <a:pPr/>
                <a:r>
                  <a:t>Solr</a:t>
                </a:r>
              </a:p>
            </p:txBody>
          </p:sp>
          <p:grpSp>
            <p:nvGrpSpPr>
              <p:cNvPr id="2391" name="Group 2391"/>
              <p:cNvGrpSpPr/>
              <p:nvPr/>
            </p:nvGrpSpPr>
            <p:grpSpPr>
              <a:xfrm>
                <a:off x="411906" y="0"/>
                <a:ext cx="635816" cy="635000"/>
                <a:chOff x="0" y="0"/>
                <a:chExt cx="635815" cy="635000"/>
              </a:xfrm>
            </p:grpSpPr>
            <p:sp>
              <p:nvSpPr>
                <p:cNvPr id="2389" name="Shape 2389"/>
                <p:cNvSpPr/>
                <p:nvPr/>
              </p:nvSpPr>
              <p:spPr>
                <a:xfrm>
                  <a:off x="0" y="0"/>
                  <a:ext cx="635816" cy="635000"/>
                </a:xfrm>
                <a:prstGeom prst="ellipse">
                  <a:avLst/>
                </a:prstGeom>
                <a:solidFill>
                  <a:schemeClr val="accent6">
                    <a:satOff val="-35873"/>
                    <a:lumOff val="-12431"/>
                  </a:schemeClr>
                </a:solidFill>
                <a:ln w="12700" cap="flat">
                  <a:noFill/>
                  <a:miter lim="400000"/>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pic>
              <p:nvPicPr>
                <p:cNvPr id="2390" name="pasted-image.png"/>
                <p:cNvPicPr>
                  <a:picLocks noChangeAspect="1"/>
                </p:cNvPicPr>
                <p:nvPr/>
              </p:nvPicPr>
              <p:blipFill>
                <a:blip r:embed="rId5">
                  <a:extLst/>
                </a:blip>
                <a:stretch>
                  <a:fillRect/>
                </a:stretch>
              </p:blipFill>
              <p:spPr>
                <a:xfrm>
                  <a:off x="129344" y="137307"/>
                  <a:ext cx="378705" cy="378705"/>
                </a:xfrm>
                <a:prstGeom prst="rect">
                  <a:avLst/>
                </a:prstGeom>
                <a:ln w="12700" cap="flat">
                  <a:noFill/>
                  <a:miter lim="400000"/>
                </a:ln>
                <a:effectLst/>
              </p:spPr>
            </p:pic>
          </p:grpSp>
        </p:grpSp>
        <p:sp>
          <p:nvSpPr>
            <p:cNvPr id="2393" name="Shape 2393"/>
            <p:cNvSpPr/>
            <p:nvPr/>
          </p:nvSpPr>
          <p:spPr>
            <a:xfrm>
              <a:off x="7329701" y="457769"/>
              <a:ext cx="1863695" cy="532746"/>
            </a:xfrm>
            <a:prstGeom prst="rect">
              <a:avLst/>
            </a:prstGeom>
            <a:solidFill>
              <a:schemeClr val="accent1">
                <a:satOff val="-4409"/>
                <a:lumOff val="-10509"/>
              </a:schemeClr>
            </a:solidFill>
            <a:ln w="12700" cap="flat">
              <a:solidFill>
                <a:srgbClr val="000000"/>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1900">
                  <a:solidFill>
                    <a:srgbClr val="FFFFFF"/>
                  </a:solidFill>
                </a:defRPr>
              </a:lvl1pPr>
            </a:lstStyle>
            <a:p>
              <a:pPr/>
              <a:r>
                <a:t>手机端/平板端</a:t>
              </a:r>
            </a:p>
          </p:txBody>
        </p:sp>
        <p:sp>
          <p:nvSpPr>
            <p:cNvPr id="2394" name="Shape 2394"/>
            <p:cNvSpPr/>
            <p:nvPr/>
          </p:nvSpPr>
          <p:spPr>
            <a:xfrm>
              <a:off x="7436791" y="6727"/>
              <a:ext cx="1649515" cy="4221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b="1" sz="1900"/>
              </a:lvl1pPr>
            </a:lstStyle>
            <a:p>
              <a:pPr/>
              <a:r>
                <a:t>SPA/Backbone</a:t>
              </a:r>
            </a:p>
          </p:txBody>
        </p:sp>
        <p:sp>
          <p:nvSpPr>
            <p:cNvPr id="2395" name="Shape 2395"/>
            <p:cNvSpPr/>
            <p:nvPr/>
          </p:nvSpPr>
          <p:spPr>
            <a:xfrm flipV="1">
              <a:off x="7903893" y="1027959"/>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96" name="Shape 2396"/>
            <p:cNvSpPr/>
            <p:nvPr/>
          </p:nvSpPr>
          <p:spPr>
            <a:xfrm flipV="1">
              <a:off x="8732820" y="1027959"/>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2397" name="Shape 2397"/>
            <p:cNvSpPr/>
            <p:nvPr/>
          </p:nvSpPr>
          <p:spPr>
            <a:xfrm>
              <a:off x="7359770" y="1672406"/>
              <a:ext cx="1988678" cy="484577"/>
            </a:xfrm>
            <a:prstGeom prst="roundRect">
              <a:avLst>
                <a:gd name="adj" fmla="val 26209"/>
              </a:avLst>
            </a:prstGeom>
            <a:solidFill>
              <a:schemeClr val="accent6"/>
            </a:solidFill>
            <a:ln w="38100" cap="flat">
              <a:solidFill>
                <a:schemeClr val="accent1">
                  <a:satOff val="-4409"/>
                  <a:lumOff val="-10509"/>
                </a:schemeClr>
              </a:solidFill>
              <a:prstDash val="solid"/>
              <a:bevel/>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lgn="ctr">
                <a:defRPr sz="2000"/>
              </a:lvl1pPr>
            </a:lstStyle>
            <a:p>
              <a:pPr/>
              <a:r>
                <a:t>mobile-web</a:t>
              </a:r>
            </a:p>
          </p:txBody>
        </p:sp>
        <p:grpSp>
          <p:nvGrpSpPr>
            <p:cNvPr id="2401" name="Group 2401"/>
            <p:cNvGrpSpPr/>
            <p:nvPr/>
          </p:nvGrpSpPr>
          <p:grpSpPr>
            <a:xfrm>
              <a:off x="804444" y="137772"/>
              <a:ext cx="2330852" cy="1397944"/>
              <a:chOff x="0" y="0"/>
              <a:chExt cx="2330850" cy="1397942"/>
            </a:xfrm>
          </p:grpSpPr>
          <p:sp>
            <p:nvSpPr>
              <p:cNvPr id="2398" name="Shape 2398"/>
              <p:cNvSpPr/>
              <p:nvPr/>
            </p:nvSpPr>
            <p:spPr>
              <a:xfrm flipV="1">
                <a:off x="525339" y="858192"/>
                <a:ext cx="1" cy="539751"/>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pic>
            <p:nvPicPr>
              <p:cNvPr id="2399" name="pasted-image.png"/>
              <p:cNvPicPr>
                <a:picLocks noChangeAspect="1"/>
              </p:cNvPicPr>
              <p:nvPr/>
            </p:nvPicPr>
            <p:blipFill>
              <a:blip r:embed="rId6">
                <a:extLst/>
              </a:blip>
              <a:stretch>
                <a:fillRect/>
              </a:stretch>
            </p:blipFill>
            <p:spPr>
              <a:xfrm>
                <a:off x="0" y="0"/>
                <a:ext cx="2114510" cy="822310"/>
              </a:xfrm>
              <a:prstGeom prst="rect">
                <a:avLst/>
              </a:prstGeom>
              <a:ln w="12700" cap="flat">
                <a:noFill/>
                <a:miter lim="400000"/>
              </a:ln>
              <a:effectLst/>
            </p:spPr>
          </p:pic>
          <p:sp>
            <p:nvSpPr>
              <p:cNvPr id="2400" name="Shape 2400"/>
              <p:cNvSpPr/>
              <p:nvPr/>
            </p:nvSpPr>
            <p:spPr>
              <a:xfrm>
                <a:off x="1060850" y="38100"/>
                <a:ext cx="1270001" cy="796910"/>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grpSp>
        <p:sp>
          <p:nvSpPr>
            <p:cNvPr id="2402" name="Shape 2402"/>
            <p:cNvSpPr/>
            <p:nvPr/>
          </p:nvSpPr>
          <p:spPr>
            <a:xfrm>
              <a:off x="0" y="3579398"/>
              <a:ext cx="1317823" cy="484577"/>
            </a:xfrm>
            <a:prstGeom prst="roundRect">
              <a:avLst>
                <a:gd name="adj" fmla="val 26209"/>
              </a:avLst>
            </a:prstGeom>
            <a:solidFill>
              <a:schemeClr val="accent6"/>
            </a:solidFill>
            <a:ln w="38100" cap="flat">
              <a:solidFill>
                <a:schemeClr val="accent1">
                  <a:satOff val="-4409"/>
                  <a:lumOff val="-10509"/>
                </a:schemeClr>
              </a:solidFill>
              <a:prstDash val="solid"/>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sz="2000"/>
              </a:lvl1pPr>
            </a:lstStyle>
            <a:p>
              <a:pPr/>
              <a:r>
                <a:t>UserService</a:t>
              </a:r>
            </a:p>
          </p:txBody>
        </p:sp>
        <p:sp>
          <p:nvSpPr>
            <p:cNvPr id="2419" name="Shape 2419"/>
            <p:cNvSpPr/>
            <p:nvPr/>
          </p:nvSpPr>
          <p:spPr>
            <a:xfrm>
              <a:off x="657860" y="1041400"/>
              <a:ext cx="2736850" cy="25184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8212"/>
                  </a:lnTo>
                  <a:lnTo>
                    <a:pt x="21600" y="18212"/>
                  </a:lnTo>
                  <a:lnTo>
                    <a:pt x="21600" y="0"/>
                  </a:lnTo>
                </a:path>
              </a:pathLst>
            </a:custGeom>
            <a:noFill/>
            <a:ln w="50800" cap="flat">
              <a:solidFill>
                <a:schemeClr val="accent1">
                  <a:satOff val="-4409"/>
                  <a:lumOff val="-10509"/>
                </a:schemeClr>
              </a:solidFill>
              <a:prstDash val="solid"/>
              <a:bevel/>
              <a:headEnd type="triangle" w="med" len="med"/>
            </a:ln>
            <a:effectLst/>
          </p:spPr>
          <p:txBody>
            <a:bodyPr/>
            <a:lstStyle/>
            <a:p>
              <a:pPr/>
            </a:p>
          </p:txBody>
        </p:sp>
        <p:sp>
          <p:nvSpPr>
            <p:cNvPr id="2404" name="Shape 2404"/>
            <p:cNvSpPr/>
            <p:nvPr/>
          </p:nvSpPr>
          <p:spPr>
            <a:xfrm flipV="1">
              <a:off x="436959" y="2325943"/>
              <a:ext cx="1" cy="1239986"/>
            </a:xfrm>
            <a:prstGeom prst="line">
              <a:avLst/>
            </a:prstGeom>
            <a:noFill/>
            <a:ln w="50800" cap="flat">
              <a:solidFill>
                <a:srgbClr val="164F86"/>
              </a:solidFill>
              <a:prstDash val="solid"/>
              <a:bevel/>
              <a:headEnd type="triangle" w="med" len="med"/>
            </a:ln>
            <a:effectLst/>
          </p:spPr>
          <p:txBody>
            <a:bodyPr wrap="square" lIns="65023" tIns="65023" rIns="65023" bIns="65023" numCol="1" anchor="t">
              <a:noAutofit/>
            </a:bodyPr>
            <a:lstStyle/>
            <a:p>
              <a:pPr>
                <a:defRPr sz="1600">
                  <a:latin typeface="+mn-lt"/>
                  <a:ea typeface="+mn-ea"/>
                  <a:cs typeface="+mn-cs"/>
                  <a:sym typeface="Helvetica"/>
                </a:defRPr>
              </a:pPr>
            </a:p>
          </p:txBody>
        </p:sp>
      </p:grpSp>
      <p:grpSp>
        <p:nvGrpSpPr>
          <p:cNvPr id="2408" name="Group 2408"/>
          <p:cNvGrpSpPr/>
          <p:nvPr/>
        </p:nvGrpSpPr>
        <p:grpSpPr>
          <a:xfrm>
            <a:off x="6860238" y="1405198"/>
            <a:ext cx="3744594" cy="921738"/>
            <a:chOff x="0" y="0"/>
            <a:chExt cx="3744592" cy="921737"/>
          </a:xfrm>
        </p:grpSpPr>
        <p:sp>
          <p:nvSpPr>
            <p:cNvPr id="2406" name="Shape 2406"/>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面临挑战</a:t>
              </a:r>
            </a:p>
          </p:txBody>
        </p:sp>
        <p:sp>
          <p:nvSpPr>
            <p:cNvPr id="2407" name="Shape 2407"/>
            <p:cNvSpPr/>
            <p:nvPr/>
          </p:nvSpPr>
          <p:spPr>
            <a:xfrm>
              <a:off x="307865" y="507971"/>
              <a:ext cx="34367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构建统一的用户管理接口</a:t>
              </a:r>
            </a:p>
          </p:txBody>
        </p:sp>
      </p:grpSp>
      <p:grpSp>
        <p:nvGrpSpPr>
          <p:cNvPr id="2411" name="Group 2411"/>
          <p:cNvGrpSpPr/>
          <p:nvPr/>
        </p:nvGrpSpPr>
        <p:grpSpPr>
          <a:xfrm>
            <a:off x="900520" y="1394673"/>
            <a:ext cx="3743235" cy="923738"/>
            <a:chOff x="0" y="0"/>
            <a:chExt cx="3743234" cy="923736"/>
          </a:xfrm>
        </p:grpSpPr>
        <p:sp>
          <p:nvSpPr>
            <p:cNvPr id="2409" name="Shape 2409"/>
            <p:cNvSpPr/>
            <p:nvPr/>
          </p:nvSpPr>
          <p:spPr>
            <a:xfrm>
              <a:off x="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业务需求</a:t>
              </a:r>
            </a:p>
          </p:txBody>
        </p:sp>
        <p:sp>
          <p:nvSpPr>
            <p:cNvPr id="2410" name="Shape 2410"/>
            <p:cNvSpPr/>
            <p:nvPr/>
          </p:nvSpPr>
          <p:spPr>
            <a:xfrm>
              <a:off x="306507" y="509970"/>
              <a:ext cx="3436728" cy="4137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手机端支持个人用户相关</a:t>
              </a:r>
            </a:p>
          </p:txBody>
        </p:sp>
      </p:grpSp>
      <p:sp>
        <p:nvSpPr>
          <p:cNvPr id="2412" name="Shape 2412"/>
          <p:cNvSpPr/>
          <p:nvPr/>
        </p:nvSpPr>
        <p:spPr>
          <a:xfrm>
            <a:off x="406924" y="2512933"/>
            <a:ext cx="12241753" cy="1"/>
          </a:xfrm>
          <a:prstGeom prst="line">
            <a:avLst/>
          </a:prstGeom>
          <a:ln w="25400">
            <a:solidFill>
              <a:schemeClr val="accent1"/>
            </a:solidFill>
            <a:prstDash val="sysDot"/>
            <a:miter lim="400000"/>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grpSp>
        <p:nvGrpSpPr>
          <p:cNvPr id="2416" name="Group 2416"/>
          <p:cNvGrpSpPr/>
          <p:nvPr/>
        </p:nvGrpSpPr>
        <p:grpSpPr>
          <a:xfrm>
            <a:off x="892356" y="2610031"/>
            <a:ext cx="4793574" cy="1396667"/>
            <a:chOff x="-165099" y="0"/>
            <a:chExt cx="4793572" cy="1396665"/>
          </a:xfrm>
        </p:grpSpPr>
        <p:sp>
          <p:nvSpPr>
            <p:cNvPr id="2413" name="Shape 2413"/>
            <p:cNvSpPr/>
            <p:nvPr/>
          </p:nvSpPr>
          <p:spPr>
            <a:xfrm>
              <a:off x="-165100" y="0"/>
              <a:ext cx="1845885" cy="4876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80736" indent="-280736">
                <a:buClr>
                  <a:srgbClr val="00B56E"/>
                </a:buClr>
                <a:buSzPct val="100000"/>
                <a:buChar char="๏"/>
                <a:defRPr sz="2800">
                  <a:latin typeface="+mn-lt"/>
                  <a:ea typeface="+mn-ea"/>
                  <a:cs typeface="+mn-cs"/>
                  <a:sym typeface="Helvetica"/>
                </a:defRPr>
              </a:lvl1pPr>
            </a:lstStyle>
            <a:p>
              <a:pPr/>
              <a:r>
                <a:t>解决方案</a:t>
              </a:r>
            </a:p>
          </p:txBody>
        </p:sp>
        <p:sp>
          <p:nvSpPr>
            <p:cNvPr id="2414" name="Shape 2414"/>
            <p:cNvSpPr/>
            <p:nvPr/>
          </p:nvSpPr>
          <p:spPr>
            <a:xfrm>
              <a:off x="182604" y="483729"/>
              <a:ext cx="4445869"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基于单体应用，内部构建用户API</a:t>
              </a:r>
            </a:p>
          </p:txBody>
        </p:sp>
        <p:sp>
          <p:nvSpPr>
            <p:cNvPr id="2415" name="Shape 2415"/>
            <p:cNvSpPr/>
            <p:nvPr/>
          </p:nvSpPr>
          <p:spPr>
            <a:xfrm>
              <a:off x="182604" y="936417"/>
              <a:ext cx="3607669"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20578" indent="-220578">
                <a:buSzPct val="100000"/>
                <a:buChar char="•"/>
                <a:defRPr sz="2200">
                  <a:latin typeface="+mn-lt"/>
                  <a:ea typeface="+mn-ea"/>
                  <a:cs typeface="+mn-cs"/>
                  <a:sym typeface="Helvetica"/>
                </a:defRPr>
              </a:lvl1pPr>
            </a:lstStyle>
            <a:p>
              <a:pPr/>
              <a:r>
                <a:t>门户平台内部调用用户API</a:t>
              </a:r>
            </a:p>
          </p:txBody>
        </p:sp>
      </p:grpSp>
      <p:sp>
        <p:nvSpPr>
          <p:cNvPr id="2417" name="Shape 2417"/>
          <p:cNvSpPr/>
          <p:nvPr/>
        </p:nvSpPr>
        <p:spPr>
          <a:xfrm flipV="1">
            <a:off x="10794640" y="6165320"/>
            <a:ext cx="1" cy="387688"/>
          </a:xfrm>
          <a:prstGeom prst="line">
            <a:avLst/>
          </a:prstGeom>
          <a:ln w="63500">
            <a:solidFill>
              <a:srgbClr val="164F86"/>
            </a:solidFill>
            <a:bevel/>
          </a:ln>
        </p:spPr>
        <p:txBody>
          <a:bodyPr lIns="65023" tIns="65023" rIns="65023" bIns="65023"/>
          <a:lstStyle/>
          <a:p>
            <a:pPr>
              <a:defRPr sz="1600">
                <a:latin typeface="+mn-lt"/>
                <a:ea typeface="+mn-ea"/>
                <a:cs typeface="+mn-cs"/>
                <a:sym typeface="Helvetica"/>
              </a:defRPr>
            </a:pPr>
          </a:p>
        </p:txBody>
      </p:sp>
      <p:sp>
        <p:nvSpPr>
          <p:cNvPr id="2418" name="Shape 2418"/>
          <p:cNvSpPr/>
          <p:nvPr/>
        </p:nvSpPr>
        <p:spPr>
          <a:xfrm>
            <a:off x="9696619" y="6533129"/>
            <a:ext cx="1121146" cy="1"/>
          </a:xfrm>
          <a:prstGeom prst="line">
            <a:avLst/>
          </a:prstGeom>
          <a:ln w="50800">
            <a:solidFill>
              <a:schemeClr val="accent1">
                <a:satOff val="-4409"/>
                <a:lumOff val="-10509"/>
              </a:schemeClr>
            </a:solidFill>
            <a:bevel/>
            <a:headEnd type="triangle"/>
          </a:ln>
        </p:spPr>
        <p:txBody>
          <a:bodyPr lIns="65023" tIns="65023" rIns="65023" bIns="65023"/>
          <a:lstStyle/>
          <a:p>
            <a:pPr>
              <a:defRPr sz="1600">
                <a:latin typeface="+mn-lt"/>
                <a:ea typeface="+mn-ea"/>
                <a:cs typeface="+mn-cs"/>
                <a:sym typeface="Helvetica"/>
              </a:defRPr>
            </a:pPr>
          </a:p>
        </p:txBody>
      </p:sp>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3" name="Shape 2423"/>
          <p:cNvSpPr/>
          <p:nvPr>
            <p:ph type="title"/>
          </p:nvPr>
        </p:nvSpPr>
        <p:spPr>
          <a:xfrm>
            <a:off x="380999" y="234949"/>
            <a:ext cx="12242801" cy="984251"/>
          </a:xfrm>
          <a:prstGeom prst="rect">
            <a:avLst/>
          </a:prstGeom>
        </p:spPr>
        <p:txBody>
          <a:bodyPr/>
          <a:lstStyle>
            <a:lvl1pPr algn="ctr" defTabSz="457200">
              <a:lnSpc>
                <a:spcPct val="100000"/>
              </a:lnSpc>
              <a:defRPr b="0" cap="none" spc="0" sz="6200">
                <a:solidFill>
                  <a:srgbClr val="000000"/>
                </a:solidFill>
                <a:latin typeface="Calibri"/>
                <a:ea typeface="Calibri"/>
                <a:cs typeface="Calibri"/>
                <a:sym typeface="Calibri"/>
              </a:defRPr>
            </a:lvl1pPr>
          </a:lstStyle>
          <a:p>
            <a:pPr/>
            <a:r>
              <a:t>总结</a:t>
            </a:r>
          </a:p>
        </p:txBody>
      </p:sp>
      <p:sp>
        <p:nvSpPr>
          <p:cNvPr id="2424" name="Shape 2424"/>
          <p:cNvSpPr/>
          <p:nvPr/>
        </p:nvSpPr>
        <p:spPr>
          <a:xfrm>
            <a:off x="4523619" y="2615640"/>
            <a:ext cx="3957562"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latin typeface="+mn-lt"/>
                <a:ea typeface="+mn-ea"/>
                <a:cs typeface="+mn-cs"/>
                <a:sym typeface="Helvetica"/>
              </a:defRPr>
            </a:lvl1pPr>
          </a:lstStyle>
          <a:p>
            <a:pPr/>
            <a:r>
              <a:t>遗留系统的特征</a:t>
            </a:r>
          </a:p>
        </p:txBody>
      </p:sp>
      <p:sp>
        <p:nvSpPr>
          <p:cNvPr id="2425" name="Shape 2425"/>
          <p:cNvSpPr/>
          <p:nvPr/>
        </p:nvSpPr>
        <p:spPr>
          <a:xfrm>
            <a:off x="4523619" y="3778216"/>
            <a:ext cx="3957562" cy="63551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latin typeface="+mn-lt"/>
                <a:ea typeface="+mn-ea"/>
                <a:cs typeface="+mn-cs"/>
                <a:sym typeface="Helvetica"/>
              </a:defRPr>
            </a:lvl1pPr>
          </a:lstStyle>
          <a:p>
            <a:pPr/>
            <a:r>
              <a:t>微服务架构综述</a:t>
            </a:r>
          </a:p>
        </p:txBody>
      </p:sp>
      <p:sp>
        <p:nvSpPr>
          <p:cNvPr id="2426" name="Shape 2426"/>
          <p:cNvSpPr/>
          <p:nvPr/>
        </p:nvSpPr>
        <p:spPr>
          <a:xfrm>
            <a:off x="4523619" y="4915392"/>
            <a:ext cx="3957562" cy="63551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latin typeface="+mn-lt"/>
                <a:ea typeface="+mn-ea"/>
                <a:cs typeface="+mn-cs"/>
                <a:sym typeface="Helvetica"/>
              </a:defRPr>
            </a:lvl1pPr>
          </a:lstStyle>
          <a:p>
            <a:pPr/>
            <a:r>
              <a:t>改造策略与场景</a:t>
            </a:r>
          </a:p>
        </p:txBody>
      </p:sp>
      <p:sp>
        <p:nvSpPr>
          <p:cNvPr id="2427" name="Shape 2427"/>
          <p:cNvSpPr/>
          <p:nvPr/>
        </p:nvSpPr>
        <p:spPr>
          <a:xfrm>
            <a:off x="4523619" y="6052569"/>
            <a:ext cx="2494522" cy="63550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401052" indent="-401052" defTabSz="584200">
              <a:lnSpc>
                <a:spcPct val="70000"/>
              </a:lnSpc>
              <a:buSzPct val="100000"/>
              <a:buChar char="•"/>
              <a:defRPr cap="all" spc="-159" sz="4000">
                <a:latin typeface="+mn-lt"/>
                <a:ea typeface="+mn-ea"/>
                <a:cs typeface="+mn-cs"/>
                <a:sym typeface="Helvetica"/>
              </a:defRPr>
            </a:lvl1pPr>
          </a:lstStyle>
          <a:p>
            <a:pPr/>
            <a:r>
              <a:t>案例分享</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3" name="Shape 473"/>
          <p:cNvSpPr/>
          <p:nvPr/>
        </p:nvSpPr>
        <p:spPr>
          <a:xfrm>
            <a:off x="159733" y="98742"/>
            <a:ext cx="5908003" cy="407118"/>
          </a:xfrm>
          <a:prstGeom prst="rect">
            <a:avLst/>
          </a:prstGeom>
          <a:solidFill>
            <a:srgbClr val="FFFFFF"/>
          </a:solidFill>
          <a:ln w="12700">
            <a:miter lim="400000"/>
          </a:ln>
        </p:spPr>
        <p:txBody>
          <a:bodyPr lIns="65023" tIns="65023" rIns="65023" bIns="65023" anchor="ctr"/>
          <a:lstStyle/>
          <a:p>
            <a:pPr/>
          </a:p>
        </p:txBody>
      </p:sp>
      <p:sp>
        <p:nvSpPr>
          <p:cNvPr id="474" name="Shape 474"/>
          <p:cNvSpPr/>
          <p:nvPr/>
        </p:nvSpPr>
        <p:spPr>
          <a:xfrm>
            <a:off x="6861856" y="5337691"/>
            <a:ext cx="5960351" cy="410726"/>
          </a:xfrm>
          <a:prstGeom prst="rect">
            <a:avLst/>
          </a:prstGeom>
          <a:solidFill>
            <a:srgbClr val="FFFFFF"/>
          </a:solidFill>
          <a:ln w="12700">
            <a:miter lim="400000"/>
          </a:ln>
        </p:spPr>
        <p:txBody>
          <a:bodyPr lIns="65023" tIns="65023" rIns="65023" bIns="65023" anchor="ctr"/>
          <a:lstStyle/>
          <a:p>
            <a:pPr/>
          </a:p>
        </p:txBody>
      </p:sp>
      <p:sp>
        <p:nvSpPr>
          <p:cNvPr id="475" name="Shape 475"/>
          <p:cNvSpPr/>
          <p:nvPr/>
        </p:nvSpPr>
        <p:spPr>
          <a:xfrm>
            <a:off x="6897779" y="5733512"/>
            <a:ext cx="195680" cy="3631072"/>
          </a:xfrm>
          <a:prstGeom prst="rect">
            <a:avLst/>
          </a:prstGeom>
          <a:solidFill>
            <a:srgbClr val="FFFFFF"/>
          </a:solidFill>
          <a:ln w="12700">
            <a:miter lim="400000"/>
          </a:ln>
        </p:spPr>
        <p:txBody>
          <a:bodyPr lIns="65023" tIns="65023" rIns="65023" bIns="65023" anchor="ctr"/>
          <a:lstStyle/>
          <a:p>
            <a:pPr/>
          </a:p>
        </p:txBody>
      </p:sp>
      <p:grpSp>
        <p:nvGrpSpPr>
          <p:cNvPr id="480" name="Group 480"/>
          <p:cNvGrpSpPr/>
          <p:nvPr/>
        </p:nvGrpSpPr>
        <p:grpSpPr>
          <a:xfrm>
            <a:off x="-97625" y="525527"/>
            <a:ext cx="13004801" cy="4610831"/>
            <a:chOff x="0" y="0"/>
            <a:chExt cx="13004800" cy="4610830"/>
          </a:xfrm>
        </p:grpSpPr>
        <p:sp>
          <p:nvSpPr>
            <p:cNvPr id="476" name="Shape 476"/>
            <p:cNvSpPr/>
            <p:nvPr/>
          </p:nvSpPr>
          <p:spPr>
            <a:xfrm>
              <a:off x="248718" y="0"/>
              <a:ext cx="8177760" cy="588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b="1" sz="3000">
                  <a:latin typeface="+mj-lt"/>
                  <a:ea typeface="+mj-ea"/>
                  <a:cs typeface="+mj-cs"/>
                  <a:sym typeface="Helvetica Neue"/>
                </a:defRPr>
              </a:lvl1pPr>
            </a:lstStyle>
            <a:p>
              <a:pPr/>
              <a:r>
                <a:t>搜索热度趋势 - Google Trends</a:t>
              </a:r>
            </a:p>
          </p:txBody>
        </p:sp>
        <p:pic>
          <p:nvPicPr>
            <p:cNvPr id="477" name="pasted-image.png"/>
            <p:cNvPicPr>
              <a:picLocks noChangeAspect="1"/>
            </p:cNvPicPr>
            <p:nvPr/>
          </p:nvPicPr>
          <p:blipFill>
            <a:blip r:embed="rId2">
              <a:extLst/>
            </a:blip>
            <a:stretch>
              <a:fillRect/>
            </a:stretch>
          </p:blipFill>
          <p:spPr>
            <a:xfrm>
              <a:off x="0" y="825674"/>
              <a:ext cx="13004800" cy="3785157"/>
            </a:xfrm>
            <a:prstGeom prst="rect">
              <a:avLst/>
            </a:prstGeom>
            <a:ln w="12700" cap="flat">
              <a:noFill/>
              <a:miter lim="400000"/>
            </a:ln>
            <a:effectLst/>
          </p:spPr>
        </p:pic>
        <p:sp>
          <p:nvSpPr>
            <p:cNvPr id="478" name="Shape 478"/>
            <p:cNvSpPr/>
            <p:nvPr/>
          </p:nvSpPr>
          <p:spPr>
            <a:xfrm>
              <a:off x="11994980" y="825896"/>
              <a:ext cx="986028" cy="410727"/>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sp>
          <p:nvSpPr>
            <p:cNvPr id="479" name="Shape 479"/>
            <p:cNvSpPr/>
            <p:nvPr/>
          </p:nvSpPr>
          <p:spPr>
            <a:xfrm>
              <a:off x="5421146" y="2238453"/>
              <a:ext cx="2484756" cy="5888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3000">
                  <a:latin typeface="+mj-lt"/>
                  <a:ea typeface="+mj-ea"/>
                  <a:cs typeface="+mj-cs"/>
                  <a:sym typeface="Helvetica Neue"/>
                </a:defRPr>
              </a:lvl1pPr>
            </a:lstStyle>
            <a:p>
              <a:pPr/>
              <a:r>
                <a:t>Microservice</a:t>
              </a:r>
            </a:p>
          </p:txBody>
        </p:sp>
      </p:grpSp>
      <p:grpSp>
        <p:nvGrpSpPr>
          <p:cNvPr id="496" name="Group 496"/>
          <p:cNvGrpSpPr/>
          <p:nvPr/>
        </p:nvGrpSpPr>
        <p:grpSpPr>
          <a:xfrm>
            <a:off x="55026" y="5168899"/>
            <a:ext cx="13004801" cy="7166769"/>
            <a:chOff x="0" y="0"/>
            <a:chExt cx="13004800" cy="7166767"/>
          </a:xfrm>
        </p:grpSpPr>
        <p:grpSp>
          <p:nvGrpSpPr>
            <p:cNvPr id="494" name="Group 494"/>
            <p:cNvGrpSpPr/>
            <p:nvPr/>
          </p:nvGrpSpPr>
          <p:grpSpPr>
            <a:xfrm>
              <a:off x="0" y="0"/>
              <a:ext cx="13004801" cy="7166768"/>
              <a:chOff x="0" y="0"/>
              <a:chExt cx="13004800" cy="7166767"/>
            </a:xfrm>
          </p:grpSpPr>
          <p:grpSp>
            <p:nvGrpSpPr>
              <p:cNvPr id="487" name="Group 487"/>
              <p:cNvGrpSpPr/>
              <p:nvPr/>
            </p:nvGrpSpPr>
            <p:grpSpPr>
              <a:xfrm>
                <a:off x="273325" y="75641"/>
                <a:ext cx="6180463" cy="3806627"/>
                <a:chOff x="106506" y="0"/>
                <a:chExt cx="6180461" cy="3806626"/>
              </a:xfrm>
            </p:grpSpPr>
            <p:sp>
              <p:nvSpPr>
                <p:cNvPr id="481" name="Shape 481"/>
                <p:cNvSpPr/>
                <p:nvPr/>
              </p:nvSpPr>
              <p:spPr>
                <a:xfrm>
                  <a:off x="106506" y="0"/>
                  <a:ext cx="3021423" cy="5509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b="1" sz="3000">
                      <a:latin typeface="+mj-lt"/>
                      <a:ea typeface="+mj-ea"/>
                      <a:cs typeface="+mj-cs"/>
                      <a:sym typeface="Helvetica Neue"/>
                    </a:defRPr>
                  </a:lvl1pPr>
                </a:lstStyle>
                <a:p>
                  <a:pPr/>
                  <a:r>
                    <a:t>相关搜索增长率</a:t>
                  </a:r>
                </a:p>
              </p:txBody>
            </p:sp>
            <p:sp>
              <p:nvSpPr>
                <p:cNvPr id="482" name="Shape 482"/>
                <p:cNvSpPr/>
                <p:nvPr/>
              </p:nvSpPr>
              <p:spPr>
                <a:xfrm>
                  <a:off x="5787541" y="579772"/>
                  <a:ext cx="499428" cy="410726"/>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sp>
              <p:nvSpPr>
                <p:cNvPr id="483" name="Shape 483"/>
                <p:cNvSpPr/>
                <p:nvPr/>
              </p:nvSpPr>
              <p:spPr>
                <a:xfrm>
                  <a:off x="4735837" y="1256812"/>
                  <a:ext cx="986028" cy="410726"/>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sp>
              <p:nvSpPr>
                <p:cNvPr id="484" name="Shape 484"/>
                <p:cNvSpPr/>
                <p:nvPr/>
              </p:nvSpPr>
              <p:spPr>
                <a:xfrm>
                  <a:off x="4634237" y="2010244"/>
                  <a:ext cx="986028" cy="410726"/>
                </a:xfrm>
                <a:prstGeom prst="rect">
                  <a:avLst/>
                </a:prstGeom>
                <a:solidFill>
                  <a:srgbClr val="FAFAFA"/>
                </a:solidFill>
                <a:ln w="12700" cap="flat">
                  <a:noFill/>
                  <a:miter lim="400000"/>
                </a:ln>
                <a:effectLst/>
              </p:spPr>
              <p:txBody>
                <a:bodyPr wrap="square" lIns="65023" tIns="65023" rIns="65023" bIns="65023" numCol="1" anchor="ctr">
                  <a:noAutofit/>
                </a:bodyPr>
                <a:lstStyle/>
                <a:p>
                  <a:pPr/>
                </a:p>
              </p:txBody>
            </p:sp>
            <p:sp>
              <p:nvSpPr>
                <p:cNvPr id="485" name="Shape 485"/>
                <p:cNvSpPr/>
                <p:nvPr/>
              </p:nvSpPr>
              <p:spPr>
                <a:xfrm>
                  <a:off x="4735837" y="2763676"/>
                  <a:ext cx="986028" cy="410726"/>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sp>
              <p:nvSpPr>
                <p:cNvPr id="486" name="Shape 486"/>
                <p:cNvSpPr/>
                <p:nvPr/>
              </p:nvSpPr>
              <p:spPr>
                <a:xfrm>
                  <a:off x="4735837" y="3395900"/>
                  <a:ext cx="986028" cy="410727"/>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grpSp>
          <p:sp>
            <p:nvSpPr>
              <p:cNvPr id="488" name="Shape 488"/>
              <p:cNvSpPr/>
              <p:nvPr/>
            </p:nvSpPr>
            <p:spPr>
              <a:xfrm>
                <a:off x="0" y="0"/>
                <a:ext cx="13004801" cy="0"/>
              </a:xfrm>
              <a:prstGeom prst="line">
                <a:avLst/>
              </a:prstGeom>
              <a:noFill/>
              <a:ln w="25400" cap="flat">
                <a:solidFill>
                  <a:schemeClr val="accent1"/>
                </a:solidFill>
                <a:custDash>
                  <a:ds d="600000" sp="6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489" name="Shape 489"/>
              <p:cNvSpPr/>
              <p:nvPr/>
            </p:nvSpPr>
            <p:spPr>
              <a:xfrm flipV="1">
                <a:off x="6472608" y="10061"/>
                <a:ext cx="1" cy="7156707"/>
              </a:xfrm>
              <a:prstGeom prst="line">
                <a:avLst/>
              </a:prstGeom>
              <a:noFill/>
              <a:ln w="25400" cap="flat">
                <a:solidFill>
                  <a:schemeClr val="accent1"/>
                </a:solidFill>
                <a:custDash>
                  <a:ds d="600000" sp="6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490" name="Shape 490"/>
              <p:cNvSpPr/>
              <p:nvPr/>
            </p:nvSpPr>
            <p:spPr>
              <a:xfrm>
                <a:off x="4720078" y="1335194"/>
                <a:ext cx="1130372"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r>
                  <a:t>+3450%</a:t>
                </a:r>
              </a:p>
            </p:txBody>
          </p:sp>
          <p:sp>
            <p:nvSpPr>
              <p:cNvPr id="491" name="Shape 491"/>
              <p:cNvSpPr/>
              <p:nvPr/>
            </p:nvSpPr>
            <p:spPr>
              <a:xfrm>
                <a:off x="4720078" y="2042074"/>
                <a:ext cx="1130372"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r>
                  <a:t>+1350%</a:t>
                </a:r>
              </a:p>
            </p:txBody>
          </p:sp>
          <p:sp>
            <p:nvSpPr>
              <p:cNvPr id="492" name="Shape 492"/>
              <p:cNvSpPr/>
              <p:nvPr/>
            </p:nvSpPr>
            <p:spPr>
              <a:xfrm>
                <a:off x="4860820" y="2748953"/>
                <a:ext cx="975889"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r>
                  <a:t>+450%</a:t>
                </a:r>
              </a:p>
            </p:txBody>
          </p:sp>
          <p:sp>
            <p:nvSpPr>
              <p:cNvPr id="493" name="Shape 493"/>
              <p:cNvSpPr/>
              <p:nvPr/>
            </p:nvSpPr>
            <p:spPr>
              <a:xfrm>
                <a:off x="4898920" y="3450348"/>
                <a:ext cx="975889"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r>
                  <a:t>+100%</a:t>
                </a:r>
              </a:p>
            </p:txBody>
          </p:sp>
        </p:grpSp>
        <p:pic>
          <p:nvPicPr>
            <p:cNvPr id="495" name="pasted-image.png"/>
            <p:cNvPicPr>
              <a:picLocks noChangeAspect="1"/>
            </p:cNvPicPr>
            <p:nvPr/>
          </p:nvPicPr>
          <p:blipFill>
            <a:blip r:embed="rId3">
              <a:extLst/>
            </a:blip>
            <a:stretch>
              <a:fillRect/>
            </a:stretch>
          </p:blipFill>
          <p:spPr>
            <a:xfrm>
              <a:off x="56312" y="543010"/>
              <a:ext cx="6356222" cy="4257027"/>
            </a:xfrm>
            <a:prstGeom prst="rect">
              <a:avLst/>
            </a:prstGeom>
            <a:ln w="12700" cap="flat">
              <a:noFill/>
              <a:miter lim="400000"/>
            </a:ln>
            <a:effectLst/>
          </p:spPr>
        </p:pic>
      </p:grpSp>
      <p:grpSp>
        <p:nvGrpSpPr>
          <p:cNvPr id="504" name="Group 504"/>
          <p:cNvGrpSpPr/>
          <p:nvPr/>
        </p:nvGrpSpPr>
        <p:grpSpPr>
          <a:xfrm>
            <a:off x="6675263" y="5204097"/>
            <a:ext cx="6223562" cy="4171711"/>
            <a:chOff x="0" y="0"/>
            <a:chExt cx="6223561" cy="4171710"/>
          </a:xfrm>
        </p:grpSpPr>
        <p:grpSp>
          <p:nvGrpSpPr>
            <p:cNvPr id="502" name="Group 502"/>
            <p:cNvGrpSpPr/>
            <p:nvPr/>
          </p:nvGrpSpPr>
          <p:grpSpPr>
            <a:xfrm>
              <a:off x="0" y="0"/>
              <a:ext cx="6223562" cy="4073232"/>
              <a:chOff x="0" y="0"/>
              <a:chExt cx="6223561" cy="4073231"/>
            </a:xfrm>
          </p:grpSpPr>
          <p:grpSp>
            <p:nvGrpSpPr>
              <p:cNvPr id="499" name="Group 499"/>
              <p:cNvGrpSpPr/>
              <p:nvPr/>
            </p:nvGrpSpPr>
            <p:grpSpPr>
              <a:xfrm>
                <a:off x="131605" y="74557"/>
                <a:ext cx="5960351" cy="3998675"/>
                <a:chOff x="0" y="0"/>
                <a:chExt cx="5960349" cy="3998674"/>
              </a:xfrm>
            </p:grpSpPr>
            <p:pic>
              <p:nvPicPr>
                <p:cNvPr id="497" name="pasted-image.png"/>
                <p:cNvPicPr>
                  <a:picLocks noChangeAspect="1"/>
                </p:cNvPicPr>
                <p:nvPr/>
              </p:nvPicPr>
              <p:blipFill>
                <a:blip r:embed="rId4">
                  <a:extLst/>
                </a:blip>
                <a:stretch>
                  <a:fillRect/>
                </a:stretch>
              </p:blipFill>
              <p:spPr>
                <a:xfrm>
                  <a:off x="201028" y="35282"/>
                  <a:ext cx="5664159" cy="3963393"/>
                </a:xfrm>
                <a:prstGeom prst="rect">
                  <a:avLst/>
                </a:prstGeom>
                <a:ln w="12700" cap="flat">
                  <a:noFill/>
                  <a:miter lim="400000"/>
                </a:ln>
                <a:effectLst/>
              </p:spPr>
            </p:pic>
            <p:sp>
              <p:nvSpPr>
                <p:cNvPr id="498" name="Shape 498"/>
                <p:cNvSpPr/>
                <p:nvPr/>
              </p:nvSpPr>
              <p:spPr>
                <a:xfrm>
                  <a:off x="0" y="0"/>
                  <a:ext cx="5960350" cy="469763"/>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grpSp>
          <p:sp>
            <p:nvSpPr>
              <p:cNvPr id="500" name="Shape 500"/>
              <p:cNvSpPr/>
              <p:nvPr/>
            </p:nvSpPr>
            <p:spPr>
              <a:xfrm>
                <a:off x="0" y="0"/>
                <a:ext cx="6223562" cy="5509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b="1" sz="3000">
                    <a:latin typeface="+mj-lt"/>
                    <a:ea typeface="+mj-ea"/>
                    <a:cs typeface="+mj-cs"/>
                    <a:sym typeface="Helvetica Neue"/>
                  </a:defRPr>
                </a:lvl1pPr>
              </a:lstStyle>
              <a:p>
                <a:pPr/>
                <a:r>
                  <a:t>职位增长趋势 - indeed.com</a:t>
                </a:r>
              </a:p>
            </p:txBody>
          </p:sp>
          <p:sp>
            <p:nvSpPr>
              <p:cNvPr id="501" name="Shape 501"/>
              <p:cNvSpPr/>
              <p:nvPr/>
            </p:nvSpPr>
            <p:spPr>
              <a:xfrm>
                <a:off x="1924390" y="2012403"/>
                <a:ext cx="2484756" cy="588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3000">
                    <a:latin typeface="+mj-lt"/>
                    <a:ea typeface="+mj-ea"/>
                    <a:cs typeface="+mj-cs"/>
                    <a:sym typeface="Helvetica Neue"/>
                  </a:defRPr>
                </a:lvl1pPr>
              </a:lstStyle>
              <a:p>
                <a:pPr/>
                <a:r>
                  <a:t>Microservice</a:t>
                </a:r>
              </a:p>
            </p:txBody>
          </p:sp>
        </p:grpSp>
        <p:sp>
          <p:nvSpPr>
            <p:cNvPr id="503" name="Shape 503"/>
            <p:cNvSpPr/>
            <p:nvPr/>
          </p:nvSpPr>
          <p:spPr>
            <a:xfrm>
              <a:off x="173408" y="518191"/>
              <a:ext cx="293896" cy="3653520"/>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gr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2429" name="Shape 2429"/>
          <p:cNvSpPr/>
          <p:nvPr>
            <p:ph type="sldNum" sz="quarter" idx="2"/>
          </p:nvPr>
        </p:nvSpPr>
        <p:spPr>
          <a:xfrm>
            <a:off x="124250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sz="1600">
                <a:solidFill>
                  <a:srgbClr val="000000"/>
                </a:solidFill>
              </a:defRPr>
            </a:pPr>
            <a:fld id="{86CB4B4D-7CA3-9044-876B-883B54F8677D}" type="slidenum">
              <a:rPr spc="163" sz="900">
                <a:solidFill>
                  <a:srgbClr val="929396"/>
                </a:solidFill>
              </a:rPr>
            </a:fld>
          </a:p>
        </p:txBody>
      </p:sp>
      <p:sp>
        <p:nvSpPr>
          <p:cNvPr id="2430" name="Shape 2430"/>
          <p:cNvSpPr/>
          <p:nvPr>
            <p:ph type="title"/>
          </p:nvPr>
        </p:nvSpPr>
        <p:spPr>
          <a:xfrm>
            <a:off x="206483" y="448969"/>
            <a:ext cx="11925301" cy="1905001"/>
          </a:xfrm>
          <a:prstGeom prst="rect">
            <a:avLst/>
          </a:prstGeom>
        </p:spPr>
        <p:txBody>
          <a:bodyPr lIns="50800" tIns="50800" rIns="50800" bIns="50800" anchor="ctr"/>
          <a:lstStyle>
            <a:lvl1pPr algn="ctr">
              <a:defRPr b="1" spc="-420" sz="8400">
                <a:solidFill>
                  <a:srgbClr val="00B56E"/>
                </a:solidFill>
                <a:latin typeface="+mn-lt"/>
                <a:ea typeface="+mn-ea"/>
                <a:cs typeface="+mn-cs"/>
                <a:sym typeface="Helvetica"/>
              </a:defRPr>
            </a:lvl1pPr>
          </a:lstStyle>
          <a:p>
            <a:pPr/>
            <a:r>
              <a:t>谢谢</a:t>
            </a:r>
          </a:p>
        </p:txBody>
      </p:sp>
      <p:pic>
        <p:nvPicPr>
          <p:cNvPr id="2431" name="pasted-image.png"/>
          <p:cNvPicPr>
            <a:picLocks noChangeAspect="1"/>
          </p:cNvPicPr>
          <p:nvPr/>
        </p:nvPicPr>
        <p:blipFill>
          <a:blip r:embed="rId2">
            <a:extLst/>
          </a:blip>
          <a:stretch>
            <a:fillRect/>
          </a:stretch>
        </p:blipFill>
        <p:spPr>
          <a:xfrm>
            <a:off x="6155392" y="2780952"/>
            <a:ext cx="6426201" cy="6324601"/>
          </a:xfrm>
          <a:prstGeom prst="rect">
            <a:avLst/>
          </a:prstGeom>
          <a:ln w="12700">
            <a:miter lim="400000"/>
          </a:ln>
        </p:spPr>
      </p:pic>
      <p:pic>
        <p:nvPicPr>
          <p:cNvPr id="2432" name="pasted-image.tif"/>
          <p:cNvPicPr>
            <a:picLocks noChangeAspect="1"/>
          </p:cNvPicPr>
          <p:nvPr/>
        </p:nvPicPr>
        <p:blipFill>
          <a:blip r:embed="rId3">
            <a:extLst/>
          </a:blip>
          <a:stretch>
            <a:fillRect/>
          </a:stretch>
        </p:blipFill>
        <p:spPr>
          <a:xfrm>
            <a:off x="2287431" y="2877908"/>
            <a:ext cx="3071867" cy="2787099"/>
          </a:xfrm>
          <a:prstGeom prst="rect">
            <a:avLst/>
          </a:prstGeom>
          <a:ln w="12700">
            <a:miter lim="400000"/>
          </a:ln>
        </p:spPr>
      </p:pic>
      <p:pic>
        <p:nvPicPr>
          <p:cNvPr id="2433" name="pasted-image.png"/>
          <p:cNvPicPr>
            <a:picLocks noChangeAspect="1"/>
          </p:cNvPicPr>
          <p:nvPr/>
        </p:nvPicPr>
        <p:blipFill>
          <a:blip r:embed="rId4">
            <a:extLst/>
          </a:blip>
          <a:stretch>
            <a:fillRect/>
          </a:stretch>
        </p:blipFill>
        <p:spPr>
          <a:xfrm>
            <a:off x="2645445" y="5754071"/>
            <a:ext cx="2355838" cy="3061361"/>
          </a:xfrm>
          <a:prstGeom prst="rect">
            <a:avLst/>
          </a:prstGeom>
          <a:ln w="12700">
            <a:miter lim="400000"/>
          </a:ln>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12" name="Group 512"/>
          <p:cNvGrpSpPr/>
          <p:nvPr/>
        </p:nvGrpSpPr>
        <p:grpSpPr>
          <a:xfrm>
            <a:off x="245386" y="561781"/>
            <a:ext cx="7811865" cy="9013062"/>
            <a:chOff x="0" y="0"/>
            <a:chExt cx="7811864" cy="9013060"/>
          </a:xfrm>
        </p:grpSpPr>
        <p:grpSp>
          <p:nvGrpSpPr>
            <p:cNvPr id="510" name="Group 510"/>
            <p:cNvGrpSpPr/>
            <p:nvPr/>
          </p:nvGrpSpPr>
          <p:grpSpPr>
            <a:xfrm>
              <a:off x="0" y="2868617"/>
              <a:ext cx="7811865" cy="6144444"/>
              <a:chOff x="0" y="0"/>
              <a:chExt cx="7811864" cy="6144442"/>
            </a:xfrm>
          </p:grpSpPr>
          <p:grpSp>
            <p:nvGrpSpPr>
              <p:cNvPr id="508" name="Group 508"/>
              <p:cNvGrpSpPr/>
              <p:nvPr/>
            </p:nvGrpSpPr>
            <p:grpSpPr>
              <a:xfrm>
                <a:off x="0" y="0"/>
                <a:ext cx="7811865" cy="6144443"/>
                <a:chOff x="0" y="0"/>
                <a:chExt cx="7811864" cy="6144442"/>
              </a:xfrm>
            </p:grpSpPr>
            <p:pic>
              <p:nvPicPr>
                <p:cNvPr id="506" name="pasted-image.png"/>
                <p:cNvPicPr>
                  <a:picLocks noChangeAspect="1"/>
                </p:cNvPicPr>
                <p:nvPr/>
              </p:nvPicPr>
              <p:blipFill>
                <a:blip r:embed="rId3">
                  <a:extLst/>
                </a:blip>
                <a:stretch>
                  <a:fillRect/>
                </a:stretch>
              </p:blipFill>
              <p:spPr>
                <a:xfrm>
                  <a:off x="0" y="0"/>
                  <a:ext cx="7811865" cy="6144443"/>
                </a:xfrm>
                <a:prstGeom prst="rect">
                  <a:avLst/>
                </a:prstGeom>
                <a:ln w="12700" cap="flat">
                  <a:noFill/>
                  <a:miter lim="400000"/>
                </a:ln>
                <a:effectLst/>
              </p:spPr>
            </p:pic>
            <p:sp>
              <p:nvSpPr>
                <p:cNvPr id="507" name="Shape 507"/>
                <p:cNvSpPr/>
                <p:nvPr/>
              </p:nvSpPr>
              <p:spPr>
                <a:xfrm>
                  <a:off x="660399" y="3408475"/>
                  <a:ext cx="1270001" cy="625366"/>
                </a:xfrm>
                <a:prstGeom prst="roundRect">
                  <a:avLst>
                    <a:gd name="adj" fmla="val 30462"/>
                  </a:avLst>
                </a:prstGeom>
                <a:solidFill>
                  <a:srgbClr val="FFFFFF"/>
                </a:solidFill>
                <a:ln w="12700" cap="flat">
                  <a:noFill/>
                  <a:miter lim="400000"/>
                </a:ln>
                <a:effectLst/>
              </p:spPr>
              <p:txBody>
                <a:bodyPr wrap="square" lIns="65023" tIns="65023" rIns="65023" bIns="65023" numCol="1" anchor="ctr">
                  <a:noAutofit/>
                </a:bodyPr>
                <a:lstStyle/>
                <a:p>
                  <a:pPr/>
                </a:p>
              </p:txBody>
            </p:sp>
          </p:grpSp>
          <p:pic>
            <p:nvPicPr>
              <p:cNvPr id="509" name="pasted-image.png"/>
              <p:cNvPicPr>
                <a:picLocks noChangeAspect="1"/>
              </p:cNvPicPr>
              <p:nvPr/>
            </p:nvPicPr>
            <p:blipFill>
              <a:blip r:embed="rId4">
                <a:extLst/>
              </a:blip>
              <a:stretch>
                <a:fillRect/>
              </a:stretch>
            </p:blipFill>
            <p:spPr>
              <a:xfrm>
                <a:off x="3202" y="1353524"/>
                <a:ext cx="1197603" cy="413718"/>
              </a:xfrm>
              <a:prstGeom prst="rect">
                <a:avLst/>
              </a:prstGeom>
              <a:ln w="12700" cap="flat">
                <a:noFill/>
                <a:miter lim="400000"/>
              </a:ln>
              <a:effectLst/>
            </p:spPr>
          </p:pic>
        </p:grpSp>
        <p:pic>
          <p:nvPicPr>
            <p:cNvPr id="511" name="pasted-image.png"/>
            <p:cNvPicPr>
              <a:picLocks noChangeAspect="1"/>
            </p:cNvPicPr>
            <p:nvPr/>
          </p:nvPicPr>
          <p:blipFill>
            <a:blip r:embed="rId5">
              <a:extLst/>
            </a:blip>
            <a:stretch>
              <a:fillRect/>
            </a:stretch>
          </p:blipFill>
          <p:spPr>
            <a:xfrm>
              <a:off x="83988" y="0"/>
              <a:ext cx="6578601" cy="2717800"/>
            </a:xfrm>
            <a:prstGeom prst="rect">
              <a:avLst/>
            </a:prstGeom>
            <a:ln w="12700" cap="flat">
              <a:noFill/>
              <a:miter lim="400000"/>
            </a:ln>
            <a:effectLst/>
          </p:spPr>
        </p:pic>
      </p:gr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18" name="Group 518"/>
          <p:cNvGrpSpPr/>
          <p:nvPr/>
        </p:nvGrpSpPr>
        <p:grpSpPr>
          <a:xfrm>
            <a:off x="8195836" y="1687023"/>
            <a:ext cx="4461480" cy="6139612"/>
            <a:chOff x="0" y="0"/>
            <a:chExt cx="4461478" cy="6139610"/>
          </a:xfrm>
        </p:grpSpPr>
        <p:sp>
          <p:nvSpPr>
            <p:cNvPr id="516" name="Shape 516"/>
            <p:cNvSpPr/>
            <p:nvPr/>
          </p:nvSpPr>
          <p:spPr>
            <a:xfrm>
              <a:off x="0" y="0"/>
              <a:ext cx="4461479" cy="38638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defRPr sz="4000"/>
              </a:lvl1pPr>
            </a:lstStyle>
            <a:p>
              <a:pPr/>
              <a:r>
                <a:t>“don't even consider microservices unless you have a system that's too complex to manage as a monolith”</a:t>
              </a:r>
            </a:p>
          </p:txBody>
        </p:sp>
        <p:sp>
          <p:nvSpPr>
            <p:cNvPr id="517" name="Shape 517"/>
            <p:cNvSpPr/>
            <p:nvPr/>
          </p:nvSpPr>
          <p:spPr>
            <a:xfrm>
              <a:off x="1854" y="3990262"/>
              <a:ext cx="3946541" cy="2149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spAutoFit/>
            </a:bodyPr>
            <a:lstStyle>
              <a:lvl1pPr>
                <a:defRPr sz="3700"/>
              </a:lvl1pPr>
            </a:lstStyle>
            <a:p>
              <a:pPr/>
              <a:r>
                <a:t>如果不是存在的单体应用过于复杂，甚至不需要立刻考虑Microservice</a:t>
              </a:r>
            </a:p>
          </p:txBody>
        </p:sp>
      </p:grpSp>
      <p:grpSp>
        <p:nvGrpSpPr>
          <p:cNvPr id="525" name="Group 525"/>
          <p:cNvGrpSpPr/>
          <p:nvPr/>
        </p:nvGrpSpPr>
        <p:grpSpPr>
          <a:xfrm>
            <a:off x="245386" y="561781"/>
            <a:ext cx="7811865" cy="9013062"/>
            <a:chOff x="0" y="0"/>
            <a:chExt cx="7811864" cy="9013060"/>
          </a:xfrm>
        </p:grpSpPr>
        <p:grpSp>
          <p:nvGrpSpPr>
            <p:cNvPr id="523" name="Group 523"/>
            <p:cNvGrpSpPr/>
            <p:nvPr/>
          </p:nvGrpSpPr>
          <p:grpSpPr>
            <a:xfrm>
              <a:off x="0" y="2868617"/>
              <a:ext cx="7811865" cy="6144444"/>
              <a:chOff x="0" y="0"/>
              <a:chExt cx="7811864" cy="6144442"/>
            </a:xfrm>
          </p:grpSpPr>
          <p:grpSp>
            <p:nvGrpSpPr>
              <p:cNvPr id="521" name="Group 521"/>
              <p:cNvGrpSpPr/>
              <p:nvPr/>
            </p:nvGrpSpPr>
            <p:grpSpPr>
              <a:xfrm>
                <a:off x="0" y="0"/>
                <a:ext cx="7811865" cy="6144443"/>
                <a:chOff x="0" y="0"/>
                <a:chExt cx="7811864" cy="6144442"/>
              </a:xfrm>
            </p:grpSpPr>
            <p:pic>
              <p:nvPicPr>
                <p:cNvPr id="519" name="pasted-image.png"/>
                <p:cNvPicPr>
                  <a:picLocks noChangeAspect="1"/>
                </p:cNvPicPr>
                <p:nvPr/>
              </p:nvPicPr>
              <p:blipFill>
                <a:blip r:embed="rId3">
                  <a:extLst/>
                </a:blip>
                <a:stretch>
                  <a:fillRect/>
                </a:stretch>
              </p:blipFill>
              <p:spPr>
                <a:xfrm>
                  <a:off x="0" y="0"/>
                  <a:ext cx="7811865" cy="6144443"/>
                </a:xfrm>
                <a:prstGeom prst="rect">
                  <a:avLst/>
                </a:prstGeom>
                <a:ln w="12700" cap="flat">
                  <a:noFill/>
                  <a:miter lim="400000"/>
                </a:ln>
                <a:effectLst/>
              </p:spPr>
            </p:pic>
            <p:sp>
              <p:nvSpPr>
                <p:cNvPr id="520" name="Shape 520"/>
                <p:cNvSpPr/>
                <p:nvPr/>
              </p:nvSpPr>
              <p:spPr>
                <a:xfrm>
                  <a:off x="660399" y="3408475"/>
                  <a:ext cx="1270001" cy="625366"/>
                </a:xfrm>
                <a:prstGeom prst="roundRect">
                  <a:avLst>
                    <a:gd name="adj" fmla="val 30462"/>
                  </a:avLst>
                </a:prstGeom>
                <a:solidFill>
                  <a:srgbClr val="FFFFFF"/>
                </a:solidFill>
                <a:ln w="12700" cap="flat">
                  <a:noFill/>
                  <a:miter lim="400000"/>
                </a:ln>
                <a:effectLst/>
              </p:spPr>
              <p:txBody>
                <a:bodyPr wrap="square" lIns="65023" tIns="65023" rIns="65023" bIns="65023" numCol="1" anchor="ctr">
                  <a:noAutofit/>
                </a:bodyPr>
                <a:lstStyle/>
                <a:p>
                  <a:pPr/>
                </a:p>
              </p:txBody>
            </p:sp>
          </p:grpSp>
          <p:pic>
            <p:nvPicPr>
              <p:cNvPr id="522" name="pasted-image.png"/>
              <p:cNvPicPr>
                <a:picLocks noChangeAspect="1"/>
              </p:cNvPicPr>
              <p:nvPr/>
            </p:nvPicPr>
            <p:blipFill>
              <a:blip r:embed="rId4">
                <a:extLst/>
              </a:blip>
              <a:stretch>
                <a:fillRect/>
              </a:stretch>
            </p:blipFill>
            <p:spPr>
              <a:xfrm>
                <a:off x="3202" y="1353524"/>
                <a:ext cx="1197603" cy="413718"/>
              </a:xfrm>
              <a:prstGeom prst="rect">
                <a:avLst/>
              </a:prstGeom>
              <a:ln w="12700" cap="flat">
                <a:noFill/>
                <a:miter lim="400000"/>
              </a:ln>
              <a:effectLst/>
            </p:spPr>
          </p:pic>
        </p:grpSp>
        <p:pic>
          <p:nvPicPr>
            <p:cNvPr id="524" name="pasted-image.png"/>
            <p:cNvPicPr>
              <a:picLocks noChangeAspect="1"/>
            </p:cNvPicPr>
            <p:nvPr/>
          </p:nvPicPr>
          <p:blipFill>
            <a:blip r:embed="rId5">
              <a:extLst/>
            </a:blip>
            <a:stretch>
              <a:fillRect/>
            </a:stretch>
          </p:blipFill>
          <p:spPr>
            <a:xfrm>
              <a:off x="83988" y="0"/>
              <a:ext cx="6578601" cy="2717800"/>
            </a:xfrm>
            <a:prstGeom prst="rect">
              <a:avLst/>
            </a:prstGeom>
            <a:ln w="12700" cap="flat">
              <a:noFill/>
              <a:miter lim="400000"/>
            </a:ln>
            <a:effectLst/>
          </p:spPr>
        </p:pic>
      </p:gr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a:sp3d/>
      </a:spPr>
      <a:bodyPr rot="0" spcFirstLastPara="1" vertOverflow="overflow" horzOverflow="overflow" vert="horz" wrap="square" lIns="65023" tIns="65023" rIns="65023" bIns="65023"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a:sp3d/>
      </a:spPr>
      <a:bodyPr rot="0" spcFirstLastPara="1" vertOverflow="overflow" horzOverflow="overflow" vert="horz" wrap="square" lIns="65023" tIns="65023" rIns="65023" bIns="65023"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